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3.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8" r:id="rId1"/>
  </p:sldMasterIdLst>
  <p:notesMasterIdLst>
    <p:notesMasterId r:id="rId46"/>
  </p:notesMasterIdLst>
  <p:handoutMasterIdLst>
    <p:handoutMasterId r:id="rId47"/>
  </p:handoutMasterIdLst>
  <p:sldIdLst>
    <p:sldId id="256" r:id="rId2"/>
    <p:sldId id="257" r:id="rId3"/>
    <p:sldId id="258" r:id="rId4"/>
    <p:sldId id="259" r:id="rId5"/>
    <p:sldId id="260" r:id="rId6"/>
    <p:sldId id="261" r:id="rId7"/>
    <p:sldId id="262" r:id="rId8"/>
    <p:sldId id="274" r:id="rId9"/>
    <p:sldId id="275" r:id="rId10"/>
    <p:sldId id="276" r:id="rId11"/>
    <p:sldId id="277" r:id="rId12"/>
    <p:sldId id="263" r:id="rId13"/>
    <p:sldId id="297" r:id="rId14"/>
    <p:sldId id="264" r:id="rId15"/>
    <p:sldId id="265" r:id="rId16"/>
    <p:sldId id="266" r:id="rId17"/>
    <p:sldId id="267" r:id="rId18"/>
    <p:sldId id="268" r:id="rId19"/>
    <p:sldId id="269" r:id="rId20"/>
    <p:sldId id="271" r:id="rId21"/>
    <p:sldId id="273" r:id="rId22"/>
    <p:sldId id="284" r:id="rId23"/>
    <p:sldId id="279" r:id="rId24"/>
    <p:sldId id="281" r:id="rId25"/>
    <p:sldId id="282" r:id="rId26"/>
    <p:sldId id="283" r:id="rId27"/>
    <p:sldId id="285" r:id="rId28"/>
    <p:sldId id="280" r:id="rId29"/>
    <p:sldId id="286" r:id="rId30"/>
    <p:sldId id="287" r:id="rId31"/>
    <p:sldId id="300" r:id="rId32"/>
    <p:sldId id="288" r:id="rId33"/>
    <p:sldId id="289" r:id="rId34"/>
    <p:sldId id="290" r:id="rId35"/>
    <p:sldId id="291" r:id="rId36"/>
    <p:sldId id="301" r:id="rId37"/>
    <p:sldId id="292" r:id="rId38"/>
    <p:sldId id="293" r:id="rId39"/>
    <p:sldId id="302" r:id="rId40"/>
    <p:sldId id="294" r:id="rId41"/>
    <p:sldId id="295" r:id="rId42"/>
    <p:sldId id="296" r:id="rId43"/>
    <p:sldId id="299" r:id="rId44"/>
    <p:sldId id="298"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21" autoAdjust="0"/>
    <p:restoredTop sz="94660"/>
  </p:normalViewPr>
  <p:slideViewPr>
    <p:cSldViewPr>
      <p:cViewPr varScale="1">
        <p:scale>
          <a:sx n="68" d="100"/>
          <a:sy n="68" d="100"/>
        </p:scale>
        <p:origin x="-1458" y="-96"/>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p:cViewPr varScale="1">
        <p:scale>
          <a:sx n="55" d="100"/>
          <a:sy n="55" d="100"/>
        </p:scale>
        <p:origin x="-285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53AF35-B92D-4B76-8062-43021444E94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96520B3-3399-4116-AC82-B7BED2C089D5}">
      <dgm:prSet phldrT="[Text]"/>
      <dgm:spPr/>
      <dgm:t>
        <a:bodyPr/>
        <a:lstStyle/>
        <a:p>
          <a:r>
            <a:rPr lang="en-US" dirty="0" smtClean="0"/>
            <a:t>Schedule I</a:t>
          </a:r>
          <a:endParaRPr lang="en-US" dirty="0"/>
        </a:p>
      </dgm:t>
    </dgm:pt>
    <dgm:pt modelId="{69F2808E-D2C1-492E-90C8-A189440327E1}" type="parTrans" cxnId="{CF44FF54-2E0F-4A04-9A5F-4F0D2F78682E}">
      <dgm:prSet/>
      <dgm:spPr/>
      <dgm:t>
        <a:bodyPr/>
        <a:lstStyle/>
        <a:p>
          <a:endParaRPr lang="en-US"/>
        </a:p>
      </dgm:t>
    </dgm:pt>
    <dgm:pt modelId="{03C05BBB-B3FC-483C-94CF-F179A91B33EB}" type="sibTrans" cxnId="{CF44FF54-2E0F-4A04-9A5F-4F0D2F78682E}">
      <dgm:prSet/>
      <dgm:spPr/>
      <dgm:t>
        <a:bodyPr/>
        <a:lstStyle/>
        <a:p>
          <a:endParaRPr lang="en-US"/>
        </a:p>
      </dgm:t>
    </dgm:pt>
    <dgm:pt modelId="{27C36CB2-0598-4311-ACA3-A84361F1D216}">
      <dgm:prSet phldrT="[Text]"/>
      <dgm:spPr/>
      <dgm:t>
        <a:bodyPr/>
        <a:lstStyle/>
        <a:p>
          <a:r>
            <a:rPr lang="en-US" dirty="0" smtClean="0">
              <a:solidFill>
                <a:schemeClr val="accent2">
                  <a:lumMod val="50000"/>
                </a:schemeClr>
              </a:solidFill>
            </a:rPr>
            <a:t>Transactions which are prohibited</a:t>
          </a:r>
          <a:endParaRPr lang="en-US" dirty="0">
            <a:solidFill>
              <a:schemeClr val="accent2">
                <a:lumMod val="50000"/>
              </a:schemeClr>
            </a:solidFill>
          </a:endParaRPr>
        </a:p>
      </dgm:t>
    </dgm:pt>
    <dgm:pt modelId="{9F6662A1-9339-472F-A835-C6E15ED11E2C}" type="parTrans" cxnId="{0A9252D8-C41B-409F-857F-21D5391A1B76}">
      <dgm:prSet/>
      <dgm:spPr/>
      <dgm:t>
        <a:bodyPr/>
        <a:lstStyle/>
        <a:p>
          <a:endParaRPr lang="en-US"/>
        </a:p>
      </dgm:t>
    </dgm:pt>
    <dgm:pt modelId="{80F1EB23-678E-4A9F-B561-22F422EF8E5E}" type="sibTrans" cxnId="{0A9252D8-C41B-409F-857F-21D5391A1B76}">
      <dgm:prSet/>
      <dgm:spPr/>
      <dgm:t>
        <a:bodyPr/>
        <a:lstStyle/>
        <a:p>
          <a:endParaRPr lang="en-US"/>
        </a:p>
      </dgm:t>
    </dgm:pt>
    <dgm:pt modelId="{57C81B79-0101-4297-9FB7-69041AA55EEF}">
      <dgm:prSet phldrT="[Text]"/>
      <dgm:spPr/>
      <dgm:t>
        <a:bodyPr/>
        <a:lstStyle/>
        <a:p>
          <a:r>
            <a:rPr lang="en-US" dirty="0" smtClean="0"/>
            <a:t>Schedule II</a:t>
          </a:r>
          <a:endParaRPr lang="en-US" dirty="0"/>
        </a:p>
      </dgm:t>
    </dgm:pt>
    <dgm:pt modelId="{5D414D39-8CC7-4E8E-A165-2A3C882BDC96}" type="parTrans" cxnId="{90F99C09-BE91-415A-BB48-F88627F61411}">
      <dgm:prSet/>
      <dgm:spPr/>
      <dgm:t>
        <a:bodyPr/>
        <a:lstStyle/>
        <a:p>
          <a:endParaRPr lang="en-US"/>
        </a:p>
      </dgm:t>
    </dgm:pt>
    <dgm:pt modelId="{9C33EB07-A772-400F-BC13-A33E34F5F45C}" type="sibTrans" cxnId="{90F99C09-BE91-415A-BB48-F88627F61411}">
      <dgm:prSet/>
      <dgm:spPr/>
      <dgm:t>
        <a:bodyPr/>
        <a:lstStyle/>
        <a:p>
          <a:endParaRPr lang="en-US"/>
        </a:p>
      </dgm:t>
    </dgm:pt>
    <dgm:pt modelId="{9794D307-B4C2-4DC9-8229-75FA6835CC26}">
      <dgm:prSet phldrT="[Text]"/>
      <dgm:spPr/>
      <dgm:t>
        <a:bodyPr/>
        <a:lstStyle/>
        <a:p>
          <a:r>
            <a:rPr lang="en-US" dirty="0" smtClean="0">
              <a:solidFill>
                <a:schemeClr val="accent2">
                  <a:lumMod val="50000"/>
                </a:schemeClr>
              </a:solidFill>
            </a:rPr>
            <a:t>Transactions which requires prior approval of Central Government</a:t>
          </a:r>
          <a:endParaRPr lang="en-US" dirty="0">
            <a:solidFill>
              <a:schemeClr val="accent2">
                <a:lumMod val="50000"/>
              </a:schemeClr>
            </a:solidFill>
          </a:endParaRPr>
        </a:p>
      </dgm:t>
    </dgm:pt>
    <dgm:pt modelId="{1AA7132E-8267-42E7-B723-C4684572D935}" type="parTrans" cxnId="{AFE06EBB-7493-42E6-A537-9AC5C70AA1A2}">
      <dgm:prSet/>
      <dgm:spPr/>
      <dgm:t>
        <a:bodyPr/>
        <a:lstStyle/>
        <a:p>
          <a:endParaRPr lang="en-US"/>
        </a:p>
      </dgm:t>
    </dgm:pt>
    <dgm:pt modelId="{0E253C8F-0B87-4E00-9225-1DF62E7FB4AA}" type="sibTrans" cxnId="{AFE06EBB-7493-42E6-A537-9AC5C70AA1A2}">
      <dgm:prSet/>
      <dgm:spPr/>
      <dgm:t>
        <a:bodyPr/>
        <a:lstStyle/>
        <a:p>
          <a:endParaRPr lang="en-US"/>
        </a:p>
      </dgm:t>
    </dgm:pt>
    <dgm:pt modelId="{6B7099AD-9CC6-4E9E-9DB5-D31BCE16BCF8}">
      <dgm:prSet phldrT="[Text]"/>
      <dgm:spPr/>
      <dgm:t>
        <a:bodyPr/>
        <a:lstStyle/>
        <a:p>
          <a:r>
            <a:rPr lang="en-US" dirty="0" smtClean="0"/>
            <a:t>Schedule III</a:t>
          </a:r>
          <a:endParaRPr lang="en-US" dirty="0"/>
        </a:p>
      </dgm:t>
    </dgm:pt>
    <dgm:pt modelId="{D895D5A0-72E3-45CB-B177-896FCFA27C32}" type="parTrans" cxnId="{AD39C156-4817-415B-B7F5-3344E383B7BB}">
      <dgm:prSet/>
      <dgm:spPr/>
      <dgm:t>
        <a:bodyPr/>
        <a:lstStyle/>
        <a:p>
          <a:endParaRPr lang="en-US"/>
        </a:p>
      </dgm:t>
    </dgm:pt>
    <dgm:pt modelId="{4DD707D4-1519-4B0A-BA71-0A464F7857B2}" type="sibTrans" cxnId="{AD39C156-4817-415B-B7F5-3344E383B7BB}">
      <dgm:prSet/>
      <dgm:spPr/>
      <dgm:t>
        <a:bodyPr/>
        <a:lstStyle/>
        <a:p>
          <a:endParaRPr lang="en-US"/>
        </a:p>
      </dgm:t>
    </dgm:pt>
    <dgm:pt modelId="{D78E5CEC-ED8B-47B6-A2C4-F8FE944E14A5}">
      <dgm:prSet phldrT="[Text]"/>
      <dgm:spPr/>
      <dgm:t>
        <a:bodyPr/>
        <a:lstStyle/>
        <a:p>
          <a:r>
            <a:rPr lang="en-US" dirty="0" smtClean="0">
              <a:solidFill>
                <a:schemeClr val="accent2">
                  <a:lumMod val="50000"/>
                </a:schemeClr>
              </a:solidFill>
            </a:rPr>
            <a:t>Transactions which requires prior approval of Reserve Bank of India</a:t>
          </a:r>
          <a:endParaRPr lang="en-US" dirty="0">
            <a:solidFill>
              <a:schemeClr val="accent2">
                <a:lumMod val="50000"/>
              </a:schemeClr>
            </a:solidFill>
          </a:endParaRPr>
        </a:p>
      </dgm:t>
    </dgm:pt>
    <dgm:pt modelId="{2223B57D-C99A-4AD0-9D29-D9352127DD01}" type="parTrans" cxnId="{4F5AEE69-01EB-413B-889F-EA569D70A8A3}">
      <dgm:prSet/>
      <dgm:spPr/>
      <dgm:t>
        <a:bodyPr/>
        <a:lstStyle/>
        <a:p>
          <a:endParaRPr lang="en-US"/>
        </a:p>
      </dgm:t>
    </dgm:pt>
    <dgm:pt modelId="{F238E981-0917-4D36-983C-1254F6613A33}" type="sibTrans" cxnId="{4F5AEE69-01EB-413B-889F-EA569D70A8A3}">
      <dgm:prSet/>
      <dgm:spPr/>
      <dgm:t>
        <a:bodyPr/>
        <a:lstStyle/>
        <a:p>
          <a:endParaRPr lang="en-US"/>
        </a:p>
      </dgm:t>
    </dgm:pt>
    <dgm:pt modelId="{112A7627-D27C-476E-BD6F-AD8CE76C90AB}" type="pres">
      <dgm:prSet presAssocID="{7053AF35-B92D-4B76-8062-43021444E94D}" presName="Name0" presStyleCnt="0">
        <dgm:presLayoutVars>
          <dgm:dir/>
          <dgm:animLvl val="lvl"/>
          <dgm:resizeHandles val="exact"/>
        </dgm:presLayoutVars>
      </dgm:prSet>
      <dgm:spPr/>
      <dgm:t>
        <a:bodyPr/>
        <a:lstStyle/>
        <a:p>
          <a:endParaRPr lang="en-US"/>
        </a:p>
      </dgm:t>
    </dgm:pt>
    <dgm:pt modelId="{E4075A0F-D76C-4E56-BF81-384FBE84FCA2}" type="pres">
      <dgm:prSet presAssocID="{C96520B3-3399-4116-AC82-B7BED2C089D5}" presName="linNode" presStyleCnt="0"/>
      <dgm:spPr/>
    </dgm:pt>
    <dgm:pt modelId="{5EADBA07-4D87-4DB2-8CD7-4A634D57C8EE}" type="pres">
      <dgm:prSet presAssocID="{C96520B3-3399-4116-AC82-B7BED2C089D5}" presName="parentText" presStyleLbl="node1" presStyleIdx="0" presStyleCnt="3">
        <dgm:presLayoutVars>
          <dgm:chMax val="1"/>
          <dgm:bulletEnabled val="1"/>
        </dgm:presLayoutVars>
      </dgm:prSet>
      <dgm:spPr/>
      <dgm:t>
        <a:bodyPr/>
        <a:lstStyle/>
        <a:p>
          <a:endParaRPr lang="en-US"/>
        </a:p>
      </dgm:t>
    </dgm:pt>
    <dgm:pt modelId="{5D2C56A0-57DE-42A4-927A-3FD0FB38B16C}" type="pres">
      <dgm:prSet presAssocID="{C96520B3-3399-4116-AC82-B7BED2C089D5}" presName="descendantText" presStyleLbl="alignAccFollowNode1" presStyleIdx="0" presStyleCnt="3">
        <dgm:presLayoutVars>
          <dgm:bulletEnabled val="1"/>
        </dgm:presLayoutVars>
      </dgm:prSet>
      <dgm:spPr/>
      <dgm:t>
        <a:bodyPr/>
        <a:lstStyle/>
        <a:p>
          <a:endParaRPr lang="en-US"/>
        </a:p>
      </dgm:t>
    </dgm:pt>
    <dgm:pt modelId="{AF9E470A-0F38-49D1-B54F-7CBEE0553A23}" type="pres">
      <dgm:prSet presAssocID="{03C05BBB-B3FC-483C-94CF-F179A91B33EB}" presName="sp" presStyleCnt="0"/>
      <dgm:spPr/>
    </dgm:pt>
    <dgm:pt modelId="{FC557B93-9C88-4E8E-8CFB-21DA9B628D03}" type="pres">
      <dgm:prSet presAssocID="{57C81B79-0101-4297-9FB7-69041AA55EEF}" presName="linNode" presStyleCnt="0"/>
      <dgm:spPr/>
    </dgm:pt>
    <dgm:pt modelId="{836E6158-2C21-4324-A386-1FB5B0EEB326}" type="pres">
      <dgm:prSet presAssocID="{57C81B79-0101-4297-9FB7-69041AA55EEF}" presName="parentText" presStyleLbl="node1" presStyleIdx="1" presStyleCnt="3">
        <dgm:presLayoutVars>
          <dgm:chMax val="1"/>
          <dgm:bulletEnabled val="1"/>
        </dgm:presLayoutVars>
      </dgm:prSet>
      <dgm:spPr/>
      <dgm:t>
        <a:bodyPr/>
        <a:lstStyle/>
        <a:p>
          <a:endParaRPr lang="en-US"/>
        </a:p>
      </dgm:t>
    </dgm:pt>
    <dgm:pt modelId="{B38E0B74-DAD8-4D77-86F0-70E237BEADB6}" type="pres">
      <dgm:prSet presAssocID="{57C81B79-0101-4297-9FB7-69041AA55EEF}" presName="descendantText" presStyleLbl="alignAccFollowNode1" presStyleIdx="1" presStyleCnt="3">
        <dgm:presLayoutVars>
          <dgm:bulletEnabled val="1"/>
        </dgm:presLayoutVars>
      </dgm:prSet>
      <dgm:spPr/>
      <dgm:t>
        <a:bodyPr/>
        <a:lstStyle/>
        <a:p>
          <a:endParaRPr lang="en-US"/>
        </a:p>
      </dgm:t>
    </dgm:pt>
    <dgm:pt modelId="{060C97C1-4928-428A-90DB-D8409225923C}" type="pres">
      <dgm:prSet presAssocID="{9C33EB07-A772-400F-BC13-A33E34F5F45C}" presName="sp" presStyleCnt="0"/>
      <dgm:spPr/>
    </dgm:pt>
    <dgm:pt modelId="{94D76091-53B1-4F74-BCE8-6712C578F0C4}" type="pres">
      <dgm:prSet presAssocID="{6B7099AD-9CC6-4E9E-9DB5-D31BCE16BCF8}" presName="linNode" presStyleCnt="0"/>
      <dgm:spPr/>
    </dgm:pt>
    <dgm:pt modelId="{01857BFF-3A10-424D-8737-F431CCD66F51}" type="pres">
      <dgm:prSet presAssocID="{6B7099AD-9CC6-4E9E-9DB5-D31BCE16BCF8}" presName="parentText" presStyleLbl="node1" presStyleIdx="2" presStyleCnt="3">
        <dgm:presLayoutVars>
          <dgm:chMax val="1"/>
          <dgm:bulletEnabled val="1"/>
        </dgm:presLayoutVars>
      </dgm:prSet>
      <dgm:spPr/>
      <dgm:t>
        <a:bodyPr/>
        <a:lstStyle/>
        <a:p>
          <a:endParaRPr lang="en-US"/>
        </a:p>
      </dgm:t>
    </dgm:pt>
    <dgm:pt modelId="{E3F5D593-37DB-4DFA-AC29-D5BFFE68FCDC}" type="pres">
      <dgm:prSet presAssocID="{6B7099AD-9CC6-4E9E-9DB5-D31BCE16BCF8}" presName="descendantText" presStyleLbl="alignAccFollowNode1" presStyleIdx="2" presStyleCnt="3">
        <dgm:presLayoutVars>
          <dgm:bulletEnabled val="1"/>
        </dgm:presLayoutVars>
      </dgm:prSet>
      <dgm:spPr/>
      <dgm:t>
        <a:bodyPr/>
        <a:lstStyle/>
        <a:p>
          <a:endParaRPr lang="en-US"/>
        </a:p>
      </dgm:t>
    </dgm:pt>
  </dgm:ptLst>
  <dgm:cxnLst>
    <dgm:cxn modelId="{BBF6A3D8-4624-487D-83E0-0F2293BFB649}" type="presOf" srcId="{6B7099AD-9CC6-4E9E-9DB5-D31BCE16BCF8}" destId="{01857BFF-3A10-424D-8737-F431CCD66F51}" srcOrd="0" destOrd="0" presId="urn:microsoft.com/office/officeart/2005/8/layout/vList5"/>
    <dgm:cxn modelId="{AFE06EBB-7493-42E6-A537-9AC5C70AA1A2}" srcId="{57C81B79-0101-4297-9FB7-69041AA55EEF}" destId="{9794D307-B4C2-4DC9-8229-75FA6835CC26}" srcOrd="0" destOrd="0" parTransId="{1AA7132E-8267-42E7-B723-C4684572D935}" sibTransId="{0E253C8F-0B87-4E00-9225-1DF62E7FB4AA}"/>
    <dgm:cxn modelId="{D29D9363-29E0-4719-8F55-84EE387CD2E9}" type="presOf" srcId="{57C81B79-0101-4297-9FB7-69041AA55EEF}" destId="{836E6158-2C21-4324-A386-1FB5B0EEB326}" srcOrd="0" destOrd="0" presId="urn:microsoft.com/office/officeart/2005/8/layout/vList5"/>
    <dgm:cxn modelId="{0A9252D8-C41B-409F-857F-21D5391A1B76}" srcId="{C96520B3-3399-4116-AC82-B7BED2C089D5}" destId="{27C36CB2-0598-4311-ACA3-A84361F1D216}" srcOrd="0" destOrd="0" parTransId="{9F6662A1-9339-472F-A835-C6E15ED11E2C}" sibTransId="{80F1EB23-678E-4A9F-B561-22F422EF8E5E}"/>
    <dgm:cxn modelId="{41CAC0C1-434F-425C-8DB2-C3C5765AF2D4}" type="presOf" srcId="{7053AF35-B92D-4B76-8062-43021444E94D}" destId="{112A7627-D27C-476E-BD6F-AD8CE76C90AB}" srcOrd="0" destOrd="0" presId="urn:microsoft.com/office/officeart/2005/8/layout/vList5"/>
    <dgm:cxn modelId="{354DEF4B-D031-4177-AF95-C633FB51A5ED}" type="presOf" srcId="{C96520B3-3399-4116-AC82-B7BED2C089D5}" destId="{5EADBA07-4D87-4DB2-8CD7-4A634D57C8EE}" srcOrd="0" destOrd="0" presId="urn:microsoft.com/office/officeart/2005/8/layout/vList5"/>
    <dgm:cxn modelId="{76747180-891A-4774-9ACF-3D24FD1BA023}" type="presOf" srcId="{D78E5CEC-ED8B-47B6-A2C4-F8FE944E14A5}" destId="{E3F5D593-37DB-4DFA-AC29-D5BFFE68FCDC}" srcOrd="0" destOrd="0" presId="urn:microsoft.com/office/officeart/2005/8/layout/vList5"/>
    <dgm:cxn modelId="{AD39C156-4817-415B-B7F5-3344E383B7BB}" srcId="{7053AF35-B92D-4B76-8062-43021444E94D}" destId="{6B7099AD-9CC6-4E9E-9DB5-D31BCE16BCF8}" srcOrd="2" destOrd="0" parTransId="{D895D5A0-72E3-45CB-B177-896FCFA27C32}" sibTransId="{4DD707D4-1519-4B0A-BA71-0A464F7857B2}"/>
    <dgm:cxn modelId="{90F99C09-BE91-415A-BB48-F88627F61411}" srcId="{7053AF35-B92D-4B76-8062-43021444E94D}" destId="{57C81B79-0101-4297-9FB7-69041AA55EEF}" srcOrd="1" destOrd="0" parTransId="{5D414D39-8CC7-4E8E-A165-2A3C882BDC96}" sibTransId="{9C33EB07-A772-400F-BC13-A33E34F5F45C}"/>
    <dgm:cxn modelId="{900F4DAD-FEE8-47BE-8381-9AD22891E180}" type="presOf" srcId="{9794D307-B4C2-4DC9-8229-75FA6835CC26}" destId="{B38E0B74-DAD8-4D77-86F0-70E237BEADB6}" srcOrd="0" destOrd="0" presId="urn:microsoft.com/office/officeart/2005/8/layout/vList5"/>
    <dgm:cxn modelId="{CF44FF54-2E0F-4A04-9A5F-4F0D2F78682E}" srcId="{7053AF35-B92D-4B76-8062-43021444E94D}" destId="{C96520B3-3399-4116-AC82-B7BED2C089D5}" srcOrd="0" destOrd="0" parTransId="{69F2808E-D2C1-492E-90C8-A189440327E1}" sibTransId="{03C05BBB-B3FC-483C-94CF-F179A91B33EB}"/>
    <dgm:cxn modelId="{5B2B7F18-7BAE-4488-B864-5D82C5F8811B}" type="presOf" srcId="{27C36CB2-0598-4311-ACA3-A84361F1D216}" destId="{5D2C56A0-57DE-42A4-927A-3FD0FB38B16C}" srcOrd="0" destOrd="0" presId="urn:microsoft.com/office/officeart/2005/8/layout/vList5"/>
    <dgm:cxn modelId="{4F5AEE69-01EB-413B-889F-EA569D70A8A3}" srcId="{6B7099AD-9CC6-4E9E-9DB5-D31BCE16BCF8}" destId="{D78E5CEC-ED8B-47B6-A2C4-F8FE944E14A5}" srcOrd="0" destOrd="0" parTransId="{2223B57D-C99A-4AD0-9D29-D9352127DD01}" sibTransId="{F238E981-0917-4D36-983C-1254F6613A33}"/>
    <dgm:cxn modelId="{832A9F45-FF0A-4B8D-8BF6-1F57BF763AA3}" type="presParOf" srcId="{112A7627-D27C-476E-BD6F-AD8CE76C90AB}" destId="{E4075A0F-D76C-4E56-BF81-384FBE84FCA2}" srcOrd="0" destOrd="0" presId="urn:microsoft.com/office/officeart/2005/8/layout/vList5"/>
    <dgm:cxn modelId="{75715E7E-4CD4-49E5-9268-CE1C7B8F4E3F}" type="presParOf" srcId="{E4075A0F-D76C-4E56-BF81-384FBE84FCA2}" destId="{5EADBA07-4D87-4DB2-8CD7-4A634D57C8EE}" srcOrd="0" destOrd="0" presId="urn:microsoft.com/office/officeart/2005/8/layout/vList5"/>
    <dgm:cxn modelId="{8050458A-5749-46D7-8DB9-52696A15B9A9}" type="presParOf" srcId="{E4075A0F-D76C-4E56-BF81-384FBE84FCA2}" destId="{5D2C56A0-57DE-42A4-927A-3FD0FB38B16C}" srcOrd="1" destOrd="0" presId="urn:microsoft.com/office/officeart/2005/8/layout/vList5"/>
    <dgm:cxn modelId="{02CAA541-0875-4F51-BD0F-5E615874854C}" type="presParOf" srcId="{112A7627-D27C-476E-BD6F-AD8CE76C90AB}" destId="{AF9E470A-0F38-49D1-B54F-7CBEE0553A23}" srcOrd="1" destOrd="0" presId="urn:microsoft.com/office/officeart/2005/8/layout/vList5"/>
    <dgm:cxn modelId="{179E09B2-9047-432C-A351-EA51701DFAE3}" type="presParOf" srcId="{112A7627-D27C-476E-BD6F-AD8CE76C90AB}" destId="{FC557B93-9C88-4E8E-8CFB-21DA9B628D03}" srcOrd="2" destOrd="0" presId="urn:microsoft.com/office/officeart/2005/8/layout/vList5"/>
    <dgm:cxn modelId="{258E5B55-CA2C-453F-A568-BB1EC6D28146}" type="presParOf" srcId="{FC557B93-9C88-4E8E-8CFB-21DA9B628D03}" destId="{836E6158-2C21-4324-A386-1FB5B0EEB326}" srcOrd="0" destOrd="0" presId="urn:microsoft.com/office/officeart/2005/8/layout/vList5"/>
    <dgm:cxn modelId="{8A3674F9-2FE8-4E06-AE3F-EB99AF40F7DC}" type="presParOf" srcId="{FC557B93-9C88-4E8E-8CFB-21DA9B628D03}" destId="{B38E0B74-DAD8-4D77-86F0-70E237BEADB6}" srcOrd="1" destOrd="0" presId="urn:microsoft.com/office/officeart/2005/8/layout/vList5"/>
    <dgm:cxn modelId="{A660E667-0EFC-41F2-AEB7-7C265CB64500}" type="presParOf" srcId="{112A7627-D27C-476E-BD6F-AD8CE76C90AB}" destId="{060C97C1-4928-428A-90DB-D8409225923C}" srcOrd="3" destOrd="0" presId="urn:microsoft.com/office/officeart/2005/8/layout/vList5"/>
    <dgm:cxn modelId="{A5F83C70-0F5A-4B39-A560-F96A70C8F834}" type="presParOf" srcId="{112A7627-D27C-476E-BD6F-AD8CE76C90AB}" destId="{94D76091-53B1-4F74-BCE8-6712C578F0C4}" srcOrd="4" destOrd="0" presId="urn:microsoft.com/office/officeart/2005/8/layout/vList5"/>
    <dgm:cxn modelId="{A91967AC-39D4-4BF7-8133-DFE5A0A13896}" type="presParOf" srcId="{94D76091-53B1-4F74-BCE8-6712C578F0C4}" destId="{01857BFF-3A10-424D-8737-F431CCD66F51}" srcOrd="0" destOrd="0" presId="urn:microsoft.com/office/officeart/2005/8/layout/vList5"/>
    <dgm:cxn modelId="{DAA6F932-D01C-4EA9-A0E6-44E105D98180}" type="presParOf" srcId="{94D76091-53B1-4F74-BCE8-6712C578F0C4}" destId="{E3F5D593-37DB-4DFA-AC29-D5BFFE68FCDC}" srcOrd="1" destOrd="0" presId="urn:microsoft.com/office/officeart/2005/8/layout/vList5"/>
  </dgm:cxnLst>
  <dgm:bg/>
  <dgm:whole/>
</dgm:dataModel>
</file>

<file path=ppt/diagrams/data2.xml><?xml version="1.0" encoding="utf-8"?>
<dgm:dataModel xmlns:dgm="http://schemas.openxmlformats.org/drawingml/2006/diagram" xmlns:a="http://schemas.openxmlformats.org/drawingml/2006/main">
  <dgm:ptLst>
    <dgm:pt modelId="{43FFF105-72F6-42D0-93FF-B4D48B0EE49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4DFEF6D-B4F9-4A80-85FD-A1BB459299C2}">
      <dgm:prSet phldrT="[Text]"/>
      <dgm:spPr/>
      <dgm:t>
        <a:bodyPr/>
        <a:lstStyle/>
        <a:p>
          <a:r>
            <a:rPr lang="en-US" dirty="0" smtClean="0"/>
            <a:t>For Normal Imports</a:t>
          </a:r>
          <a:endParaRPr lang="en-US" dirty="0"/>
        </a:p>
      </dgm:t>
    </dgm:pt>
    <dgm:pt modelId="{90CF098C-BEEC-4344-9F6D-582BF77FF61D}" type="parTrans" cxnId="{96E3C48D-2F36-4231-AB92-F728680AD805}">
      <dgm:prSet/>
      <dgm:spPr/>
      <dgm:t>
        <a:bodyPr/>
        <a:lstStyle/>
        <a:p>
          <a:endParaRPr lang="en-US"/>
        </a:p>
      </dgm:t>
    </dgm:pt>
    <dgm:pt modelId="{97CC0EE8-4FF9-4729-8F18-0CC6CD59C2BC}" type="sibTrans" cxnId="{96E3C48D-2F36-4231-AB92-F728680AD805}">
      <dgm:prSet/>
      <dgm:spPr/>
      <dgm:t>
        <a:bodyPr/>
        <a:lstStyle/>
        <a:p>
          <a:endParaRPr lang="en-US"/>
        </a:p>
      </dgm:t>
    </dgm:pt>
    <dgm:pt modelId="{474F1D97-A5D6-4E12-A9C1-F3408B1F82C7}">
      <dgm:prSet phldrT="[Text]"/>
      <dgm:spPr/>
      <dgm:t>
        <a:bodyPr/>
        <a:lstStyle/>
        <a:p>
          <a:r>
            <a:rPr lang="en-US" dirty="0" smtClean="0"/>
            <a:t>Import should be completed </a:t>
          </a:r>
          <a:r>
            <a:rPr lang="en-US" b="0" dirty="0" smtClean="0"/>
            <a:t>within </a:t>
          </a:r>
          <a:r>
            <a:rPr lang="en-US" b="1" dirty="0" smtClean="0"/>
            <a:t>6 months</a:t>
          </a:r>
          <a:r>
            <a:rPr lang="en-US" dirty="0" smtClean="0"/>
            <a:t> from the date of shipment.</a:t>
          </a:r>
          <a:endParaRPr lang="en-US" dirty="0"/>
        </a:p>
      </dgm:t>
    </dgm:pt>
    <dgm:pt modelId="{5C37DA5A-3C1A-446F-A767-95E6B1FEED58}" type="parTrans" cxnId="{1B260A30-DED5-4A96-B853-B9BCC2242AFB}">
      <dgm:prSet/>
      <dgm:spPr/>
      <dgm:t>
        <a:bodyPr/>
        <a:lstStyle/>
        <a:p>
          <a:endParaRPr lang="en-US"/>
        </a:p>
      </dgm:t>
    </dgm:pt>
    <dgm:pt modelId="{71839257-D7CC-48E2-845F-C7F1EF8F1416}" type="sibTrans" cxnId="{1B260A30-DED5-4A96-B853-B9BCC2242AFB}">
      <dgm:prSet/>
      <dgm:spPr/>
      <dgm:t>
        <a:bodyPr/>
        <a:lstStyle/>
        <a:p>
          <a:endParaRPr lang="en-US"/>
        </a:p>
      </dgm:t>
    </dgm:pt>
    <dgm:pt modelId="{07584D19-95BB-4B99-AC3D-D663AAEEC756}">
      <dgm:prSet phldrT="[Text]"/>
      <dgm:spPr/>
      <dgm:t>
        <a:bodyPr/>
        <a:lstStyle/>
        <a:p>
          <a:r>
            <a:rPr lang="en-US" dirty="0" smtClean="0"/>
            <a:t>For Deferred Payment Arrangements</a:t>
          </a:r>
          <a:endParaRPr lang="en-US" dirty="0"/>
        </a:p>
      </dgm:t>
    </dgm:pt>
    <dgm:pt modelId="{ADD4CDBD-0D0B-43F2-A762-7EB665894266}" type="parTrans" cxnId="{61DF1AE5-705E-4A3C-BD04-81185E51CA68}">
      <dgm:prSet/>
      <dgm:spPr/>
      <dgm:t>
        <a:bodyPr/>
        <a:lstStyle/>
        <a:p>
          <a:endParaRPr lang="en-US"/>
        </a:p>
      </dgm:t>
    </dgm:pt>
    <dgm:pt modelId="{D6112697-6C19-4EAA-B301-6963DE1A2D69}" type="sibTrans" cxnId="{61DF1AE5-705E-4A3C-BD04-81185E51CA68}">
      <dgm:prSet/>
      <dgm:spPr/>
      <dgm:t>
        <a:bodyPr/>
        <a:lstStyle/>
        <a:p>
          <a:endParaRPr lang="en-US"/>
        </a:p>
      </dgm:t>
    </dgm:pt>
    <dgm:pt modelId="{E47FB3B8-9007-484B-80B2-9D0B30F7D9C0}">
      <dgm:prSet phldrT="[Text]"/>
      <dgm:spPr/>
      <dgm:t>
        <a:bodyPr/>
        <a:lstStyle/>
        <a:p>
          <a:r>
            <a:rPr lang="en-US" dirty="0" smtClean="0"/>
            <a:t>Import should be completed beyond a period of </a:t>
          </a:r>
          <a:r>
            <a:rPr lang="en-US" b="1" dirty="0" smtClean="0"/>
            <a:t>6 months</a:t>
          </a:r>
          <a:r>
            <a:rPr lang="en-US" dirty="0" smtClean="0"/>
            <a:t> from the date of shipment up to a period of less than </a:t>
          </a:r>
          <a:r>
            <a:rPr lang="en-US" b="1" dirty="0" smtClean="0"/>
            <a:t>3 years</a:t>
          </a:r>
          <a:r>
            <a:rPr lang="en-US" dirty="0" smtClean="0"/>
            <a:t>.</a:t>
          </a:r>
          <a:endParaRPr lang="en-US" dirty="0"/>
        </a:p>
      </dgm:t>
    </dgm:pt>
    <dgm:pt modelId="{8E94B3E7-0906-4998-BE46-3D5E463BC024}" type="parTrans" cxnId="{463C3360-7841-461C-B05E-DB6EF714F552}">
      <dgm:prSet/>
      <dgm:spPr/>
      <dgm:t>
        <a:bodyPr/>
        <a:lstStyle/>
        <a:p>
          <a:endParaRPr lang="en-US"/>
        </a:p>
      </dgm:t>
    </dgm:pt>
    <dgm:pt modelId="{2D5236F5-8766-4EE9-A264-A4903AEF79BD}" type="sibTrans" cxnId="{463C3360-7841-461C-B05E-DB6EF714F552}">
      <dgm:prSet/>
      <dgm:spPr/>
      <dgm:t>
        <a:bodyPr/>
        <a:lstStyle/>
        <a:p>
          <a:endParaRPr lang="en-US"/>
        </a:p>
      </dgm:t>
    </dgm:pt>
    <dgm:pt modelId="{25C10E78-F8BE-48CB-A6F9-0DABA99CC815}">
      <dgm:prSet phldrT="[Text]"/>
      <dgm:spPr/>
      <dgm:t>
        <a:bodyPr/>
        <a:lstStyle/>
        <a:p>
          <a:r>
            <a:rPr lang="en-US" dirty="0" smtClean="0"/>
            <a:t>For Import of Books</a:t>
          </a:r>
          <a:endParaRPr lang="en-US" dirty="0"/>
        </a:p>
      </dgm:t>
    </dgm:pt>
    <dgm:pt modelId="{ACF02CB4-5365-4CC0-967F-E3BC3BEE49F5}" type="parTrans" cxnId="{EEFB21EB-019D-412C-93B7-297AFE59ADED}">
      <dgm:prSet/>
      <dgm:spPr/>
      <dgm:t>
        <a:bodyPr/>
        <a:lstStyle/>
        <a:p>
          <a:endParaRPr lang="en-US"/>
        </a:p>
      </dgm:t>
    </dgm:pt>
    <dgm:pt modelId="{10520E32-B789-4677-A098-B5FC3692EB00}" type="sibTrans" cxnId="{EEFB21EB-019D-412C-93B7-297AFE59ADED}">
      <dgm:prSet/>
      <dgm:spPr/>
      <dgm:t>
        <a:bodyPr/>
        <a:lstStyle/>
        <a:p>
          <a:endParaRPr lang="en-US"/>
        </a:p>
      </dgm:t>
    </dgm:pt>
    <dgm:pt modelId="{46DEFFED-157E-407D-A949-FA7A8C4A8D1D}">
      <dgm:prSet phldrT="[Text]"/>
      <dgm:spPr/>
      <dgm:t>
        <a:bodyPr/>
        <a:lstStyle/>
        <a:p>
          <a:r>
            <a:rPr lang="en-US" dirty="0" smtClean="0"/>
            <a:t>It is allowed without any restriction.</a:t>
          </a:r>
          <a:endParaRPr lang="en-US" dirty="0"/>
        </a:p>
      </dgm:t>
    </dgm:pt>
    <dgm:pt modelId="{91549ED0-8B44-425E-AF85-A38A6A4424AC}" type="parTrans" cxnId="{0B8873C5-1540-474F-86C1-034CA345AC1C}">
      <dgm:prSet/>
      <dgm:spPr/>
      <dgm:t>
        <a:bodyPr/>
        <a:lstStyle/>
        <a:p>
          <a:endParaRPr lang="en-US"/>
        </a:p>
      </dgm:t>
    </dgm:pt>
    <dgm:pt modelId="{EE1F18DA-AC18-4FF6-94A5-47825052DE59}" type="sibTrans" cxnId="{0B8873C5-1540-474F-86C1-034CA345AC1C}">
      <dgm:prSet/>
      <dgm:spPr/>
      <dgm:t>
        <a:bodyPr/>
        <a:lstStyle/>
        <a:p>
          <a:endParaRPr lang="en-US"/>
        </a:p>
      </dgm:t>
    </dgm:pt>
    <dgm:pt modelId="{F2E7EECE-7134-422A-8D0C-5D28E95CF0BF}" type="pres">
      <dgm:prSet presAssocID="{43FFF105-72F6-42D0-93FF-B4D48B0EE493}" presName="Name0" presStyleCnt="0">
        <dgm:presLayoutVars>
          <dgm:dir/>
          <dgm:animLvl val="lvl"/>
          <dgm:resizeHandles val="exact"/>
        </dgm:presLayoutVars>
      </dgm:prSet>
      <dgm:spPr/>
      <dgm:t>
        <a:bodyPr/>
        <a:lstStyle/>
        <a:p>
          <a:endParaRPr lang="en-US"/>
        </a:p>
      </dgm:t>
    </dgm:pt>
    <dgm:pt modelId="{16EC4CD3-6EA8-42A7-AD57-ECA1C4863ECF}" type="pres">
      <dgm:prSet presAssocID="{64DFEF6D-B4F9-4A80-85FD-A1BB459299C2}" presName="linNode" presStyleCnt="0"/>
      <dgm:spPr/>
    </dgm:pt>
    <dgm:pt modelId="{188D0191-CCD5-47CE-BC7E-2FB165CE6007}" type="pres">
      <dgm:prSet presAssocID="{64DFEF6D-B4F9-4A80-85FD-A1BB459299C2}" presName="parentText" presStyleLbl="node1" presStyleIdx="0" presStyleCnt="3">
        <dgm:presLayoutVars>
          <dgm:chMax val="1"/>
          <dgm:bulletEnabled val="1"/>
        </dgm:presLayoutVars>
      </dgm:prSet>
      <dgm:spPr/>
      <dgm:t>
        <a:bodyPr/>
        <a:lstStyle/>
        <a:p>
          <a:endParaRPr lang="en-US"/>
        </a:p>
      </dgm:t>
    </dgm:pt>
    <dgm:pt modelId="{834252FA-E191-4CD8-A3E8-743922678910}" type="pres">
      <dgm:prSet presAssocID="{64DFEF6D-B4F9-4A80-85FD-A1BB459299C2}" presName="descendantText" presStyleLbl="alignAccFollowNode1" presStyleIdx="0" presStyleCnt="3">
        <dgm:presLayoutVars>
          <dgm:bulletEnabled val="1"/>
        </dgm:presLayoutVars>
      </dgm:prSet>
      <dgm:spPr/>
      <dgm:t>
        <a:bodyPr/>
        <a:lstStyle/>
        <a:p>
          <a:endParaRPr lang="en-US"/>
        </a:p>
      </dgm:t>
    </dgm:pt>
    <dgm:pt modelId="{8BCC3AD5-3F72-4107-BCC0-D3FC5586A173}" type="pres">
      <dgm:prSet presAssocID="{97CC0EE8-4FF9-4729-8F18-0CC6CD59C2BC}" presName="sp" presStyleCnt="0"/>
      <dgm:spPr/>
    </dgm:pt>
    <dgm:pt modelId="{D8601F2B-2015-444D-95AD-621D6F0AA031}" type="pres">
      <dgm:prSet presAssocID="{07584D19-95BB-4B99-AC3D-D663AAEEC756}" presName="linNode" presStyleCnt="0"/>
      <dgm:spPr/>
    </dgm:pt>
    <dgm:pt modelId="{A53DEAA6-C4F6-480C-81C4-437282939634}" type="pres">
      <dgm:prSet presAssocID="{07584D19-95BB-4B99-AC3D-D663AAEEC756}" presName="parentText" presStyleLbl="node1" presStyleIdx="1" presStyleCnt="3">
        <dgm:presLayoutVars>
          <dgm:chMax val="1"/>
          <dgm:bulletEnabled val="1"/>
        </dgm:presLayoutVars>
      </dgm:prSet>
      <dgm:spPr/>
      <dgm:t>
        <a:bodyPr/>
        <a:lstStyle/>
        <a:p>
          <a:endParaRPr lang="en-US"/>
        </a:p>
      </dgm:t>
    </dgm:pt>
    <dgm:pt modelId="{7F3193B2-DEA6-4FDC-9496-51A9BF9050E5}" type="pres">
      <dgm:prSet presAssocID="{07584D19-95BB-4B99-AC3D-D663AAEEC756}" presName="descendantText" presStyleLbl="alignAccFollowNode1" presStyleIdx="1" presStyleCnt="3">
        <dgm:presLayoutVars>
          <dgm:bulletEnabled val="1"/>
        </dgm:presLayoutVars>
      </dgm:prSet>
      <dgm:spPr/>
      <dgm:t>
        <a:bodyPr/>
        <a:lstStyle/>
        <a:p>
          <a:endParaRPr lang="en-US"/>
        </a:p>
      </dgm:t>
    </dgm:pt>
    <dgm:pt modelId="{FCE1E863-9CE7-4E0C-B9B9-1A36B35493AC}" type="pres">
      <dgm:prSet presAssocID="{D6112697-6C19-4EAA-B301-6963DE1A2D69}" presName="sp" presStyleCnt="0"/>
      <dgm:spPr/>
    </dgm:pt>
    <dgm:pt modelId="{0ECA4C74-108B-4DAA-B2B9-04EB87F985A4}" type="pres">
      <dgm:prSet presAssocID="{25C10E78-F8BE-48CB-A6F9-0DABA99CC815}" presName="linNode" presStyleCnt="0"/>
      <dgm:spPr/>
    </dgm:pt>
    <dgm:pt modelId="{68136CFA-4214-492C-A878-524C09654169}" type="pres">
      <dgm:prSet presAssocID="{25C10E78-F8BE-48CB-A6F9-0DABA99CC815}" presName="parentText" presStyleLbl="node1" presStyleIdx="2" presStyleCnt="3">
        <dgm:presLayoutVars>
          <dgm:chMax val="1"/>
          <dgm:bulletEnabled val="1"/>
        </dgm:presLayoutVars>
      </dgm:prSet>
      <dgm:spPr/>
      <dgm:t>
        <a:bodyPr/>
        <a:lstStyle/>
        <a:p>
          <a:endParaRPr lang="en-US"/>
        </a:p>
      </dgm:t>
    </dgm:pt>
    <dgm:pt modelId="{8B69225C-4DAC-487D-A146-237E23E40431}" type="pres">
      <dgm:prSet presAssocID="{25C10E78-F8BE-48CB-A6F9-0DABA99CC815}" presName="descendantText" presStyleLbl="alignAccFollowNode1" presStyleIdx="2" presStyleCnt="3">
        <dgm:presLayoutVars>
          <dgm:bulletEnabled val="1"/>
        </dgm:presLayoutVars>
      </dgm:prSet>
      <dgm:spPr/>
      <dgm:t>
        <a:bodyPr/>
        <a:lstStyle/>
        <a:p>
          <a:endParaRPr lang="en-US"/>
        </a:p>
      </dgm:t>
    </dgm:pt>
  </dgm:ptLst>
  <dgm:cxnLst>
    <dgm:cxn modelId="{EEFB21EB-019D-412C-93B7-297AFE59ADED}" srcId="{43FFF105-72F6-42D0-93FF-B4D48B0EE493}" destId="{25C10E78-F8BE-48CB-A6F9-0DABA99CC815}" srcOrd="2" destOrd="0" parTransId="{ACF02CB4-5365-4CC0-967F-E3BC3BEE49F5}" sibTransId="{10520E32-B789-4677-A098-B5FC3692EB00}"/>
    <dgm:cxn modelId="{57CBF105-912D-4423-83F8-D47D7AFD762F}" type="presOf" srcId="{474F1D97-A5D6-4E12-A9C1-F3408B1F82C7}" destId="{834252FA-E191-4CD8-A3E8-743922678910}" srcOrd="0" destOrd="0" presId="urn:microsoft.com/office/officeart/2005/8/layout/vList5"/>
    <dgm:cxn modelId="{3C014189-17BB-4FAF-928C-D1E2ADD24EA7}" type="presOf" srcId="{46DEFFED-157E-407D-A949-FA7A8C4A8D1D}" destId="{8B69225C-4DAC-487D-A146-237E23E40431}" srcOrd="0" destOrd="0" presId="urn:microsoft.com/office/officeart/2005/8/layout/vList5"/>
    <dgm:cxn modelId="{463C3360-7841-461C-B05E-DB6EF714F552}" srcId="{07584D19-95BB-4B99-AC3D-D663AAEEC756}" destId="{E47FB3B8-9007-484B-80B2-9D0B30F7D9C0}" srcOrd="0" destOrd="0" parTransId="{8E94B3E7-0906-4998-BE46-3D5E463BC024}" sibTransId="{2D5236F5-8766-4EE9-A264-A4903AEF79BD}"/>
    <dgm:cxn modelId="{61DF1AE5-705E-4A3C-BD04-81185E51CA68}" srcId="{43FFF105-72F6-42D0-93FF-B4D48B0EE493}" destId="{07584D19-95BB-4B99-AC3D-D663AAEEC756}" srcOrd="1" destOrd="0" parTransId="{ADD4CDBD-0D0B-43F2-A762-7EB665894266}" sibTransId="{D6112697-6C19-4EAA-B301-6963DE1A2D69}"/>
    <dgm:cxn modelId="{41825957-046E-46B4-A62B-14308677BFAD}" type="presOf" srcId="{43FFF105-72F6-42D0-93FF-B4D48B0EE493}" destId="{F2E7EECE-7134-422A-8D0C-5D28E95CF0BF}" srcOrd="0" destOrd="0" presId="urn:microsoft.com/office/officeart/2005/8/layout/vList5"/>
    <dgm:cxn modelId="{96E3C48D-2F36-4231-AB92-F728680AD805}" srcId="{43FFF105-72F6-42D0-93FF-B4D48B0EE493}" destId="{64DFEF6D-B4F9-4A80-85FD-A1BB459299C2}" srcOrd="0" destOrd="0" parTransId="{90CF098C-BEEC-4344-9F6D-582BF77FF61D}" sibTransId="{97CC0EE8-4FF9-4729-8F18-0CC6CD59C2BC}"/>
    <dgm:cxn modelId="{02CDC3DF-51F9-464F-A427-A43F8C29FA65}" type="presOf" srcId="{25C10E78-F8BE-48CB-A6F9-0DABA99CC815}" destId="{68136CFA-4214-492C-A878-524C09654169}" srcOrd="0" destOrd="0" presId="urn:microsoft.com/office/officeart/2005/8/layout/vList5"/>
    <dgm:cxn modelId="{0B8873C5-1540-474F-86C1-034CA345AC1C}" srcId="{25C10E78-F8BE-48CB-A6F9-0DABA99CC815}" destId="{46DEFFED-157E-407D-A949-FA7A8C4A8D1D}" srcOrd="0" destOrd="0" parTransId="{91549ED0-8B44-425E-AF85-A38A6A4424AC}" sibTransId="{EE1F18DA-AC18-4FF6-94A5-47825052DE59}"/>
    <dgm:cxn modelId="{BC1731AF-818C-4776-B893-4C1B0F03D1A9}" type="presOf" srcId="{64DFEF6D-B4F9-4A80-85FD-A1BB459299C2}" destId="{188D0191-CCD5-47CE-BC7E-2FB165CE6007}" srcOrd="0" destOrd="0" presId="urn:microsoft.com/office/officeart/2005/8/layout/vList5"/>
    <dgm:cxn modelId="{F000A1D0-9B95-42B2-B8A0-E28D40953B65}" type="presOf" srcId="{E47FB3B8-9007-484B-80B2-9D0B30F7D9C0}" destId="{7F3193B2-DEA6-4FDC-9496-51A9BF9050E5}" srcOrd="0" destOrd="0" presId="urn:microsoft.com/office/officeart/2005/8/layout/vList5"/>
    <dgm:cxn modelId="{1B260A30-DED5-4A96-B853-B9BCC2242AFB}" srcId="{64DFEF6D-B4F9-4A80-85FD-A1BB459299C2}" destId="{474F1D97-A5D6-4E12-A9C1-F3408B1F82C7}" srcOrd="0" destOrd="0" parTransId="{5C37DA5A-3C1A-446F-A767-95E6B1FEED58}" sibTransId="{71839257-D7CC-48E2-845F-C7F1EF8F1416}"/>
    <dgm:cxn modelId="{1B4511FE-95A7-43CF-BD95-92810D7E304B}" type="presOf" srcId="{07584D19-95BB-4B99-AC3D-D663AAEEC756}" destId="{A53DEAA6-C4F6-480C-81C4-437282939634}" srcOrd="0" destOrd="0" presId="urn:microsoft.com/office/officeart/2005/8/layout/vList5"/>
    <dgm:cxn modelId="{4A1CA4C1-8647-43DE-A23F-11F7E1E92C6A}" type="presParOf" srcId="{F2E7EECE-7134-422A-8D0C-5D28E95CF0BF}" destId="{16EC4CD3-6EA8-42A7-AD57-ECA1C4863ECF}" srcOrd="0" destOrd="0" presId="urn:microsoft.com/office/officeart/2005/8/layout/vList5"/>
    <dgm:cxn modelId="{3E6477BE-64C1-4041-ABC8-F246278E2845}" type="presParOf" srcId="{16EC4CD3-6EA8-42A7-AD57-ECA1C4863ECF}" destId="{188D0191-CCD5-47CE-BC7E-2FB165CE6007}" srcOrd="0" destOrd="0" presId="urn:microsoft.com/office/officeart/2005/8/layout/vList5"/>
    <dgm:cxn modelId="{0B76A923-3CA6-4259-B6D1-0AF2473C498D}" type="presParOf" srcId="{16EC4CD3-6EA8-42A7-AD57-ECA1C4863ECF}" destId="{834252FA-E191-4CD8-A3E8-743922678910}" srcOrd="1" destOrd="0" presId="urn:microsoft.com/office/officeart/2005/8/layout/vList5"/>
    <dgm:cxn modelId="{9DA8D164-C82B-4000-BBEB-81328C45801E}" type="presParOf" srcId="{F2E7EECE-7134-422A-8D0C-5D28E95CF0BF}" destId="{8BCC3AD5-3F72-4107-BCC0-D3FC5586A173}" srcOrd="1" destOrd="0" presId="urn:microsoft.com/office/officeart/2005/8/layout/vList5"/>
    <dgm:cxn modelId="{77E43BD9-BB0F-403E-B367-A42722D93B7B}" type="presParOf" srcId="{F2E7EECE-7134-422A-8D0C-5D28E95CF0BF}" destId="{D8601F2B-2015-444D-95AD-621D6F0AA031}" srcOrd="2" destOrd="0" presId="urn:microsoft.com/office/officeart/2005/8/layout/vList5"/>
    <dgm:cxn modelId="{1884EAD8-C267-40F8-885A-918335E81A73}" type="presParOf" srcId="{D8601F2B-2015-444D-95AD-621D6F0AA031}" destId="{A53DEAA6-C4F6-480C-81C4-437282939634}" srcOrd="0" destOrd="0" presId="urn:microsoft.com/office/officeart/2005/8/layout/vList5"/>
    <dgm:cxn modelId="{CB94EF7E-4B94-4E58-B056-5870175915BE}" type="presParOf" srcId="{D8601F2B-2015-444D-95AD-621D6F0AA031}" destId="{7F3193B2-DEA6-4FDC-9496-51A9BF9050E5}" srcOrd="1" destOrd="0" presId="urn:microsoft.com/office/officeart/2005/8/layout/vList5"/>
    <dgm:cxn modelId="{320D7FD5-24A3-41BA-A658-EEB5EB9F6590}" type="presParOf" srcId="{F2E7EECE-7134-422A-8D0C-5D28E95CF0BF}" destId="{FCE1E863-9CE7-4E0C-B9B9-1A36B35493AC}" srcOrd="3" destOrd="0" presId="urn:microsoft.com/office/officeart/2005/8/layout/vList5"/>
    <dgm:cxn modelId="{EB1325BA-FBD2-4DC3-990E-E1DF10B7EAF2}" type="presParOf" srcId="{F2E7EECE-7134-422A-8D0C-5D28E95CF0BF}" destId="{0ECA4C74-108B-4DAA-B2B9-04EB87F985A4}" srcOrd="4" destOrd="0" presId="urn:microsoft.com/office/officeart/2005/8/layout/vList5"/>
    <dgm:cxn modelId="{9C990D27-55FB-4B4E-B63A-B85C22AFD089}" type="presParOf" srcId="{0ECA4C74-108B-4DAA-B2B9-04EB87F985A4}" destId="{68136CFA-4214-492C-A878-524C09654169}" srcOrd="0" destOrd="0" presId="urn:microsoft.com/office/officeart/2005/8/layout/vList5"/>
    <dgm:cxn modelId="{ABE914CF-97D6-4A0D-B077-44AAE5D99FAD}" type="presParOf" srcId="{0ECA4C74-108B-4DAA-B2B9-04EB87F985A4}" destId="{8B69225C-4DAC-487D-A146-237E23E40431}" srcOrd="1" destOrd="0" presId="urn:microsoft.com/office/officeart/2005/8/layout/vList5"/>
  </dgm:cxnLst>
  <dgm:bg/>
  <dgm:whole/>
</dgm:dataModel>
</file>

<file path=ppt/diagrams/data3.xml><?xml version="1.0" encoding="utf-8"?>
<dgm:dataModel xmlns:dgm="http://schemas.openxmlformats.org/drawingml/2006/diagram" xmlns:a="http://schemas.openxmlformats.org/drawingml/2006/main">
  <dgm:ptLst>
    <dgm:pt modelId="{B784D2E1-B006-42CA-A386-FC3F86EB45D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8BD4A30E-281B-4F84-8C7B-B31C308BC7BD}">
      <dgm:prSet phldrT="[Text]">
        <dgm:style>
          <a:lnRef idx="2">
            <a:schemeClr val="accent3"/>
          </a:lnRef>
          <a:fillRef idx="1">
            <a:schemeClr val="lt1"/>
          </a:fillRef>
          <a:effectRef idx="0">
            <a:schemeClr val="accent3"/>
          </a:effectRef>
          <a:fontRef idx="minor">
            <a:schemeClr val="dk1"/>
          </a:fontRef>
        </dgm:style>
      </dgm:prSet>
      <dgm:spPr>
        <a:effectLst>
          <a:innerShdw blurRad="63500" dist="50800" dir="13500000">
            <a:prstClr val="black">
              <a:alpha val="50000"/>
            </a:prstClr>
          </a:innerShdw>
        </a:effectLst>
      </dgm:spPr>
      <dgm:t>
        <a:bodyPr/>
        <a:lstStyle/>
        <a:p>
          <a:r>
            <a:rPr lang="en-US" u="sng" dirty="0" smtClean="0">
              <a:ln>
                <a:noFill/>
              </a:ln>
              <a:solidFill>
                <a:schemeClr val="accent3">
                  <a:lumMod val="50000"/>
                </a:schemeClr>
              </a:solidFill>
              <a:effectLst>
                <a:outerShdw blurRad="50800" dist="38100" dir="2700000" algn="tl" rotWithShape="0">
                  <a:prstClr val="black">
                    <a:alpha val="40000"/>
                  </a:prstClr>
                </a:outerShdw>
              </a:effectLst>
            </a:rPr>
            <a:t>Export by SEZ:-</a:t>
          </a:r>
        </a:p>
        <a:p>
          <a:r>
            <a:rPr lang="en-US" dirty="0" smtClean="0">
              <a:ln>
                <a:noFill/>
              </a:ln>
              <a:solidFill>
                <a:srgbClr val="7030A0"/>
              </a:solidFill>
              <a:effectLst>
                <a:outerShdw blurRad="50800" dist="38100" dir="2700000" algn="tl" rotWithShape="0">
                  <a:prstClr val="black">
                    <a:alpha val="40000"/>
                  </a:prstClr>
                </a:outerShdw>
              </a:effectLst>
            </a:rPr>
            <a:t>NO SPECIFIC TIME PERIOD</a:t>
          </a:r>
        </a:p>
        <a:p>
          <a:endParaRPr lang="en-US" dirty="0">
            <a:ln>
              <a:noFill/>
            </a:ln>
            <a:solidFill>
              <a:schemeClr val="accent3">
                <a:lumMod val="50000"/>
              </a:schemeClr>
            </a:solidFill>
            <a:effectLst>
              <a:outerShdw blurRad="50800" dist="38100" dir="2700000" algn="tl" rotWithShape="0">
                <a:prstClr val="black">
                  <a:alpha val="40000"/>
                </a:prstClr>
              </a:outerShdw>
            </a:effectLst>
          </a:endParaRPr>
        </a:p>
      </dgm:t>
    </dgm:pt>
    <dgm:pt modelId="{95646E00-38E0-4BD4-989E-877C8FFB3510}" type="parTrans" cxnId="{26B821CF-1722-481F-BB66-A7818C355A7D}">
      <dgm:prSet/>
      <dgm:spPr/>
      <dgm:t>
        <a:bodyPr/>
        <a:lstStyle/>
        <a:p>
          <a:endParaRPr lang="en-US"/>
        </a:p>
      </dgm:t>
    </dgm:pt>
    <dgm:pt modelId="{4FE771F0-2B8F-4C91-AF6A-87AEE579FC43}" type="sibTrans" cxnId="{26B821CF-1722-481F-BB66-A7818C355A7D}">
      <dgm:prSet/>
      <dgm:spPr/>
      <dgm:t>
        <a:bodyPr/>
        <a:lstStyle/>
        <a:p>
          <a:endParaRPr lang="en-US"/>
        </a:p>
      </dgm:t>
    </dgm:pt>
    <dgm:pt modelId="{D9780248-F6BD-42DC-8295-894C1B79AAF8}">
      <dgm:prSet phldrT="[Text]">
        <dgm:style>
          <a:lnRef idx="2">
            <a:schemeClr val="accent3"/>
          </a:lnRef>
          <a:fillRef idx="1">
            <a:schemeClr val="lt1"/>
          </a:fillRef>
          <a:effectRef idx="0">
            <a:schemeClr val="accent3"/>
          </a:effectRef>
          <a:fontRef idx="minor">
            <a:schemeClr val="dk1"/>
          </a:fontRef>
        </dgm:style>
      </dgm:prSet>
      <dgm:spPr>
        <a:effectLst>
          <a:innerShdw blurRad="63500" dist="50800" dir="13500000">
            <a:prstClr val="black">
              <a:alpha val="50000"/>
            </a:prstClr>
          </a:innerShdw>
        </a:effectLst>
      </dgm:spPr>
      <dgm:t>
        <a:bodyPr/>
        <a:lstStyle/>
        <a:p>
          <a:r>
            <a:rPr lang="en-US" u="sng" dirty="0" smtClean="0">
              <a:ln>
                <a:noFill/>
              </a:ln>
              <a:solidFill>
                <a:schemeClr val="accent3">
                  <a:lumMod val="50000"/>
                </a:schemeClr>
              </a:solidFill>
              <a:effectLst>
                <a:outerShdw blurRad="50800" dist="38100" dir="2700000" algn="tl" rotWithShape="0">
                  <a:prstClr val="black">
                    <a:alpha val="40000"/>
                  </a:prstClr>
                </a:outerShdw>
              </a:effectLst>
            </a:rPr>
            <a:t>Export by Status Holder Exporter (defined under FTP):-</a:t>
          </a:r>
        </a:p>
        <a:p>
          <a:r>
            <a:rPr lang="en-US" dirty="0" smtClean="0">
              <a:ln>
                <a:noFill/>
              </a:ln>
              <a:solidFill>
                <a:srgbClr val="7030A0"/>
              </a:solidFill>
              <a:effectLst>
                <a:outerShdw blurRad="50800" dist="38100" dir="2700000" algn="tl" rotWithShape="0">
                  <a:prstClr val="black">
                    <a:alpha val="40000"/>
                  </a:prstClr>
                </a:outerShdw>
              </a:effectLst>
            </a:rPr>
            <a:t>WITHIN 12 MONTHS</a:t>
          </a:r>
          <a:endParaRPr lang="en-US" dirty="0">
            <a:ln>
              <a:noFill/>
            </a:ln>
            <a:solidFill>
              <a:srgbClr val="7030A0"/>
            </a:solidFill>
            <a:effectLst>
              <a:outerShdw blurRad="50800" dist="38100" dir="2700000" algn="tl" rotWithShape="0">
                <a:prstClr val="black">
                  <a:alpha val="40000"/>
                </a:prstClr>
              </a:outerShdw>
            </a:effectLst>
          </a:endParaRPr>
        </a:p>
      </dgm:t>
    </dgm:pt>
    <dgm:pt modelId="{DABD3F2D-4273-4E9A-8B69-8C1E238FA860}" type="parTrans" cxnId="{5611D5F7-D5BF-48E5-8A25-28C33C4F54B9}">
      <dgm:prSet/>
      <dgm:spPr/>
      <dgm:t>
        <a:bodyPr/>
        <a:lstStyle/>
        <a:p>
          <a:endParaRPr lang="en-US"/>
        </a:p>
      </dgm:t>
    </dgm:pt>
    <dgm:pt modelId="{7AAFA1D4-ECD3-430E-AA2C-30205BCDBD35}" type="sibTrans" cxnId="{5611D5F7-D5BF-48E5-8A25-28C33C4F54B9}">
      <dgm:prSet/>
      <dgm:spPr/>
      <dgm:t>
        <a:bodyPr/>
        <a:lstStyle/>
        <a:p>
          <a:endParaRPr lang="en-US"/>
        </a:p>
      </dgm:t>
    </dgm:pt>
    <dgm:pt modelId="{8EA1A429-F516-4A33-9E1F-94D9A7B2B9DC}">
      <dgm:prSet phldrT="[Text]">
        <dgm:style>
          <a:lnRef idx="2">
            <a:schemeClr val="accent3"/>
          </a:lnRef>
          <a:fillRef idx="1">
            <a:schemeClr val="lt1"/>
          </a:fillRef>
          <a:effectRef idx="0">
            <a:schemeClr val="accent3"/>
          </a:effectRef>
          <a:fontRef idx="minor">
            <a:schemeClr val="dk1"/>
          </a:fontRef>
        </dgm:style>
      </dgm:prSet>
      <dgm:spPr>
        <a:effectLst>
          <a:innerShdw blurRad="63500" dist="50800" dir="13500000">
            <a:prstClr val="black">
              <a:alpha val="50000"/>
            </a:prstClr>
          </a:innerShdw>
        </a:effectLst>
      </dgm:spPr>
      <dgm:t>
        <a:bodyPr/>
        <a:lstStyle/>
        <a:p>
          <a:r>
            <a:rPr lang="en-US" u="sng" dirty="0" smtClean="0">
              <a:ln>
                <a:noFill/>
              </a:ln>
              <a:solidFill>
                <a:schemeClr val="accent3">
                  <a:lumMod val="50000"/>
                </a:schemeClr>
              </a:solidFill>
              <a:effectLst>
                <a:outerShdw blurRad="50800" dist="38100" dir="2700000" algn="tl" rotWithShape="0">
                  <a:prstClr val="black">
                    <a:alpha val="40000"/>
                  </a:prstClr>
                </a:outerShdw>
              </a:effectLst>
            </a:rPr>
            <a:t>Export by EOU, EHTPs, STPs &amp; BTPs:-</a:t>
          </a:r>
        </a:p>
        <a:p>
          <a:r>
            <a:rPr lang="en-US" u="none" dirty="0" smtClean="0">
              <a:ln>
                <a:noFill/>
              </a:ln>
              <a:solidFill>
                <a:srgbClr val="7030A0"/>
              </a:solidFill>
              <a:effectLst>
                <a:outerShdw blurRad="50800" dist="38100" dir="2700000" algn="tl" rotWithShape="0">
                  <a:prstClr val="black">
                    <a:alpha val="40000"/>
                  </a:prstClr>
                </a:outerShdw>
              </a:effectLst>
            </a:rPr>
            <a:t>WITHIN 12 MONTHS</a:t>
          </a:r>
          <a:endParaRPr lang="en-US" u="none" dirty="0">
            <a:ln>
              <a:noFill/>
            </a:ln>
            <a:solidFill>
              <a:srgbClr val="7030A0"/>
            </a:solidFill>
            <a:effectLst>
              <a:outerShdw blurRad="50800" dist="38100" dir="2700000" algn="tl" rotWithShape="0">
                <a:prstClr val="black">
                  <a:alpha val="40000"/>
                </a:prstClr>
              </a:outerShdw>
            </a:effectLst>
          </a:endParaRPr>
        </a:p>
      </dgm:t>
    </dgm:pt>
    <dgm:pt modelId="{B94A1927-9102-4CD8-AEE4-6D3D20DDA492}" type="parTrans" cxnId="{6123A305-13FE-466E-A1F8-6CC9556848C4}">
      <dgm:prSet/>
      <dgm:spPr/>
      <dgm:t>
        <a:bodyPr/>
        <a:lstStyle/>
        <a:p>
          <a:endParaRPr lang="en-US"/>
        </a:p>
      </dgm:t>
    </dgm:pt>
    <dgm:pt modelId="{DB093E50-093D-4804-910B-61F9BC8A5061}" type="sibTrans" cxnId="{6123A305-13FE-466E-A1F8-6CC9556848C4}">
      <dgm:prSet/>
      <dgm:spPr/>
      <dgm:t>
        <a:bodyPr/>
        <a:lstStyle/>
        <a:p>
          <a:endParaRPr lang="en-US"/>
        </a:p>
      </dgm:t>
    </dgm:pt>
    <dgm:pt modelId="{70711477-5B63-4FD4-8392-E8AD69FDACB2}">
      <dgm:prSet phldrT="[Text]">
        <dgm:style>
          <a:lnRef idx="2">
            <a:schemeClr val="accent3"/>
          </a:lnRef>
          <a:fillRef idx="1">
            <a:schemeClr val="lt1"/>
          </a:fillRef>
          <a:effectRef idx="0">
            <a:schemeClr val="accent3"/>
          </a:effectRef>
          <a:fontRef idx="minor">
            <a:schemeClr val="dk1"/>
          </a:fontRef>
        </dgm:style>
      </dgm:prSet>
      <dgm:spPr>
        <a:effectLst>
          <a:innerShdw blurRad="63500" dist="50800" dir="13500000">
            <a:prstClr val="black">
              <a:alpha val="50000"/>
            </a:prstClr>
          </a:innerShdw>
        </a:effectLst>
      </dgm:spPr>
      <dgm:t>
        <a:bodyPr/>
        <a:lstStyle/>
        <a:p>
          <a:r>
            <a:rPr lang="en-US" u="sng" dirty="0" smtClean="0">
              <a:ln>
                <a:noFill/>
              </a:ln>
              <a:solidFill>
                <a:schemeClr val="accent3">
                  <a:lumMod val="50000"/>
                </a:schemeClr>
              </a:solidFill>
              <a:effectLst>
                <a:outerShdw blurRad="50800" dist="38100" dir="2700000" algn="tl" rotWithShape="0">
                  <a:prstClr val="black">
                    <a:alpha val="40000"/>
                  </a:prstClr>
                </a:outerShdw>
              </a:effectLst>
            </a:rPr>
            <a:t>Export to Warehouse established Outside India:-</a:t>
          </a:r>
        </a:p>
        <a:p>
          <a:r>
            <a:rPr lang="en-US" dirty="0" smtClean="0">
              <a:ln>
                <a:noFill/>
              </a:ln>
              <a:solidFill>
                <a:srgbClr val="7030A0"/>
              </a:solidFill>
              <a:effectLst>
                <a:outerShdw blurRad="50800" dist="38100" dir="2700000" algn="tl" rotWithShape="0">
                  <a:prstClr val="black">
                    <a:alpha val="40000"/>
                  </a:prstClr>
                </a:outerShdw>
              </a:effectLst>
            </a:rPr>
            <a:t>WITHIN 15 MONTHS FROM THE DATE OF SHIPMENT</a:t>
          </a:r>
        </a:p>
      </dgm:t>
    </dgm:pt>
    <dgm:pt modelId="{61CCC53A-FA34-46A0-BE00-AEDF1188B38E}" type="parTrans" cxnId="{622BEC03-05BA-4F5C-B6C6-37153915D0C0}">
      <dgm:prSet/>
      <dgm:spPr/>
      <dgm:t>
        <a:bodyPr/>
        <a:lstStyle/>
        <a:p>
          <a:endParaRPr lang="en-US"/>
        </a:p>
      </dgm:t>
    </dgm:pt>
    <dgm:pt modelId="{6DA41956-2E16-455C-B457-E21BA186B887}" type="sibTrans" cxnId="{622BEC03-05BA-4F5C-B6C6-37153915D0C0}">
      <dgm:prSet/>
      <dgm:spPr/>
      <dgm:t>
        <a:bodyPr/>
        <a:lstStyle/>
        <a:p>
          <a:endParaRPr lang="en-US"/>
        </a:p>
      </dgm:t>
    </dgm:pt>
    <dgm:pt modelId="{57F3160C-2307-4E60-9E22-A709D31EFB0F}">
      <dgm:prSet phldrT="[Text]">
        <dgm:style>
          <a:lnRef idx="2">
            <a:schemeClr val="accent3"/>
          </a:lnRef>
          <a:fillRef idx="1">
            <a:schemeClr val="lt1"/>
          </a:fillRef>
          <a:effectRef idx="0">
            <a:schemeClr val="accent3"/>
          </a:effectRef>
          <a:fontRef idx="minor">
            <a:schemeClr val="dk1"/>
          </a:fontRef>
        </dgm:style>
      </dgm:prSet>
      <dgm:spPr>
        <a:effectLst>
          <a:innerShdw blurRad="63500" dist="50800" dir="13500000">
            <a:prstClr val="black">
              <a:alpha val="50000"/>
            </a:prstClr>
          </a:innerShdw>
        </a:effectLst>
      </dgm:spPr>
      <dgm:t>
        <a:bodyPr/>
        <a:lstStyle/>
        <a:p>
          <a:r>
            <a:rPr lang="en-US" u="sng" dirty="0" smtClean="0">
              <a:ln>
                <a:noFill/>
              </a:ln>
              <a:solidFill>
                <a:schemeClr val="accent3">
                  <a:lumMod val="50000"/>
                </a:schemeClr>
              </a:solidFill>
              <a:effectLst>
                <a:outerShdw blurRad="50800" dist="38100" dir="2700000" algn="tl" rotWithShape="0">
                  <a:prstClr val="black">
                    <a:alpha val="40000"/>
                  </a:prstClr>
                </a:outerShdw>
              </a:effectLst>
            </a:rPr>
            <a:t>Other Cases:-</a:t>
          </a:r>
        </a:p>
        <a:p>
          <a:r>
            <a:rPr lang="en-US" u="none" dirty="0" smtClean="0">
              <a:ln>
                <a:noFill/>
              </a:ln>
              <a:solidFill>
                <a:srgbClr val="7030A0"/>
              </a:solidFill>
              <a:effectLst>
                <a:outerShdw blurRad="50800" dist="38100" dir="2700000" algn="tl" rotWithShape="0">
                  <a:prstClr val="black">
                    <a:alpha val="40000"/>
                  </a:prstClr>
                </a:outerShdw>
              </a:effectLst>
            </a:rPr>
            <a:t>WITHIN 12 MONTHS </a:t>
          </a:r>
          <a:endParaRPr lang="en-US" u="none" dirty="0">
            <a:ln>
              <a:noFill/>
            </a:ln>
            <a:solidFill>
              <a:srgbClr val="7030A0"/>
            </a:solidFill>
            <a:effectLst>
              <a:outerShdw blurRad="50800" dist="38100" dir="2700000" algn="tl" rotWithShape="0">
                <a:prstClr val="black">
                  <a:alpha val="40000"/>
                </a:prstClr>
              </a:outerShdw>
            </a:effectLst>
          </a:endParaRPr>
        </a:p>
      </dgm:t>
    </dgm:pt>
    <dgm:pt modelId="{BD63CC97-9964-462B-92D0-A5A300A6A181}" type="parTrans" cxnId="{E714E285-F21D-4882-87E4-661E5F91862D}">
      <dgm:prSet/>
      <dgm:spPr/>
      <dgm:t>
        <a:bodyPr/>
        <a:lstStyle/>
        <a:p>
          <a:endParaRPr lang="en-US"/>
        </a:p>
      </dgm:t>
    </dgm:pt>
    <dgm:pt modelId="{E085B06F-B6CC-410A-860F-175803D792A3}" type="sibTrans" cxnId="{E714E285-F21D-4882-87E4-661E5F91862D}">
      <dgm:prSet/>
      <dgm:spPr/>
      <dgm:t>
        <a:bodyPr/>
        <a:lstStyle/>
        <a:p>
          <a:endParaRPr lang="en-US"/>
        </a:p>
      </dgm:t>
    </dgm:pt>
    <dgm:pt modelId="{5BC40CDC-6639-4934-9C85-7E552CE85F84}" type="pres">
      <dgm:prSet presAssocID="{B784D2E1-B006-42CA-A386-FC3F86EB45D5}" presName="diagram" presStyleCnt="0">
        <dgm:presLayoutVars>
          <dgm:dir/>
          <dgm:resizeHandles val="exact"/>
        </dgm:presLayoutVars>
      </dgm:prSet>
      <dgm:spPr/>
      <dgm:t>
        <a:bodyPr/>
        <a:lstStyle/>
        <a:p>
          <a:endParaRPr lang="en-US"/>
        </a:p>
      </dgm:t>
    </dgm:pt>
    <dgm:pt modelId="{43656DCE-0F6D-48F7-AE98-453D7B6303AD}" type="pres">
      <dgm:prSet presAssocID="{8BD4A30E-281B-4F84-8C7B-B31C308BC7BD}" presName="node" presStyleLbl="node1" presStyleIdx="0" presStyleCnt="5">
        <dgm:presLayoutVars>
          <dgm:bulletEnabled val="1"/>
        </dgm:presLayoutVars>
      </dgm:prSet>
      <dgm:spPr/>
      <dgm:t>
        <a:bodyPr/>
        <a:lstStyle/>
        <a:p>
          <a:endParaRPr lang="en-US"/>
        </a:p>
      </dgm:t>
    </dgm:pt>
    <dgm:pt modelId="{7B02BA06-F2F8-43C9-97C4-1B7E7348B3A2}" type="pres">
      <dgm:prSet presAssocID="{4FE771F0-2B8F-4C91-AF6A-87AEE579FC43}" presName="sibTrans" presStyleCnt="0"/>
      <dgm:spPr/>
    </dgm:pt>
    <dgm:pt modelId="{0C51B56C-80D4-4FBA-AD06-E021610F2EFE}" type="pres">
      <dgm:prSet presAssocID="{D9780248-F6BD-42DC-8295-894C1B79AAF8}" presName="node" presStyleLbl="node1" presStyleIdx="1" presStyleCnt="5">
        <dgm:presLayoutVars>
          <dgm:bulletEnabled val="1"/>
        </dgm:presLayoutVars>
      </dgm:prSet>
      <dgm:spPr/>
      <dgm:t>
        <a:bodyPr/>
        <a:lstStyle/>
        <a:p>
          <a:endParaRPr lang="en-US"/>
        </a:p>
      </dgm:t>
    </dgm:pt>
    <dgm:pt modelId="{8556DE0B-A7BD-419B-BBFF-F387368675CA}" type="pres">
      <dgm:prSet presAssocID="{7AAFA1D4-ECD3-430E-AA2C-30205BCDBD35}" presName="sibTrans" presStyleCnt="0"/>
      <dgm:spPr/>
    </dgm:pt>
    <dgm:pt modelId="{F56B8508-BFA8-4558-9CE5-F179BFAD0E21}" type="pres">
      <dgm:prSet presAssocID="{8EA1A429-F516-4A33-9E1F-94D9A7B2B9DC}" presName="node" presStyleLbl="node1" presStyleIdx="2" presStyleCnt="5">
        <dgm:presLayoutVars>
          <dgm:bulletEnabled val="1"/>
        </dgm:presLayoutVars>
      </dgm:prSet>
      <dgm:spPr/>
      <dgm:t>
        <a:bodyPr/>
        <a:lstStyle/>
        <a:p>
          <a:endParaRPr lang="en-US"/>
        </a:p>
      </dgm:t>
    </dgm:pt>
    <dgm:pt modelId="{6D49EE33-D8A3-40C3-90D2-D185117D7C72}" type="pres">
      <dgm:prSet presAssocID="{DB093E50-093D-4804-910B-61F9BC8A5061}" presName="sibTrans" presStyleCnt="0"/>
      <dgm:spPr/>
    </dgm:pt>
    <dgm:pt modelId="{2571CC95-6E04-45A5-A7B4-631F32AD64B8}" type="pres">
      <dgm:prSet presAssocID="{70711477-5B63-4FD4-8392-E8AD69FDACB2}" presName="node" presStyleLbl="node1" presStyleIdx="3" presStyleCnt="5" custScaleX="127691">
        <dgm:presLayoutVars>
          <dgm:bulletEnabled val="1"/>
        </dgm:presLayoutVars>
      </dgm:prSet>
      <dgm:spPr/>
      <dgm:t>
        <a:bodyPr/>
        <a:lstStyle/>
        <a:p>
          <a:endParaRPr lang="en-US"/>
        </a:p>
      </dgm:t>
    </dgm:pt>
    <dgm:pt modelId="{3A30CFCF-D6CC-4220-8A60-B316AC80280E}" type="pres">
      <dgm:prSet presAssocID="{6DA41956-2E16-455C-B457-E21BA186B887}" presName="sibTrans" presStyleCnt="0"/>
      <dgm:spPr/>
    </dgm:pt>
    <dgm:pt modelId="{86C57635-2718-4A20-B9A1-FBFD75A1BB17}" type="pres">
      <dgm:prSet presAssocID="{57F3160C-2307-4E60-9E22-A709D31EFB0F}" presName="node" presStyleLbl="node1" presStyleIdx="4" presStyleCnt="5">
        <dgm:presLayoutVars>
          <dgm:bulletEnabled val="1"/>
        </dgm:presLayoutVars>
      </dgm:prSet>
      <dgm:spPr/>
      <dgm:t>
        <a:bodyPr/>
        <a:lstStyle/>
        <a:p>
          <a:endParaRPr lang="en-US"/>
        </a:p>
      </dgm:t>
    </dgm:pt>
  </dgm:ptLst>
  <dgm:cxnLst>
    <dgm:cxn modelId="{082EF230-986F-44BE-8FAD-A4B30E1EC29A}" type="presOf" srcId="{D9780248-F6BD-42DC-8295-894C1B79AAF8}" destId="{0C51B56C-80D4-4FBA-AD06-E021610F2EFE}" srcOrd="0" destOrd="0" presId="urn:microsoft.com/office/officeart/2005/8/layout/default"/>
    <dgm:cxn modelId="{6123A305-13FE-466E-A1F8-6CC9556848C4}" srcId="{B784D2E1-B006-42CA-A386-FC3F86EB45D5}" destId="{8EA1A429-F516-4A33-9E1F-94D9A7B2B9DC}" srcOrd="2" destOrd="0" parTransId="{B94A1927-9102-4CD8-AEE4-6D3D20DDA492}" sibTransId="{DB093E50-093D-4804-910B-61F9BC8A5061}"/>
    <dgm:cxn modelId="{4FC83AC4-DA3B-4135-A37B-4CCC6F49010C}" type="presOf" srcId="{8BD4A30E-281B-4F84-8C7B-B31C308BC7BD}" destId="{43656DCE-0F6D-48F7-AE98-453D7B6303AD}" srcOrd="0" destOrd="0" presId="urn:microsoft.com/office/officeart/2005/8/layout/default"/>
    <dgm:cxn modelId="{5C65C9EF-008A-415D-90E6-A5E228EFA2C9}" type="presOf" srcId="{57F3160C-2307-4E60-9E22-A709D31EFB0F}" destId="{86C57635-2718-4A20-B9A1-FBFD75A1BB17}" srcOrd="0" destOrd="0" presId="urn:microsoft.com/office/officeart/2005/8/layout/default"/>
    <dgm:cxn modelId="{5611D5F7-D5BF-48E5-8A25-28C33C4F54B9}" srcId="{B784D2E1-B006-42CA-A386-FC3F86EB45D5}" destId="{D9780248-F6BD-42DC-8295-894C1B79AAF8}" srcOrd="1" destOrd="0" parTransId="{DABD3F2D-4273-4E9A-8B69-8C1E238FA860}" sibTransId="{7AAFA1D4-ECD3-430E-AA2C-30205BCDBD35}"/>
    <dgm:cxn modelId="{3DD7E2D0-CA74-4334-BF2B-30E24120D4E6}" type="presOf" srcId="{8EA1A429-F516-4A33-9E1F-94D9A7B2B9DC}" destId="{F56B8508-BFA8-4558-9CE5-F179BFAD0E21}" srcOrd="0" destOrd="0" presId="urn:microsoft.com/office/officeart/2005/8/layout/default"/>
    <dgm:cxn modelId="{E714E285-F21D-4882-87E4-661E5F91862D}" srcId="{B784D2E1-B006-42CA-A386-FC3F86EB45D5}" destId="{57F3160C-2307-4E60-9E22-A709D31EFB0F}" srcOrd="4" destOrd="0" parTransId="{BD63CC97-9964-462B-92D0-A5A300A6A181}" sibTransId="{E085B06F-B6CC-410A-860F-175803D792A3}"/>
    <dgm:cxn modelId="{2CA31E49-E504-4B9E-8829-3CEB8E0955BF}" type="presOf" srcId="{70711477-5B63-4FD4-8392-E8AD69FDACB2}" destId="{2571CC95-6E04-45A5-A7B4-631F32AD64B8}" srcOrd="0" destOrd="0" presId="urn:microsoft.com/office/officeart/2005/8/layout/default"/>
    <dgm:cxn modelId="{55B4D791-0AFF-463A-9B6E-0A87452DE05A}" type="presOf" srcId="{B784D2E1-B006-42CA-A386-FC3F86EB45D5}" destId="{5BC40CDC-6639-4934-9C85-7E552CE85F84}" srcOrd="0" destOrd="0" presId="urn:microsoft.com/office/officeart/2005/8/layout/default"/>
    <dgm:cxn modelId="{622BEC03-05BA-4F5C-B6C6-37153915D0C0}" srcId="{B784D2E1-B006-42CA-A386-FC3F86EB45D5}" destId="{70711477-5B63-4FD4-8392-E8AD69FDACB2}" srcOrd="3" destOrd="0" parTransId="{61CCC53A-FA34-46A0-BE00-AEDF1188B38E}" sibTransId="{6DA41956-2E16-455C-B457-E21BA186B887}"/>
    <dgm:cxn modelId="{26B821CF-1722-481F-BB66-A7818C355A7D}" srcId="{B784D2E1-B006-42CA-A386-FC3F86EB45D5}" destId="{8BD4A30E-281B-4F84-8C7B-B31C308BC7BD}" srcOrd="0" destOrd="0" parTransId="{95646E00-38E0-4BD4-989E-877C8FFB3510}" sibTransId="{4FE771F0-2B8F-4C91-AF6A-87AEE579FC43}"/>
    <dgm:cxn modelId="{695A562E-7D0B-4805-B783-425B9B294ED0}" type="presParOf" srcId="{5BC40CDC-6639-4934-9C85-7E552CE85F84}" destId="{43656DCE-0F6D-48F7-AE98-453D7B6303AD}" srcOrd="0" destOrd="0" presId="urn:microsoft.com/office/officeart/2005/8/layout/default"/>
    <dgm:cxn modelId="{4BAFDCB3-45F7-4656-8222-A7EB7F18A672}" type="presParOf" srcId="{5BC40CDC-6639-4934-9C85-7E552CE85F84}" destId="{7B02BA06-F2F8-43C9-97C4-1B7E7348B3A2}" srcOrd="1" destOrd="0" presId="urn:microsoft.com/office/officeart/2005/8/layout/default"/>
    <dgm:cxn modelId="{8EBB16C2-9116-4A89-AEF3-C4674895054C}" type="presParOf" srcId="{5BC40CDC-6639-4934-9C85-7E552CE85F84}" destId="{0C51B56C-80D4-4FBA-AD06-E021610F2EFE}" srcOrd="2" destOrd="0" presId="urn:microsoft.com/office/officeart/2005/8/layout/default"/>
    <dgm:cxn modelId="{D242CA26-758D-4616-A349-201E5056C977}" type="presParOf" srcId="{5BC40CDC-6639-4934-9C85-7E552CE85F84}" destId="{8556DE0B-A7BD-419B-BBFF-F387368675CA}" srcOrd="3" destOrd="0" presId="urn:microsoft.com/office/officeart/2005/8/layout/default"/>
    <dgm:cxn modelId="{64EDD904-2D1D-42FF-8CBC-B96B169AB4BC}" type="presParOf" srcId="{5BC40CDC-6639-4934-9C85-7E552CE85F84}" destId="{F56B8508-BFA8-4558-9CE5-F179BFAD0E21}" srcOrd="4" destOrd="0" presId="urn:microsoft.com/office/officeart/2005/8/layout/default"/>
    <dgm:cxn modelId="{88CF5B76-F678-4D12-A11F-1D8EBFEA515B}" type="presParOf" srcId="{5BC40CDC-6639-4934-9C85-7E552CE85F84}" destId="{6D49EE33-D8A3-40C3-90D2-D185117D7C72}" srcOrd="5" destOrd="0" presId="urn:microsoft.com/office/officeart/2005/8/layout/default"/>
    <dgm:cxn modelId="{DCA1F940-E667-4C8E-9A95-82DBD6B39C62}" type="presParOf" srcId="{5BC40CDC-6639-4934-9C85-7E552CE85F84}" destId="{2571CC95-6E04-45A5-A7B4-631F32AD64B8}" srcOrd="6" destOrd="0" presId="urn:microsoft.com/office/officeart/2005/8/layout/default"/>
    <dgm:cxn modelId="{C3D6C22E-FE51-4812-9605-624FB4162075}" type="presParOf" srcId="{5BC40CDC-6639-4934-9C85-7E552CE85F84}" destId="{3A30CFCF-D6CC-4220-8A60-B316AC80280E}" srcOrd="7" destOrd="0" presId="urn:microsoft.com/office/officeart/2005/8/layout/default"/>
    <dgm:cxn modelId="{FB45303C-456B-41AB-8AAF-0A2A5DA04C28}" type="presParOf" srcId="{5BC40CDC-6639-4934-9C85-7E552CE85F84}" destId="{86C57635-2718-4A20-B9A1-FBFD75A1BB17}" srcOrd="8" destOrd="0" presId="urn:microsoft.com/office/officeart/2005/8/layout/default"/>
  </dgm:cxnLst>
  <dgm:bg/>
  <dgm:whole/>
</dgm:dataModel>
</file>

<file path=ppt/diagrams/data4.xml><?xml version="1.0" encoding="utf-8"?>
<dgm:dataModel xmlns:dgm="http://schemas.openxmlformats.org/drawingml/2006/diagram" xmlns:a="http://schemas.openxmlformats.org/drawingml/2006/main">
  <dgm:ptLst>
    <dgm:pt modelId="{A429DDFC-83AC-4FBD-81FF-231210AE4D9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EF11C1CD-4BF7-44D6-A3BB-C9AD423EFAAB}">
      <dgm:prSet phldrT="[Text]"/>
      <dgm:spPr/>
      <dgm:t>
        <a:bodyPr/>
        <a:lstStyle/>
        <a:p>
          <a:r>
            <a:rPr lang="en-IN" b="1" dirty="0" smtClean="0">
              <a:latin typeface="Bookman Old Style" pitchFamily="18" charset="0"/>
            </a:rPr>
            <a:t>Form GR/SDF: </a:t>
          </a:r>
          <a:endParaRPr lang="en-US" dirty="0"/>
        </a:p>
      </dgm:t>
    </dgm:pt>
    <dgm:pt modelId="{46044FC1-812C-4A24-853F-93975E2CFE25}" type="parTrans" cxnId="{188DEBCE-8E9A-4CBE-837A-49E8E4E00BFB}">
      <dgm:prSet/>
      <dgm:spPr/>
      <dgm:t>
        <a:bodyPr/>
        <a:lstStyle/>
        <a:p>
          <a:endParaRPr lang="en-US"/>
        </a:p>
      </dgm:t>
    </dgm:pt>
    <dgm:pt modelId="{5AE8B160-A470-430C-86B1-542738AA4A67}" type="sibTrans" cxnId="{188DEBCE-8E9A-4CBE-837A-49E8E4E00BFB}">
      <dgm:prSet/>
      <dgm:spPr/>
      <dgm:t>
        <a:bodyPr/>
        <a:lstStyle/>
        <a:p>
          <a:endParaRPr lang="en-US"/>
        </a:p>
      </dgm:t>
    </dgm:pt>
    <dgm:pt modelId="{FF99D140-2DC3-4748-A4F7-DFFC47E80481}">
      <dgm:prSet phldrT="[Text]" custT="1"/>
      <dgm:spPr/>
      <dgm:t>
        <a:bodyPr/>
        <a:lstStyle/>
        <a:p>
          <a:r>
            <a:rPr lang="en-IN" sz="1500" dirty="0" smtClean="0">
              <a:latin typeface="Bookman Old Style" pitchFamily="18" charset="0"/>
            </a:rPr>
            <a:t>To </a:t>
          </a:r>
          <a:r>
            <a:rPr lang="en-IN" sz="1500" b="1" dirty="0" smtClean="0">
              <a:latin typeface="Bookman Old Style" pitchFamily="18" charset="0"/>
            </a:rPr>
            <a:t>Commissioner of Customs</a:t>
          </a:r>
          <a:r>
            <a:rPr lang="en-IN" sz="1500" dirty="0" smtClean="0">
              <a:latin typeface="Bookman Old Style" pitchFamily="18" charset="0"/>
            </a:rPr>
            <a:t>: After duly verifying and authenticating </a:t>
          </a:r>
          <a:r>
            <a:rPr lang="en-IN" sz="1500" b="1" dirty="0" smtClean="0">
              <a:latin typeface="Bookman Old Style" pitchFamily="18" charset="0"/>
            </a:rPr>
            <a:t>Original declaration to Reserve Bank</a:t>
          </a:r>
          <a:r>
            <a:rPr lang="en-IN" sz="1500" dirty="0" smtClean="0">
              <a:latin typeface="Bookman Old Style" pitchFamily="18" charset="0"/>
            </a:rPr>
            <a:t>; and </a:t>
          </a:r>
          <a:r>
            <a:rPr lang="en-IN" sz="1500" b="1" dirty="0" smtClean="0">
              <a:latin typeface="Bookman Old Style" pitchFamily="18" charset="0"/>
            </a:rPr>
            <a:t>Duplicate Form to Exporter</a:t>
          </a:r>
          <a:r>
            <a:rPr lang="en-IN" sz="1500" dirty="0" smtClean="0">
              <a:latin typeface="Bookman Old Style" pitchFamily="18" charset="0"/>
            </a:rPr>
            <a:t> for being submitted to AD Bank</a:t>
          </a:r>
          <a:endParaRPr lang="en-US" sz="1500" dirty="0"/>
        </a:p>
      </dgm:t>
    </dgm:pt>
    <dgm:pt modelId="{B10080A6-D3EC-49BD-AB74-567891AB0FFE}" type="parTrans" cxnId="{511214F1-76B2-4BD0-9DF3-837CE39DF809}">
      <dgm:prSet/>
      <dgm:spPr/>
      <dgm:t>
        <a:bodyPr/>
        <a:lstStyle/>
        <a:p>
          <a:endParaRPr lang="en-US"/>
        </a:p>
      </dgm:t>
    </dgm:pt>
    <dgm:pt modelId="{B48B0214-AE90-43C1-9C34-4286DC4D57FB}" type="sibTrans" cxnId="{511214F1-76B2-4BD0-9DF3-837CE39DF809}">
      <dgm:prSet/>
      <dgm:spPr/>
      <dgm:t>
        <a:bodyPr/>
        <a:lstStyle/>
        <a:p>
          <a:endParaRPr lang="en-US"/>
        </a:p>
      </dgm:t>
    </dgm:pt>
    <dgm:pt modelId="{E71DE603-A5BC-413C-919D-4987BF09FACB}">
      <dgm:prSet phldrT="[Text]"/>
      <dgm:spPr/>
      <dgm:t>
        <a:bodyPr/>
        <a:lstStyle/>
        <a:p>
          <a:r>
            <a:rPr lang="en-IN" b="1" dirty="0" smtClean="0">
              <a:latin typeface="Bookman Old Style" pitchFamily="18" charset="0"/>
            </a:rPr>
            <a:t>Form PP:</a:t>
          </a:r>
          <a:endParaRPr lang="en-US" dirty="0"/>
        </a:p>
      </dgm:t>
    </dgm:pt>
    <dgm:pt modelId="{C0D20CBD-04C9-46B6-BC17-37CEF4315FCD}" type="parTrans" cxnId="{4C1F9E5A-2B1A-456E-8CD0-0A83DFDEE83C}">
      <dgm:prSet/>
      <dgm:spPr/>
      <dgm:t>
        <a:bodyPr/>
        <a:lstStyle/>
        <a:p>
          <a:endParaRPr lang="en-US"/>
        </a:p>
      </dgm:t>
    </dgm:pt>
    <dgm:pt modelId="{AE3703D1-A9BA-4C07-B2FC-06B6E2EAA769}" type="sibTrans" cxnId="{4C1F9E5A-2B1A-456E-8CD0-0A83DFDEE83C}">
      <dgm:prSet/>
      <dgm:spPr/>
      <dgm:t>
        <a:bodyPr/>
        <a:lstStyle/>
        <a:p>
          <a:endParaRPr lang="en-US"/>
        </a:p>
      </dgm:t>
    </dgm:pt>
    <dgm:pt modelId="{B265FA1A-252F-4743-98B9-ED4A9EFFCEB1}">
      <dgm:prSet phldrT="[Text]" custT="1"/>
      <dgm:spPr/>
      <dgm:t>
        <a:bodyPr/>
        <a:lstStyle/>
        <a:p>
          <a:r>
            <a:rPr lang="en-IN" sz="1500" b="1" dirty="0" smtClean="0">
              <a:latin typeface="Bookman Old Style" pitchFamily="18" charset="0"/>
            </a:rPr>
            <a:t>To AD Bank</a:t>
          </a:r>
          <a:r>
            <a:rPr lang="en-IN" sz="1500" dirty="0" smtClean="0">
              <a:latin typeface="Bookman Old Style" pitchFamily="18" charset="0"/>
            </a:rPr>
            <a:t>: After countersigning </a:t>
          </a:r>
          <a:r>
            <a:rPr lang="en-IN" sz="1500" b="1" dirty="0" smtClean="0">
              <a:latin typeface="Bookman Old Style" pitchFamily="18" charset="0"/>
            </a:rPr>
            <a:t>Original Form to Exporter</a:t>
          </a:r>
          <a:r>
            <a:rPr lang="en-IN" sz="1500" dirty="0" smtClean="0">
              <a:latin typeface="Bookman Old Style" pitchFamily="18" charset="0"/>
            </a:rPr>
            <a:t> for  submission to Postal Authorities. </a:t>
          </a:r>
          <a:r>
            <a:rPr lang="en-IN" sz="1500" b="1" dirty="0" smtClean="0">
              <a:latin typeface="Bookman Old Style" pitchFamily="18" charset="0"/>
            </a:rPr>
            <a:t>Postal authorities</a:t>
          </a:r>
          <a:r>
            <a:rPr lang="en-IN" sz="1500" dirty="0" smtClean="0">
              <a:latin typeface="Bookman Old Style" pitchFamily="18" charset="0"/>
            </a:rPr>
            <a:t> after despatch </a:t>
          </a:r>
          <a:r>
            <a:rPr lang="en-IN" sz="1500" b="1" dirty="0" smtClean="0">
              <a:latin typeface="Bookman Old Style" pitchFamily="18" charset="0"/>
            </a:rPr>
            <a:t>forward to Reserve Bank</a:t>
          </a:r>
          <a:r>
            <a:rPr lang="en-IN" sz="1500" dirty="0" smtClean="0">
              <a:latin typeface="Bookman Old Style" pitchFamily="18" charset="0"/>
            </a:rPr>
            <a:t>.</a:t>
          </a:r>
          <a:endParaRPr lang="en-US" sz="1500" dirty="0"/>
        </a:p>
      </dgm:t>
    </dgm:pt>
    <dgm:pt modelId="{770371B8-7A12-4B68-AF3C-6B39E4DAB055}" type="parTrans" cxnId="{0199ACC3-8E10-4557-ACEC-7B23B9B3C806}">
      <dgm:prSet/>
      <dgm:spPr/>
      <dgm:t>
        <a:bodyPr/>
        <a:lstStyle/>
        <a:p>
          <a:endParaRPr lang="en-US"/>
        </a:p>
      </dgm:t>
    </dgm:pt>
    <dgm:pt modelId="{7164348A-5D23-42C4-9C8C-171FC5C96399}" type="sibTrans" cxnId="{0199ACC3-8E10-4557-ACEC-7B23B9B3C806}">
      <dgm:prSet/>
      <dgm:spPr/>
      <dgm:t>
        <a:bodyPr/>
        <a:lstStyle/>
        <a:p>
          <a:endParaRPr lang="en-US"/>
        </a:p>
      </dgm:t>
    </dgm:pt>
    <dgm:pt modelId="{6023187F-5D84-4BED-BAEE-647B43097E62}">
      <dgm:prSet phldrT="[Text]"/>
      <dgm:spPr/>
      <dgm:t>
        <a:bodyPr/>
        <a:lstStyle/>
        <a:p>
          <a:r>
            <a:rPr lang="en-IN" b="1" dirty="0" smtClean="0">
              <a:latin typeface="Bookman Old Style" pitchFamily="18" charset="0"/>
            </a:rPr>
            <a:t>Form SOFTEX</a:t>
          </a:r>
          <a:r>
            <a:rPr lang="en-IN" dirty="0" smtClean="0">
              <a:latin typeface="Bookman Old Style" pitchFamily="18" charset="0"/>
            </a:rPr>
            <a:t>: </a:t>
          </a:r>
          <a:endParaRPr lang="en-US" dirty="0"/>
        </a:p>
      </dgm:t>
    </dgm:pt>
    <dgm:pt modelId="{51D0F2E8-406C-4D42-9F5A-D08BCEE28A4D}" type="parTrans" cxnId="{5D8E7F5B-216E-498A-B6B1-68D33802F7FB}">
      <dgm:prSet/>
      <dgm:spPr/>
      <dgm:t>
        <a:bodyPr/>
        <a:lstStyle/>
        <a:p>
          <a:endParaRPr lang="en-US"/>
        </a:p>
      </dgm:t>
    </dgm:pt>
    <dgm:pt modelId="{67B40C4F-2525-4DE3-B406-D664B9296CAF}" type="sibTrans" cxnId="{5D8E7F5B-216E-498A-B6B1-68D33802F7FB}">
      <dgm:prSet/>
      <dgm:spPr/>
      <dgm:t>
        <a:bodyPr/>
        <a:lstStyle/>
        <a:p>
          <a:endParaRPr lang="en-US"/>
        </a:p>
      </dgm:t>
    </dgm:pt>
    <dgm:pt modelId="{A957CE2F-2C4E-4162-832D-B58FFDB88BD4}">
      <dgm:prSet phldrT="[Text]" custT="1"/>
      <dgm:spPr/>
      <dgm:t>
        <a:bodyPr/>
        <a:lstStyle/>
        <a:p>
          <a:r>
            <a:rPr lang="en-IN" sz="1300" dirty="0" smtClean="0">
              <a:latin typeface="Bookman Old Style" pitchFamily="18" charset="0"/>
            </a:rPr>
            <a:t>To </a:t>
          </a:r>
          <a:r>
            <a:rPr lang="en-IN" sz="1300" b="1" dirty="0" smtClean="0">
              <a:latin typeface="Bookman Old Style" pitchFamily="18" charset="0"/>
            </a:rPr>
            <a:t>Designated Official</a:t>
          </a:r>
          <a:r>
            <a:rPr lang="en-IN" sz="1300" dirty="0" smtClean="0">
              <a:latin typeface="Bookman Old Style" pitchFamily="18" charset="0"/>
            </a:rPr>
            <a:t> of Ministry of </a:t>
          </a:r>
          <a:r>
            <a:rPr lang="en-IN" sz="1300" b="1" dirty="0" smtClean="0">
              <a:latin typeface="Bookman Old Style" pitchFamily="18" charset="0"/>
            </a:rPr>
            <a:t>Information Technology</a:t>
          </a:r>
          <a:r>
            <a:rPr lang="en-IN" sz="1300" dirty="0" smtClean="0">
              <a:latin typeface="Bookman Old Style" pitchFamily="18" charset="0"/>
            </a:rPr>
            <a:t>, at the </a:t>
          </a:r>
          <a:r>
            <a:rPr lang="en-IN" sz="1300" b="1" dirty="0" smtClean="0">
              <a:latin typeface="Bookman Old Style" pitchFamily="18" charset="0"/>
            </a:rPr>
            <a:t>STPI</a:t>
          </a:r>
          <a:r>
            <a:rPr lang="en-IN" sz="1300" dirty="0" smtClean="0">
              <a:latin typeface="Bookman Old Style" pitchFamily="18" charset="0"/>
            </a:rPr>
            <a:t>s </a:t>
          </a:r>
          <a:r>
            <a:rPr lang="en-IN" sz="1300" dirty="0" smtClean="0">
              <a:latin typeface="Bookman Old Style" pitchFamily="18" charset="0"/>
            </a:rPr>
            <a:t>or </a:t>
          </a:r>
          <a:r>
            <a:rPr lang="en-IN" sz="1300" b="1" dirty="0" smtClean="0">
              <a:latin typeface="Bookman Old Style" pitchFamily="18" charset="0"/>
            </a:rPr>
            <a:t>FTZ</a:t>
          </a:r>
          <a:r>
            <a:rPr lang="en-IN" sz="1300" dirty="0" smtClean="0">
              <a:latin typeface="Bookman Old Style" pitchFamily="18" charset="0"/>
            </a:rPr>
            <a:t>s </a:t>
          </a:r>
          <a:r>
            <a:rPr lang="en-IN" sz="1300" dirty="0" smtClean="0">
              <a:latin typeface="Bookman Old Style" pitchFamily="18" charset="0"/>
            </a:rPr>
            <a:t>or </a:t>
          </a:r>
          <a:r>
            <a:rPr lang="en-IN" sz="1300" b="1" dirty="0" smtClean="0">
              <a:latin typeface="Bookman Old Style" pitchFamily="18" charset="0"/>
            </a:rPr>
            <a:t>EPZs</a:t>
          </a:r>
          <a:r>
            <a:rPr lang="en-IN" sz="1300" dirty="0" smtClean="0">
              <a:latin typeface="Bookman Old Style" pitchFamily="18" charset="0"/>
            </a:rPr>
            <a:t> </a:t>
          </a:r>
          <a:r>
            <a:rPr lang="en-IN" sz="1300" dirty="0" smtClean="0">
              <a:latin typeface="Bookman Old Style" pitchFamily="18" charset="0"/>
            </a:rPr>
            <a:t>or </a:t>
          </a:r>
          <a:r>
            <a:rPr lang="en-IN" sz="1300" b="1" dirty="0" smtClean="0">
              <a:latin typeface="Bookman Old Style" pitchFamily="18" charset="0"/>
            </a:rPr>
            <a:t>SEZ</a:t>
          </a:r>
          <a:r>
            <a:rPr lang="en-IN" sz="1300" dirty="0" smtClean="0">
              <a:latin typeface="Bookman Old Style" pitchFamily="18" charset="0"/>
            </a:rPr>
            <a:t>s </a:t>
          </a:r>
          <a:r>
            <a:rPr lang="en-IN" sz="1300" dirty="0" smtClean="0">
              <a:latin typeface="Bookman Old Style" pitchFamily="18" charset="0"/>
            </a:rPr>
            <a:t>in India: After certifying to forward </a:t>
          </a:r>
          <a:r>
            <a:rPr lang="en-IN" sz="1300" b="1" dirty="0" smtClean="0">
              <a:latin typeface="Bookman Old Style" pitchFamily="18" charset="0"/>
            </a:rPr>
            <a:t>Original to Reserve Bank</a:t>
          </a:r>
          <a:r>
            <a:rPr lang="en-IN" sz="1300" dirty="0" smtClean="0">
              <a:latin typeface="Bookman Old Style" pitchFamily="18" charset="0"/>
            </a:rPr>
            <a:t> and </a:t>
          </a:r>
          <a:r>
            <a:rPr lang="en-IN" sz="1300" b="1" dirty="0" smtClean="0">
              <a:latin typeface="Bookman Old Style" pitchFamily="18" charset="0"/>
            </a:rPr>
            <a:t>Duplicate to the Exporter</a:t>
          </a:r>
          <a:r>
            <a:rPr lang="en-IN" sz="1300" dirty="0" smtClean="0">
              <a:latin typeface="Bookman Old Style" pitchFamily="18" charset="0"/>
            </a:rPr>
            <a:t>.</a:t>
          </a:r>
          <a:endParaRPr lang="en-US" sz="1300" dirty="0"/>
        </a:p>
      </dgm:t>
    </dgm:pt>
    <dgm:pt modelId="{301E27D3-8E73-4313-97D6-FF39920B8C8E}" type="parTrans" cxnId="{3650E885-02F6-4DED-AEDB-09BF9E8AF901}">
      <dgm:prSet/>
      <dgm:spPr/>
      <dgm:t>
        <a:bodyPr/>
        <a:lstStyle/>
        <a:p>
          <a:endParaRPr lang="en-US"/>
        </a:p>
      </dgm:t>
    </dgm:pt>
    <dgm:pt modelId="{3A514A24-9EDA-425B-BC4F-E245907DA298}" type="sibTrans" cxnId="{3650E885-02F6-4DED-AEDB-09BF9E8AF901}">
      <dgm:prSet/>
      <dgm:spPr/>
      <dgm:t>
        <a:bodyPr/>
        <a:lstStyle/>
        <a:p>
          <a:endParaRPr lang="en-US"/>
        </a:p>
      </dgm:t>
    </dgm:pt>
    <dgm:pt modelId="{7941FC9C-17F9-43B1-ABCB-15333181DD80}" type="pres">
      <dgm:prSet presAssocID="{A429DDFC-83AC-4FBD-81FF-231210AE4D9C}" presName="Name0" presStyleCnt="0">
        <dgm:presLayoutVars>
          <dgm:dir/>
          <dgm:animLvl val="lvl"/>
          <dgm:resizeHandles val="exact"/>
        </dgm:presLayoutVars>
      </dgm:prSet>
      <dgm:spPr/>
      <dgm:t>
        <a:bodyPr/>
        <a:lstStyle/>
        <a:p>
          <a:endParaRPr lang="en-US"/>
        </a:p>
      </dgm:t>
    </dgm:pt>
    <dgm:pt modelId="{3C40CC78-4824-41F4-8532-911A4EA8F71B}" type="pres">
      <dgm:prSet presAssocID="{EF11C1CD-4BF7-44D6-A3BB-C9AD423EFAAB}" presName="linNode" presStyleCnt="0"/>
      <dgm:spPr/>
    </dgm:pt>
    <dgm:pt modelId="{25E8CC65-F4D2-496F-A0BB-553188B88067}" type="pres">
      <dgm:prSet presAssocID="{EF11C1CD-4BF7-44D6-A3BB-C9AD423EFAAB}" presName="parentText" presStyleLbl="node1" presStyleIdx="0" presStyleCnt="3" custScaleX="70068" custScaleY="58909">
        <dgm:presLayoutVars>
          <dgm:chMax val="1"/>
          <dgm:bulletEnabled val="1"/>
        </dgm:presLayoutVars>
      </dgm:prSet>
      <dgm:spPr/>
      <dgm:t>
        <a:bodyPr/>
        <a:lstStyle/>
        <a:p>
          <a:endParaRPr lang="en-US"/>
        </a:p>
      </dgm:t>
    </dgm:pt>
    <dgm:pt modelId="{9616A9EC-741B-469D-8413-927861B103DE}" type="pres">
      <dgm:prSet presAssocID="{EF11C1CD-4BF7-44D6-A3BB-C9AD423EFAAB}" presName="descendantText" presStyleLbl="alignAccFollowNode1" presStyleIdx="0" presStyleCnt="3" custScaleX="173339">
        <dgm:presLayoutVars>
          <dgm:bulletEnabled val="1"/>
        </dgm:presLayoutVars>
      </dgm:prSet>
      <dgm:spPr/>
      <dgm:t>
        <a:bodyPr/>
        <a:lstStyle/>
        <a:p>
          <a:endParaRPr lang="en-US"/>
        </a:p>
      </dgm:t>
    </dgm:pt>
    <dgm:pt modelId="{2D06986D-91B4-4441-B0B3-A0817982758B}" type="pres">
      <dgm:prSet presAssocID="{5AE8B160-A470-430C-86B1-542738AA4A67}" presName="sp" presStyleCnt="0"/>
      <dgm:spPr/>
    </dgm:pt>
    <dgm:pt modelId="{92948DD6-0E13-4FE0-BA79-56B9A6B4A6F0}" type="pres">
      <dgm:prSet presAssocID="{E71DE603-A5BC-413C-919D-4987BF09FACB}" presName="linNode" presStyleCnt="0"/>
      <dgm:spPr/>
    </dgm:pt>
    <dgm:pt modelId="{BDC35B6C-9A90-4817-8D77-26961F3C46CF}" type="pres">
      <dgm:prSet presAssocID="{E71DE603-A5BC-413C-919D-4987BF09FACB}" presName="parentText" presStyleLbl="node1" presStyleIdx="1" presStyleCnt="3" custScaleX="53061" custScaleY="47069">
        <dgm:presLayoutVars>
          <dgm:chMax val="1"/>
          <dgm:bulletEnabled val="1"/>
        </dgm:presLayoutVars>
      </dgm:prSet>
      <dgm:spPr/>
      <dgm:t>
        <a:bodyPr/>
        <a:lstStyle/>
        <a:p>
          <a:endParaRPr lang="en-US"/>
        </a:p>
      </dgm:t>
    </dgm:pt>
    <dgm:pt modelId="{DD2E548B-B4BD-44DD-8836-498BBA6BB6BF}" type="pres">
      <dgm:prSet presAssocID="{E71DE603-A5BC-413C-919D-4987BF09FACB}" presName="descendantText" presStyleLbl="alignAccFollowNode1" presStyleIdx="1" presStyleCnt="3" custScaleX="128237" custLinFactNeighborX="5510" custLinFactNeighborY="286">
        <dgm:presLayoutVars>
          <dgm:bulletEnabled val="1"/>
        </dgm:presLayoutVars>
      </dgm:prSet>
      <dgm:spPr/>
      <dgm:t>
        <a:bodyPr/>
        <a:lstStyle/>
        <a:p>
          <a:endParaRPr lang="en-US"/>
        </a:p>
      </dgm:t>
    </dgm:pt>
    <dgm:pt modelId="{C44243A3-E21F-48FA-8068-1EFF469FADD1}" type="pres">
      <dgm:prSet presAssocID="{AE3703D1-A9BA-4C07-B2FC-06B6E2EAA769}" presName="sp" presStyleCnt="0"/>
      <dgm:spPr/>
    </dgm:pt>
    <dgm:pt modelId="{F5BA2031-91C2-4FDA-B9C4-3FF4ABE61690}" type="pres">
      <dgm:prSet presAssocID="{6023187F-5D84-4BED-BAEE-647B43097E62}" presName="linNode" presStyleCnt="0"/>
      <dgm:spPr/>
    </dgm:pt>
    <dgm:pt modelId="{47D0C6EC-D39C-4EF4-9979-A14EED43DC70}" type="pres">
      <dgm:prSet presAssocID="{6023187F-5D84-4BED-BAEE-647B43097E62}" presName="parentText" presStyleLbl="node1" presStyleIdx="2" presStyleCnt="3" custScaleX="53061" custScaleY="53240">
        <dgm:presLayoutVars>
          <dgm:chMax val="1"/>
          <dgm:bulletEnabled val="1"/>
        </dgm:presLayoutVars>
      </dgm:prSet>
      <dgm:spPr/>
      <dgm:t>
        <a:bodyPr/>
        <a:lstStyle/>
        <a:p>
          <a:endParaRPr lang="en-US"/>
        </a:p>
      </dgm:t>
    </dgm:pt>
    <dgm:pt modelId="{8B062DF8-F2F8-4E20-B5AA-752AE1813245}" type="pres">
      <dgm:prSet presAssocID="{6023187F-5D84-4BED-BAEE-647B43097E62}" presName="descendantText" presStyleLbl="alignAccFollowNode1" presStyleIdx="2" presStyleCnt="3" custScaleX="126396">
        <dgm:presLayoutVars>
          <dgm:bulletEnabled val="1"/>
        </dgm:presLayoutVars>
      </dgm:prSet>
      <dgm:spPr/>
      <dgm:t>
        <a:bodyPr/>
        <a:lstStyle/>
        <a:p>
          <a:endParaRPr lang="en-US"/>
        </a:p>
      </dgm:t>
    </dgm:pt>
  </dgm:ptLst>
  <dgm:cxnLst>
    <dgm:cxn modelId="{3F021DC6-84F4-4C23-BC54-6CA1032E68E5}" type="presOf" srcId="{EF11C1CD-4BF7-44D6-A3BB-C9AD423EFAAB}" destId="{25E8CC65-F4D2-496F-A0BB-553188B88067}" srcOrd="0" destOrd="0" presId="urn:microsoft.com/office/officeart/2005/8/layout/vList5"/>
    <dgm:cxn modelId="{511214F1-76B2-4BD0-9DF3-837CE39DF809}" srcId="{EF11C1CD-4BF7-44D6-A3BB-C9AD423EFAAB}" destId="{FF99D140-2DC3-4748-A4F7-DFFC47E80481}" srcOrd="0" destOrd="0" parTransId="{B10080A6-D3EC-49BD-AB74-567891AB0FFE}" sibTransId="{B48B0214-AE90-43C1-9C34-4286DC4D57FB}"/>
    <dgm:cxn modelId="{E4B33177-3303-4D13-99ED-0347214DF891}" type="presOf" srcId="{A429DDFC-83AC-4FBD-81FF-231210AE4D9C}" destId="{7941FC9C-17F9-43B1-ABCB-15333181DD80}" srcOrd="0" destOrd="0" presId="urn:microsoft.com/office/officeart/2005/8/layout/vList5"/>
    <dgm:cxn modelId="{5D8E7F5B-216E-498A-B6B1-68D33802F7FB}" srcId="{A429DDFC-83AC-4FBD-81FF-231210AE4D9C}" destId="{6023187F-5D84-4BED-BAEE-647B43097E62}" srcOrd="2" destOrd="0" parTransId="{51D0F2E8-406C-4D42-9F5A-D08BCEE28A4D}" sibTransId="{67B40C4F-2525-4DE3-B406-D664B9296CAF}"/>
    <dgm:cxn modelId="{5E9DDBCF-794C-4109-B8F3-E193A0C19789}" type="presOf" srcId="{B265FA1A-252F-4743-98B9-ED4A9EFFCEB1}" destId="{DD2E548B-B4BD-44DD-8836-498BBA6BB6BF}" srcOrd="0" destOrd="0" presId="urn:microsoft.com/office/officeart/2005/8/layout/vList5"/>
    <dgm:cxn modelId="{A5188D74-0A08-41FA-9361-D43DF4531975}" type="presOf" srcId="{E71DE603-A5BC-413C-919D-4987BF09FACB}" destId="{BDC35B6C-9A90-4817-8D77-26961F3C46CF}" srcOrd="0" destOrd="0" presId="urn:microsoft.com/office/officeart/2005/8/layout/vList5"/>
    <dgm:cxn modelId="{5E64E02F-1E98-4457-9766-C8B5E3254E29}" type="presOf" srcId="{FF99D140-2DC3-4748-A4F7-DFFC47E80481}" destId="{9616A9EC-741B-469D-8413-927861B103DE}" srcOrd="0" destOrd="0" presId="urn:microsoft.com/office/officeart/2005/8/layout/vList5"/>
    <dgm:cxn modelId="{3650E885-02F6-4DED-AEDB-09BF9E8AF901}" srcId="{6023187F-5D84-4BED-BAEE-647B43097E62}" destId="{A957CE2F-2C4E-4162-832D-B58FFDB88BD4}" srcOrd="0" destOrd="0" parTransId="{301E27D3-8E73-4313-97D6-FF39920B8C8E}" sibTransId="{3A514A24-9EDA-425B-BC4F-E245907DA298}"/>
    <dgm:cxn modelId="{B550718F-6E5A-4666-8804-F3C3466173AD}" type="presOf" srcId="{6023187F-5D84-4BED-BAEE-647B43097E62}" destId="{47D0C6EC-D39C-4EF4-9979-A14EED43DC70}" srcOrd="0" destOrd="0" presId="urn:microsoft.com/office/officeart/2005/8/layout/vList5"/>
    <dgm:cxn modelId="{30C0FF8B-2D55-4613-8DEA-3FCF00212002}" type="presOf" srcId="{A957CE2F-2C4E-4162-832D-B58FFDB88BD4}" destId="{8B062DF8-F2F8-4E20-B5AA-752AE1813245}" srcOrd="0" destOrd="0" presId="urn:microsoft.com/office/officeart/2005/8/layout/vList5"/>
    <dgm:cxn modelId="{4C1F9E5A-2B1A-456E-8CD0-0A83DFDEE83C}" srcId="{A429DDFC-83AC-4FBD-81FF-231210AE4D9C}" destId="{E71DE603-A5BC-413C-919D-4987BF09FACB}" srcOrd="1" destOrd="0" parTransId="{C0D20CBD-04C9-46B6-BC17-37CEF4315FCD}" sibTransId="{AE3703D1-A9BA-4C07-B2FC-06B6E2EAA769}"/>
    <dgm:cxn modelId="{0199ACC3-8E10-4557-ACEC-7B23B9B3C806}" srcId="{E71DE603-A5BC-413C-919D-4987BF09FACB}" destId="{B265FA1A-252F-4743-98B9-ED4A9EFFCEB1}" srcOrd="0" destOrd="0" parTransId="{770371B8-7A12-4B68-AF3C-6B39E4DAB055}" sibTransId="{7164348A-5D23-42C4-9C8C-171FC5C96399}"/>
    <dgm:cxn modelId="{188DEBCE-8E9A-4CBE-837A-49E8E4E00BFB}" srcId="{A429DDFC-83AC-4FBD-81FF-231210AE4D9C}" destId="{EF11C1CD-4BF7-44D6-A3BB-C9AD423EFAAB}" srcOrd="0" destOrd="0" parTransId="{46044FC1-812C-4A24-853F-93975E2CFE25}" sibTransId="{5AE8B160-A470-430C-86B1-542738AA4A67}"/>
    <dgm:cxn modelId="{E130AFB5-C5C8-4A72-BA75-3B2967C26151}" type="presParOf" srcId="{7941FC9C-17F9-43B1-ABCB-15333181DD80}" destId="{3C40CC78-4824-41F4-8532-911A4EA8F71B}" srcOrd="0" destOrd="0" presId="urn:microsoft.com/office/officeart/2005/8/layout/vList5"/>
    <dgm:cxn modelId="{17FB0EEA-2143-4A41-89CA-6274C9397280}" type="presParOf" srcId="{3C40CC78-4824-41F4-8532-911A4EA8F71B}" destId="{25E8CC65-F4D2-496F-A0BB-553188B88067}" srcOrd="0" destOrd="0" presId="urn:microsoft.com/office/officeart/2005/8/layout/vList5"/>
    <dgm:cxn modelId="{0C708D8A-0628-4196-88CD-CA4C15FCCACD}" type="presParOf" srcId="{3C40CC78-4824-41F4-8532-911A4EA8F71B}" destId="{9616A9EC-741B-469D-8413-927861B103DE}" srcOrd="1" destOrd="0" presId="urn:microsoft.com/office/officeart/2005/8/layout/vList5"/>
    <dgm:cxn modelId="{A28B4CE7-3399-4704-82BD-B4A0D943EA07}" type="presParOf" srcId="{7941FC9C-17F9-43B1-ABCB-15333181DD80}" destId="{2D06986D-91B4-4441-B0B3-A0817982758B}" srcOrd="1" destOrd="0" presId="urn:microsoft.com/office/officeart/2005/8/layout/vList5"/>
    <dgm:cxn modelId="{05A54329-34B9-4360-B6AA-EB7E87821F01}" type="presParOf" srcId="{7941FC9C-17F9-43B1-ABCB-15333181DD80}" destId="{92948DD6-0E13-4FE0-BA79-56B9A6B4A6F0}" srcOrd="2" destOrd="0" presId="urn:microsoft.com/office/officeart/2005/8/layout/vList5"/>
    <dgm:cxn modelId="{1018BBB4-FBEE-4F4D-80A3-49B877EF24BE}" type="presParOf" srcId="{92948DD6-0E13-4FE0-BA79-56B9A6B4A6F0}" destId="{BDC35B6C-9A90-4817-8D77-26961F3C46CF}" srcOrd="0" destOrd="0" presId="urn:microsoft.com/office/officeart/2005/8/layout/vList5"/>
    <dgm:cxn modelId="{C7C49C51-A653-4FBB-9A51-F5E171638B8C}" type="presParOf" srcId="{92948DD6-0E13-4FE0-BA79-56B9A6B4A6F0}" destId="{DD2E548B-B4BD-44DD-8836-498BBA6BB6BF}" srcOrd="1" destOrd="0" presId="urn:microsoft.com/office/officeart/2005/8/layout/vList5"/>
    <dgm:cxn modelId="{7F117999-4906-4F6D-BFAB-FDDAF3F62EC3}" type="presParOf" srcId="{7941FC9C-17F9-43B1-ABCB-15333181DD80}" destId="{C44243A3-E21F-48FA-8068-1EFF469FADD1}" srcOrd="3" destOrd="0" presId="urn:microsoft.com/office/officeart/2005/8/layout/vList5"/>
    <dgm:cxn modelId="{098157E8-C881-434A-B42F-CF34690F66D3}" type="presParOf" srcId="{7941FC9C-17F9-43B1-ABCB-15333181DD80}" destId="{F5BA2031-91C2-4FDA-B9C4-3FF4ABE61690}" srcOrd="4" destOrd="0" presId="urn:microsoft.com/office/officeart/2005/8/layout/vList5"/>
    <dgm:cxn modelId="{1FAF411C-19C2-4885-BDC1-8B9A597C8077}" type="presParOf" srcId="{F5BA2031-91C2-4FDA-B9C4-3FF4ABE61690}" destId="{47D0C6EC-D39C-4EF4-9979-A14EED43DC70}" srcOrd="0" destOrd="0" presId="urn:microsoft.com/office/officeart/2005/8/layout/vList5"/>
    <dgm:cxn modelId="{E304E0E5-8EFA-4533-A989-A1B1AD9F7897}" type="presParOf" srcId="{F5BA2031-91C2-4FDA-B9C4-3FF4ABE61690}" destId="{8B062DF8-F2F8-4E20-B5AA-752AE1813245}" srcOrd="1" destOrd="0" presId="urn:microsoft.com/office/officeart/2005/8/layout/vList5"/>
  </dgm:cxnLst>
  <dgm:bg/>
  <dgm:whole/>
</dgm:dataModel>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13182F0-C888-4998-96B8-E61DB71CB5FD}" type="datetimeFigureOut">
              <a:rPr lang="en-US" smtClean="0"/>
              <a:pPr/>
              <a:t>2/4/2013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490AC6-2E20-4591-9EA3-B12E9832A61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51215F-5460-4D9E-9FC4-CE296C0F32AB}" type="datetimeFigureOut">
              <a:rPr lang="en-US" smtClean="0"/>
              <a:pPr/>
              <a:t>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6E1784-D2F0-43FB-8925-7B97940F346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96E1784-D2F0-43FB-8925-7B97940F3468}" type="slidenum">
              <a:rPr lang="en-US" smtClean="0"/>
              <a:pPr/>
              <a:t>42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F088FDA-0A18-49B8-993D-FC393ABEF629}" type="datetime1">
              <a:rPr lang="en-US" smtClean="0"/>
              <a:pPr/>
              <a:t>2/4/2013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IN" smtClean="0"/>
              <a:t>www.deepanilassociates.com</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F80E17-770E-44F0-91C0-5AA4EE509200}" type="datetime1">
              <a:rPr lang="en-US" smtClean="0"/>
              <a:pPr/>
              <a:t>2/4/2013</a:t>
            </a:fld>
            <a:endParaRPr lang="en-US"/>
          </a:p>
        </p:txBody>
      </p:sp>
      <p:sp>
        <p:nvSpPr>
          <p:cNvPr id="5" name="Footer Placeholder 4"/>
          <p:cNvSpPr>
            <a:spLocks noGrp="1"/>
          </p:cNvSpPr>
          <p:nvPr>
            <p:ph type="ftr" sz="quarter" idx="11"/>
          </p:nvPr>
        </p:nvSpPr>
        <p:spPr/>
        <p:txBody>
          <a:bodyPr/>
          <a:lstStyle/>
          <a:p>
            <a:r>
              <a:rPr lang="en-IN" smtClean="0"/>
              <a:t>www.deepanilassociates.com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B33025-582F-48C9-B390-AC386582A38A}" type="datetime1">
              <a:rPr lang="en-US" smtClean="0"/>
              <a:pPr/>
              <a:t>2/4/2013</a:t>
            </a:fld>
            <a:endParaRPr lang="en-US"/>
          </a:p>
        </p:txBody>
      </p:sp>
      <p:sp>
        <p:nvSpPr>
          <p:cNvPr id="5" name="Footer Placeholder 4"/>
          <p:cNvSpPr>
            <a:spLocks noGrp="1"/>
          </p:cNvSpPr>
          <p:nvPr>
            <p:ph type="ftr" sz="quarter" idx="11"/>
          </p:nvPr>
        </p:nvSpPr>
        <p:spPr/>
        <p:txBody>
          <a:bodyPr/>
          <a:lstStyle/>
          <a:p>
            <a:r>
              <a:rPr lang="en-IN" smtClean="0"/>
              <a:t>www.deepanilassociates.com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F2FD21F-B4D6-452C-BB9B-4A28A49926CE}" type="datetime1">
              <a:rPr lang="en-US" smtClean="0"/>
              <a:pPr/>
              <a:t>2/4/2013</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r>
              <a:rPr lang="en-IN" smtClean="0"/>
              <a:t>www.deepanilassociates.com</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FB84FEA-3631-4981-867E-004D4BC3DDDB}" type="datetime1">
              <a:rPr lang="en-US" smtClean="0"/>
              <a:pPr/>
              <a:t>2/4/2013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IN" smtClean="0"/>
              <a:t>www.deepanilassociates.com</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5B79CA6-80FB-4577-B95A-BA8AEC5469EC}" type="datetime1">
              <a:rPr lang="en-US" smtClean="0"/>
              <a:pPr/>
              <a:t>2/4/2013</a:t>
            </a:fld>
            <a:endParaRPr lang="en-US"/>
          </a:p>
        </p:txBody>
      </p:sp>
      <p:sp>
        <p:nvSpPr>
          <p:cNvPr id="6" name="Footer Placeholder 5"/>
          <p:cNvSpPr>
            <a:spLocks noGrp="1"/>
          </p:cNvSpPr>
          <p:nvPr>
            <p:ph type="ftr" sz="quarter" idx="11"/>
          </p:nvPr>
        </p:nvSpPr>
        <p:spPr/>
        <p:txBody>
          <a:bodyPr/>
          <a:lstStyle/>
          <a:p>
            <a:r>
              <a:rPr lang="en-IN" smtClean="0"/>
              <a:t>www.deepanilassociates.com</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7F9E1A4-3716-45DB-81DB-F3BE3E5754D3}" type="datetime1">
              <a:rPr lang="en-US" smtClean="0"/>
              <a:pPr/>
              <a:t>2/4/2013</a:t>
            </a:fld>
            <a:endParaRPr lang="en-US"/>
          </a:p>
        </p:txBody>
      </p:sp>
      <p:sp>
        <p:nvSpPr>
          <p:cNvPr id="8" name="Footer Placeholder 7"/>
          <p:cNvSpPr>
            <a:spLocks noGrp="1"/>
          </p:cNvSpPr>
          <p:nvPr>
            <p:ph type="ftr" sz="quarter" idx="11"/>
          </p:nvPr>
        </p:nvSpPr>
        <p:spPr/>
        <p:txBody>
          <a:bodyPr/>
          <a:lstStyle/>
          <a:p>
            <a:r>
              <a:rPr lang="en-IN" smtClean="0"/>
              <a:t>www.deepanilassociates.com</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B51A5F7-90FF-4C38-B799-127D5AC2BF7D}" type="datetime1">
              <a:rPr lang="en-US" smtClean="0"/>
              <a:pPr/>
              <a:t>2/4/2013</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r>
              <a:rPr lang="en-IN" smtClean="0"/>
              <a:t>www.deepanilassociates.com</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EFCC49-8FAC-46E4-AD1F-EFAE3272B138}" type="datetime1">
              <a:rPr lang="en-US" smtClean="0"/>
              <a:pPr/>
              <a:t>2/4/2013</a:t>
            </a:fld>
            <a:endParaRPr lang="en-US"/>
          </a:p>
        </p:txBody>
      </p:sp>
      <p:sp>
        <p:nvSpPr>
          <p:cNvPr id="3" name="Footer Placeholder 2"/>
          <p:cNvSpPr>
            <a:spLocks noGrp="1"/>
          </p:cNvSpPr>
          <p:nvPr>
            <p:ph type="ftr" sz="quarter" idx="11"/>
          </p:nvPr>
        </p:nvSpPr>
        <p:spPr/>
        <p:txBody>
          <a:bodyPr/>
          <a:lstStyle/>
          <a:p>
            <a:r>
              <a:rPr lang="en-IN"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78AF1F7-9A49-4150-9297-97262A60B61A}" type="datetime1">
              <a:rPr lang="en-US" smtClean="0"/>
              <a:pPr/>
              <a:t>2/4/2013</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r>
              <a:rPr lang="en-IN" smtClean="0"/>
              <a:t>www.deepanilassociates.com</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9AAC241-F07C-4592-AE4E-DCD004348E0B}" type="datetime1">
              <a:rPr lang="en-US" smtClean="0"/>
              <a:pPr/>
              <a:t>2/4/2013</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r>
              <a:rPr lang="en-IN" smtClean="0"/>
              <a:t>www.deepanilassociates.com</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8F08617-1E2D-47AB-A5D3-FF7B9CFB5C3B}" type="datetime1">
              <a:rPr lang="en-US" smtClean="0"/>
              <a:pPr/>
              <a:t>2/4/2013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IN" smtClean="0"/>
              <a:t>www.deepanilassociates.com</a:t>
            </a: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533400"/>
            <a:ext cx="7162800" cy="1295400"/>
          </a:xfrm>
        </p:spPr>
        <p:txBody>
          <a:bodyPr>
            <a:normAutofit fontScale="90000"/>
          </a:bodyPr>
          <a:lstStyle/>
          <a:p>
            <a:r>
              <a:rPr lang="en-US" sz="3500" i="1" dirty="0" smtClean="0">
                <a:ln w="12700">
                  <a:solidFill>
                    <a:srgbClr val="002060"/>
                  </a:solidFill>
                  <a:prstDash val="solid"/>
                </a:ln>
                <a:solidFill>
                  <a:schemeClr val="tx1"/>
                </a:solidFill>
                <a:effectLst>
                  <a:outerShdw blurRad="41275" dist="20320" dir="1800000" algn="tl" rotWithShape="0">
                    <a:srgbClr val="000000">
                      <a:alpha val="40000"/>
                    </a:srgbClr>
                  </a:outerShdw>
                </a:effectLst>
                <a:latin typeface="+mn-lt"/>
              </a:rPr>
              <a:t>CURRENT ACCOUNT RULES – EXPORT AND IMPORT RULES (KEY ISSUES)</a:t>
            </a:r>
            <a:endParaRPr lang="en-US" sz="3500" i="1" dirty="0">
              <a:ln w="12700">
                <a:solidFill>
                  <a:srgbClr val="002060"/>
                </a:solidFill>
                <a:prstDash val="solid"/>
              </a:ln>
              <a:solidFill>
                <a:schemeClr val="tx1"/>
              </a:solidFill>
              <a:effectLst>
                <a:outerShdw blurRad="41275" dist="20320" dir="1800000" algn="tl" rotWithShape="0">
                  <a:srgbClr val="000000">
                    <a:alpha val="40000"/>
                  </a:srgbClr>
                </a:outerShdw>
              </a:effectLst>
              <a:latin typeface="+mn-lt"/>
            </a:endParaRPr>
          </a:p>
        </p:txBody>
      </p:sp>
      <p:pic>
        <p:nvPicPr>
          <p:cNvPr id="7" name="Picture Placeholder 6" descr="download.jpg"/>
          <p:cNvPicPr>
            <a:picLocks noGrp="1" noChangeAspect="1"/>
          </p:cNvPicPr>
          <p:nvPr>
            <p:ph type="pic" idx="1"/>
          </p:nvPr>
        </p:nvPicPr>
        <p:blipFill>
          <a:blip r:embed="rId2"/>
          <a:srcRect t="6579" b="6579"/>
          <a:stretch>
            <a:fillRect/>
          </a:stretch>
        </p:blipFill>
        <p:spPr>
          <a:xfrm>
            <a:off x="1524000" y="3810000"/>
            <a:ext cx="6248400" cy="2667000"/>
          </a:xfrm>
        </p:spPr>
      </p:pic>
      <p:sp>
        <p:nvSpPr>
          <p:cNvPr id="5" name="TextBox 4"/>
          <p:cNvSpPr txBox="1"/>
          <p:nvPr/>
        </p:nvSpPr>
        <p:spPr>
          <a:xfrm>
            <a:off x="762000" y="1905001"/>
            <a:ext cx="4800600" cy="2031325"/>
          </a:xfrm>
          <a:prstGeom prst="rect">
            <a:avLst/>
          </a:prstGeom>
          <a:noFill/>
        </p:spPr>
        <p:txBody>
          <a:bodyPr wrap="square" rtlCol="0">
            <a:spAutoFit/>
          </a:bodyPr>
          <a:lstStyle/>
          <a:p>
            <a:r>
              <a:rPr lang="en-US" b="1" dirty="0" smtClean="0">
                <a:ln w="18000">
                  <a:solidFill>
                    <a:schemeClr val="tx1">
                      <a:lumMod val="95000"/>
                      <a:lumOff val="5000"/>
                    </a:schemeClr>
                  </a:solidFill>
                  <a:prstDash val="solid"/>
                  <a:miter lim="800000"/>
                </a:ln>
                <a:solidFill>
                  <a:schemeClr val="accent1"/>
                </a:solidFill>
              </a:rPr>
              <a:t>By CA. </a:t>
            </a:r>
            <a:r>
              <a:rPr lang="en-US" b="1" dirty="0" err="1" smtClean="0">
                <a:ln w="18000">
                  <a:solidFill>
                    <a:schemeClr val="tx1">
                      <a:lumMod val="95000"/>
                      <a:lumOff val="5000"/>
                    </a:schemeClr>
                  </a:solidFill>
                  <a:prstDash val="solid"/>
                  <a:miter lim="800000"/>
                </a:ln>
                <a:solidFill>
                  <a:schemeClr val="accent1"/>
                </a:solidFill>
              </a:rPr>
              <a:t>Deepender</a:t>
            </a:r>
            <a:r>
              <a:rPr lang="en-US" b="1" dirty="0" smtClean="0">
                <a:ln w="18000">
                  <a:solidFill>
                    <a:schemeClr val="tx1">
                      <a:lumMod val="95000"/>
                      <a:lumOff val="5000"/>
                    </a:schemeClr>
                  </a:solidFill>
                  <a:prstDash val="solid"/>
                  <a:miter lim="800000"/>
                </a:ln>
                <a:solidFill>
                  <a:schemeClr val="accent1"/>
                </a:solidFill>
              </a:rPr>
              <a:t> Kumar</a:t>
            </a:r>
          </a:p>
          <a:p>
            <a:r>
              <a:rPr lang="en-US" b="1" dirty="0" err="1" smtClean="0">
                <a:ln w="18000">
                  <a:solidFill>
                    <a:schemeClr val="tx1">
                      <a:lumMod val="95000"/>
                      <a:lumOff val="5000"/>
                    </a:schemeClr>
                  </a:solidFill>
                  <a:prstDash val="solid"/>
                  <a:miter lim="800000"/>
                </a:ln>
                <a:solidFill>
                  <a:schemeClr val="accent1"/>
                </a:solidFill>
              </a:rPr>
              <a:t>Deepender</a:t>
            </a:r>
            <a:r>
              <a:rPr lang="en-US" b="1" dirty="0" smtClean="0">
                <a:ln w="18000">
                  <a:solidFill>
                    <a:schemeClr val="tx1">
                      <a:lumMod val="95000"/>
                      <a:lumOff val="5000"/>
                    </a:schemeClr>
                  </a:solidFill>
                  <a:prstDash val="solid"/>
                  <a:miter lim="800000"/>
                </a:ln>
                <a:solidFill>
                  <a:schemeClr val="accent1"/>
                </a:solidFill>
              </a:rPr>
              <a:t> Anil &amp; Associates,</a:t>
            </a:r>
          </a:p>
          <a:p>
            <a:r>
              <a:rPr lang="en-US" b="1" dirty="0" smtClean="0">
                <a:ln w="18000">
                  <a:solidFill>
                    <a:schemeClr val="tx1">
                      <a:lumMod val="95000"/>
                      <a:lumOff val="5000"/>
                    </a:schemeClr>
                  </a:solidFill>
                  <a:prstDash val="solid"/>
                  <a:miter lim="800000"/>
                </a:ln>
                <a:solidFill>
                  <a:schemeClr val="accent1"/>
                </a:solidFill>
              </a:rPr>
              <a:t>Chartered Accountants,</a:t>
            </a:r>
          </a:p>
          <a:p>
            <a:r>
              <a:rPr lang="en-US" b="1" dirty="0" smtClean="0">
                <a:ln w="18000">
                  <a:solidFill>
                    <a:schemeClr val="tx1">
                      <a:lumMod val="95000"/>
                      <a:lumOff val="5000"/>
                    </a:schemeClr>
                  </a:solidFill>
                  <a:prstDash val="solid"/>
                  <a:miter lim="800000"/>
                </a:ln>
                <a:solidFill>
                  <a:schemeClr val="accent1"/>
                </a:solidFill>
              </a:rPr>
              <a:t>101/E-36, </a:t>
            </a:r>
            <a:r>
              <a:rPr lang="en-US" b="1" dirty="0" err="1" smtClean="0">
                <a:ln w="18000">
                  <a:solidFill>
                    <a:schemeClr val="tx1">
                      <a:lumMod val="95000"/>
                      <a:lumOff val="5000"/>
                    </a:schemeClr>
                  </a:solidFill>
                  <a:prstDash val="solid"/>
                  <a:miter lim="800000"/>
                </a:ln>
                <a:solidFill>
                  <a:schemeClr val="accent1"/>
                </a:solidFill>
              </a:rPr>
              <a:t>Jawahar</a:t>
            </a:r>
            <a:r>
              <a:rPr lang="en-US" b="1" dirty="0" smtClean="0">
                <a:ln w="18000">
                  <a:solidFill>
                    <a:schemeClr val="tx1">
                      <a:lumMod val="95000"/>
                      <a:lumOff val="5000"/>
                    </a:schemeClr>
                  </a:solidFill>
                  <a:prstDash val="solid"/>
                  <a:miter lim="800000"/>
                </a:ln>
                <a:solidFill>
                  <a:schemeClr val="accent1"/>
                </a:solidFill>
              </a:rPr>
              <a:t> Park,</a:t>
            </a:r>
          </a:p>
          <a:p>
            <a:r>
              <a:rPr lang="en-US" b="1" dirty="0" err="1" smtClean="0">
                <a:ln w="18000">
                  <a:solidFill>
                    <a:schemeClr val="tx1">
                      <a:lumMod val="95000"/>
                      <a:lumOff val="5000"/>
                    </a:schemeClr>
                  </a:solidFill>
                  <a:prstDash val="solid"/>
                  <a:miter lim="800000"/>
                </a:ln>
                <a:solidFill>
                  <a:schemeClr val="accent1"/>
                </a:solidFill>
              </a:rPr>
              <a:t>Laxmi</a:t>
            </a:r>
            <a:r>
              <a:rPr lang="en-US" b="1" dirty="0" smtClean="0">
                <a:ln w="18000">
                  <a:solidFill>
                    <a:schemeClr val="tx1">
                      <a:lumMod val="95000"/>
                      <a:lumOff val="5000"/>
                    </a:schemeClr>
                  </a:solidFill>
                  <a:prstDash val="solid"/>
                  <a:miter lim="800000"/>
                </a:ln>
                <a:solidFill>
                  <a:schemeClr val="accent1"/>
                </a:solidFill>
              </a:rPr>
              <a:t> Nagar, Delhi-110092.</a:t>
            </a:r>
          </a:p>
          <a:p>
            <a:r>
              <a:rPr lang="en-US" b="1" dirty="0" smtClean="0">
                <a:ln w="18000">
                  <a:solidFill>
                    <a:schemeClr val="tx1">
                      <a:lumMod val="95000"/>
                      <a:lumOff val="5000"/>
                    </a:schemeClr>
                  </a:solidFill>
                  <a:prstDash val="solid"/>
                  <a:miter lim="800000"/>
                </a:ln>
                <a:solidFill>
                  <a:schemeClr val="accent1"/>
                </a:solidFill>
              </a:rPr>
              <a:t>Ph-+91-11-42487277 &amp; 9910099584.</a:t>
            </a:r>
          </a:p>
          <a:p>
            <a:endParaRPr lang="en-US" dirty="0"/>
          </a:p>
        </p:txBody>
      </p:sp>
      <p:sp>
        <p:nvSpPr>
          <p:cNvPr id="6" name="Footer Placeholder 5"/>
          <p:cNvSpPr>
            <a:spLocks noGrp="1"/>
          </p:cNvSpPr>
          <p:nvPr>
            <p:ph type="ftr" sz="quarter" idx="12"/>
          </p:nvPr>
        </p:nvSpPr>
        <p:spPr/>
        <p:txBody>
          <a:bodyPr/>
          <a:lstStyle/>
          <a:p>
            <a:r>
              <a:rPr lang="en-IN" smtClean="0"/>
              <a:t>www.deepanilassociates.com</a:t>
            </a:r>
            <a:endParaRPr lang="en-US" dirty="0"/>
          </a:p>
        </p:txBody>
      </p:sp>
      <p:sp>
        <p:nvSpPr>
          <p:cNvPr id="8" name="Slide Number Placeholder 7"/>
          <p:cNvSpPr>
            <a:spLocks noGrp="1"/>
          </p:cNvSpPr>
          <p:nvPr>
            <p:ph type="sldNum" sz="quarter" idx="11"/>
          </p:nvPr>
        </p:nvSpPr>
        <p:spPr/>
        <p:txBody>
          <a:bodyPr/>
          <a:lstStyle/>
          <a:p>
            <a:fld id="{B6F15528-21DE-4FAA-801E-634DDDAF4B2B}"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457200" y="1222248"/>
            <a:ext cx="7467600" cy="5178552"/>
          </a:xfrm>
        </p:spPr>
        <p:txBody>
          <a:bodyPr>
            <a:normAutofit fontScale="92500" lnSpcReduction="20000"/>
          </a:bodyPr>
          <a:lstStyle/>
          <a:p>
            <a:pPr algn="just"/>
            <a:r>
              <a:rPr lang="en-US" dirty="0" smtClean="0"/>
              <a:t>Remittance for maintenance of close relatives abroad,</a:t>
            </a:r>
          </a:p>
          <a:p>
            <a:pPr lvl="1" algn="just"/>
            <a:r>
              <a:rPr lang="en-US" dirty="0" smtClean="0"/>
              <a:t>exceeding net salary (after deduction of taxes, contribution to provident fund and other deductions) of a person who is resident but not permanently resident in India and –</a:t>
            </a:r>
          </a:p>
          <a:p>
            <a:pPr lvl="2" algn="just"/>
            <a:r>
              <a:rPr lang="en-US" dirty="0" smtClean="0"/>
              <a:t>(a) is a citizen of a foreign State other than Pakistan; or</a:t>
            </a:r>
          </a:p>
          <a:p>
            <a:pPr lvl="2" algn="just"/>
            <a:r>
              <a:rPr lang="en-US" dirty="0" smtClean="0"/>
              <a:t>(b) is a citizen of India, who is on deputation to the office or branch or subsidiary or joint venture in India of such foreign company.</a:t>
            </a:r>
          </a:p>
          <a:p>
            <a:pPr lvl="1" algn="just"/>
            <a:r>
              <a:rPr lang="en-US" dirty="0" smtClean="0"/>
              <a:t>exceeding USD 100,000 per year, per recipient, in all other cases.</a:t>
            </a:r>
            <a:endParaRPr lang="en-GB" dirty="0" smtClean="0"/>
          </a:p>
          <a:p>
            <a:pPr algn="just"/>
            <a:endParaRPr lang="en-US" dirty="0" smtClean="0"/>
          </a:p>
          <a:p>
            <a:pPr algn="just"/>
            <a:r>
              <a:rPr lang="en-US" dirty="0" smtClean="0"/>
              <a:t>Release of foreign exchange, exceeding USD 25,000 to a person, irrespective of period of stay, for business travel, or attending a conference or </a:t>
            </a:r>
            <a:r>
              <a:rPr lang="en-US" dirty="0" err="1" smtClean="0"/>
              <a:t>specialised</a:t>
            </a:r>
            <a:r>
              <a:rPr lang="en-US" dirty="0" smtClean="0"/>
              <a:t> training or for maintenance expenses of a patient going abroad for medical treatment or check-up abroad, or for accompanying as attendant to a patient going abroad for medical treatment/check-up.</a:t>
            </a:r>
          </a:p>
          <a:p>
            <a:pPr algn="just"/>
            <a:endParaRPr lang="en-US" dirty="0"/>
          </a:p>
        </p:txBody>
      </p:sp>
      <p:sp>
        <p:nvSpPr>
          <p:cNvPr id="3" name="Footer Placeholder 2"/>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7467600" cy="6019800"/>
          </a:xfrm>
        </p:spPr>
        <p:txBody>
          <a:bodyPr>
            <a:normAutofit fontScale="92500" lnSpcReduction="20000"/>
          </a:bodyPr>
          <a:lstStyle/>
          <a:p>
            <a:pPr algn="just"/>
            <a:r>
              <a:rPr lang="en-US" dirty="0" smtClean="0"/>
              <a:t>Release of exchange for meeting expenses for medical treatment abroad exceeding the estimate from the doctor in India or hospital/doctor abroad.</a:t>
            </a:r>
          </a:p>
          <a:p>
            <a:pPr algn="just"/>
            <a:endParaRPr lang="en-US" dirty="0" smtClean="0"/>
          </a:p>
          <a:p>
            <a:pPr algn="just"/>
            <a:r>
              <a:rPr lang="en-US" dirty="0" smtClean="0"/>
              <a:t>Release of exchange for studies abroad exceeding the estimate from the institution abroad or USD 100,000, per academic year, whichever is higher.</a:t>
            </a:r>
          </a:p>
          <a:p>
            <a:pPr algn="just"/>
            <a:endParaRPr lang="en-US" dirty="0" smtClean="0"/>
          </a:p>
          <a:p>
            <a:pPr algn="just"/>
            <a:r>
              <a:rPr lang="en-US" dirty="0" smtClean="0"/>
              <a:t>Commission, per transaction, to agents abroad for sale of residential flats or commercial plots in India exceeding USD 25,000 or 5% of the inward </a:t>
            </a:r>
            <a:r>
              <a:rPr lang="en-GB" dirty="0" smtClean="0"/>
              <a:t>remittance whichever is more.</a:t>
            </a:r>
          </a:p>
          <a:p>
            <a:pPr algn="just"/>
            <a:endParaRPr lang="en-GB" dirty="0" smtClean="0"/>
          </a:p>
          <a:p>
            <a:pPr algn="just"/>
            <a:r>
              <a:rPr lang="en-IN" dirty="0" smtClean="0"/>
              <a:t>Remittance exceeding USD 1,000,000 per project, for any consultancy service procured from outside India. </a:t>
            </a:r>
          </a:p>
          <a:p>
            <a:pPr algn="just"/>
            <a:endParaRPr lang="en-IN" dirty="0" smtClean="0"/>
          </a:p>
          <a:p>
            <a:pPr algn="just"/>
            <a:r>
              <a:rPr lang="en-IN" dirty="0" smtClean="0"/>
              <a:t>Remittance exceeding USD 100,000 by an entity in India by way of reimbursement of pre-incorporation expenses.</a:t>
            </a:r>
            <a:endParaRPr lang="en-GB" dirty="0" smtClean="0"/>
          </a:p>
          <a:p>
            <a:pPr algn="just"/>
            <a:endParaRPr lang="en-US" dirty="0" smtClean="0"/>
          </a:p>
          <a:p>
            <a:pPr algn="just"/>
            <a:endParaRPr lang="en-US" dirty="0"/>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1066800"/>
            <a:ext cx="8229600" cy="1447800"/>
          </a:xfrm>
        </p:spPr>
        <p:txBody>
          <a:bodyPr>
            <a:normAutofit fontScale="90000"/>
          </a:bodyPr>
          <a:lstStyle/>
          <a:p>
            <a:pPr algn="ctr"/>
            <a:r>
              <a:rPr lang="en-US" sz="3900" b="1" dirty="0" smtClean="0"/>
              <a:t>FEMA REGULATIONS ON IMPORT OF GOODS &amp; SERVICES</a:t>
            </a:r>
            <a:r>
              <a:rPr lang="en-US" dirty="0" smtClean="0"/>
              <a:t/>
            </a:r>
            <a:br>
              <a:rPr lang="en-US" dirty="0" smtClean="0"/>
            </a:br>
            <a:endParaRPr lang="en-US" dirty="0"/>
          </a:p>
        </p:txBody>
      </p:sp>
      <p:sp>
        <p:nvSpPr>
          <p:cNvPr id="6" name="Footer Placeholder 5"/>
          <p:cNvSpPr>
            <a:spLocks noGrp="1"/>
          </p:cNvSpPr>
          <p:nvPr>
            <p:ph type="ftr" sz="quarter" idx="16"/>
          </p:nvPr>
        </p:nvSpPr>
        <p:spPr/>
        <p:txBody>
          <a:bodyPr/>
          <a:lstStyle/>
          <a:p>
            <a:r>
              <a:rPr lang="en-IN" smtClean="0"/>
              <a:t>www.deepanilassociates.com</a:t>
            </a:r>
            <a:endParaRPr lang="en-US"/>
          </a:p>
        </p:txBody>
      </p:sp>
      <p:sp>
        <p:nvSpPr>
          <p:cNvPr id="7" name="Slide Number Placeholder 6"/>
          <p:cNvSpPr>
            <a:spLocks noGrp="1"/>
          </p:cNvSpPr>
          <p:nvPr>
            <p:ph type="sldNum" sz="quarter" idx="15"/>
          </p:nvPr>
        </p:nvSpPr>
        <p:spPr/>
        <p:txBody>
          <a:bodyPr/>
          <a:lstStyle/>
          <a:p>
            <a:fld id="{B6F15528-21DE-4FAA-801E-634DDDAF4B2B}" type="slidenum">
              <a:rPr lang="en-US" smtClean="0"/>
              <a:pPr/>
              <a:t>12</a:t>
            </a:fld>
            <a:endParaRPr lang="en-US"/>
          </a:p>
        </p:txBody>
      </p:sp>
      <p:pic>
        <p:nvPicPr>
          <p:cNvPr id="9" name="Content Placeholder 8" descr="images (2).jpg"/>
          <p:cNvPicPr>
            <a:picLocks noGrp="1" noChangeAspect="1"/>
          </p:cNvPicPr>
          <p:nvPr>
            <p:ph sz="quarter" idx="1"/>
          </p:nvPr>
        </p:nvPicPr>
        <p:blipFill>
          <a:blip r:embed="rId2"/>
          <a:stretch>
            <a:fillRect/>
          </a:stretch>
        </p:blipFill>
        <p:spPr>
          <a:xfrm>
            <a:off x="1219201" y="2965450"/>
            <a:ext cx="4043362" cy="335915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CONTENTS</a:t>
            </a:r>
            <a:endParaRPr lang="en-US" b="1" dirty="0"/>
          </a:p>
        </p:txBody>
      </p:sp>
      <p:sp>
        <p:nvSpPr>
          <p:cNvPr id="3" name="Content Placeholder 2"/>
          <p:cNvSpPr>
            <a:spLocks noGrp="1"/>
          </p:cNvSpPr>
          <p:nvPr>
            <p:ph sz="quarter" idx="1"/>
          </p:nvPr>
        </p:nvSpPr>
        <p:spPr/>
        <p:txBody>
          <a:bodyPr/>
          <a:lstStyle/>
          <a:p>
            <a:pPr>
              <a:buFont typeface="Arial" pitchFamily="34" charset="0"/>
              <a:buChar char="•"/>
            </a:pPr>
            <a:r>
              <a:rPr lang="en-US" dirty="0" smtClean="0">
                <a:latin typeface="Calibri" pitchFamily="34" charset="0"/>
              </a:rPr>
              <a:t> Import License</a:t>
            </a:r>
          </a:p>
          <a:p>
            <a:pPr>
              <a:buFont typeface="Arial" pitchFamily="34" charset="0"/>
              <a:buChar char="•"/>
            </a:pPr>
            <a:r>
              <a:rPr lang="en-US" dirty="0" smtClean="0">
                <a:latin typeface="Calibri" pitchFamily="34" charset="0"/>
              </a:rPr>
              <a:t> HSN Code of Imported Goods</a:t>
            </a:r>
          </a:p>
          <a:p>
            <a:pPr>
              <a:buFont typeface="Arial" pitchFamily="34" charset="0"/>
              <a:buChar char="•"/>
            </a:pPr>
            <a:r>
              <a:rPr lang="en-US" dirty="0" smtClean="0">
                <a:latin typeface="Calibri" pitchFamily="34" charset="0"/>
              </a:rPr>
              <a:t> Related Forms</a:t>
            </a:r>
          </a:p>
          <a:p>
            <a:pPr>
              <a:buFont typeface="Arial" pitchFamily="34" charset="0"/>
              <a:buChar char="•"/>
            </a:pPr>
            <a:r>
              <a:rPr lang="en-US" dirty="0" smtClean="0">
                <a:latin typeface="Calibri" pitchFamily="34" charset="0"/>
              </a:rPr>
              <a:t> </a:t>
            </a:r>
            <a:r>
              <a:rPr lang="en-US" dirty="0" smtClean="0">
                <a:latin typeface="Calibri" pitchFamily="34" charset="0"/>
              </a:rPr>
              <a:t>Advance Remittances for </a:t>
            </a:r>
            <a:r>
              <a:rPr lang="en-US" dirty="0" smtClean="0">
                <a:latin typeface="Calibri" pitchFamily="34" charset="0"/>
              </a:rPr>
              <a:t>Import of Goods</a:t>
            </a:r>
            <a:endParaRPr lang="en-US" dirty="0" smtClean="0">
              <a:latin typeface="Calibri" pitchFamily="34" charset="0"/>
            </a:endParaRPr>
          </a:p>
          <a:p>
            <a:pPr>
              <a:buFont typeface="Arial" pitchFamily="34" charset="0"/>
              <a:buChar char="•"/>
            </a:pPr>
            <a:r>
              <a:rPr lang="en-US" dirty="0" smtClean="0">
                <a:latin typeface="Calibri" pitchFamily="34" charset="0"/>
              </a:rPr>
              <a:t> Time Limit for settlement of Import Payment</a:t>
            </a:r>
          </a:p>
          <a:p>
            <a:pPr>
              <a:buFont typeface="Arial" pitchFamily="34" charset="0"/>
              <a:buChar char="•"/>
            </a:pPr>
            <a:r>
              <a:rPr lang="en-US" dirty="0" smtClean="0">
                <a:latin typeface="Calibri" pitchFamily="34" charset="0"/>
              </a:rPr>
              <a:t> Documentation</a:t>
            </a:r>
          </a:p>
          <a:p>
            <a:pPr>
              <a:buFont typeface="Arial" pitchFamily="34" charset="0"/>
              <a:buChar char="•"/>
            </a:pPr>
            <a:r>
              <a:rPr lang="en-US" dirty="0" smtClean="0">
                <a:latin typeface="Calibri" pitchFamily="34" charset="0"/>
              </a:rPr>
              <a:t> Evidence of Import</a:t>
            </a:r>
            <a:endParaRPr lang="en-US" dirty="0"/>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b="1" dirty="0" smtClean="0"/>
              <a:t>IMPORT LICENSE</a:t>
            </a:r>
            <a:endParaRPr lang="en-US" b="1" dirty="0"/>
          </a:p>
        </p:txBody>
      </p:sp>
      <p:sp>
        <p:nvSpPr>
          <p:cNvPr id="2" name="Content Placeholder 1"/>
          <p:cNvSpPr>
            <a:spLocks noGrp="1"/>
          </p:cNvSpPr>
          <p:nvPr>
            <p:ph sz="quarter" idx="1"/>
          </p:nvPr>
        </p:nvSpPr>
        <p:spPr/>
        <p:txBody>
          <a:bodyPr>
            <a:normAutofit/>
          </a:bodyPr>
          <a:lstStyle/>
          <a:p>
            <a:pPr algn="just"/>
            <a:r>
              <a:rPr lang="en-IN" dirty="0" smtClean="0">
                <a:latin typeface="Calibri" pitchFamily="34" charset="0"/>
              </a:rPr>
              <a:t>Except for goods included in the negative list which require licence under the Foreign Trade Policy in force, AD Category - I banks may freely open letters of credit and allow remittances for import. While opening letters of credit, the ‘For Exchange Control purposes’ copy of the licence should be called for and special conditions, if any, attached to such licences should be adhered to. After effecting remittances under the licence, AD Category - I banks may preserve the copies of utilised licence /s till they are verified by the internal auditors or inspectors.</a:t>
            </a:r>
            <a:endParaRPr lang="en-US" dirty="0">
              <a:latin typeface="Calibri" pitchFamily="34" charset="0"/>
            </a:endParaRPr>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b="1" dirty="0" smtClean="0"/>
              <a:t>HSN CODE OF IMPORTED GOODS</a:t>
            </a:r>
            <a:endParaRPr lang="en-US" b="1" dirty="0"/>
          </a:p>
        </p:txBody>
      </p:sp>
      <p:sp>
        <p:nvSpPr>
          <p:cNvPr id="2" name="Content Placeholder 1"/>
          <p:cNvSpPr>
            <a:spLocks noGrp="1"/>
          </p:cNvSpPr>
          <p:nvPr>
            <p:ph sz="quarter" idx="1"/>
          </p:nvPr>
        </p:nvSpPr>
        <p:spPr/>
        <p:txBody>
          <a:bodyPr>
            <a:normAutofit lnSpcReduction="10000"/>
          </a:bodyPr>
          <a:lstStyle/>
          <a:p>
            <a:endParaRPr lang="en-IN" b="1" dirty="0" smtClean="0"/>
          </a:p>
          <a:p>
            <a:r>
              <a:rPr lang="en-IN" b="1" dirty="0" smtClean="0">
                <a:latin typeface="Calibri" pitchFamily="34" charset="0"/>
              </a:rPr>
              <a:t>HARMONISED SYSTEM OF NOMANCLATURE</a:t>
            </a:r>
          </a:p>
          <a:p>
            <a:r>
              <a:rPr lang="en-IN" dirty="0" smtClean="0">
                <a:latin typeface="Calibri" pitchFamily="34" charset="0"/>
              </a:rPr>
              <a:t>It is 8 digit code basis of classification of goods for VAT purposes. </a:t>
            </a:r>
          </a:p>
          <a:p>
            <a:endParaRPr lang="en-IN" dirty="0" smtClean="0">
              <a:latin typeface="Calibri" pitchFamily="34" charset="0"/>
            </a:endParaRPr>
          </a:p>
          <a:p>
            <a:r>
              <a:rPr lang="en-IN" b="1" dirty="0" smtClean="0">
                <a:latin typeface="Calibri" pitchFamily="34" charset="0"/>
              </a:rPr>
              <a:t>Each and every goods manufactured or produced have to be classified for finding out the rate of duty applicable. </a:t>
            </a:r>
            <a:r>
              <a:rPr lang="en-IN" dirty="0" smtClean="0">
                <a:latin typeface="Calibri" pitchFamily="34" charset="0"/>
              </a:rPr>
              <a:t>Accordingly, Central Excise Tariff Act 1985 classifies all the goods under 91 chapters and specific code is assigned to each item.</a:t>
            </a:r>
            <a:br>
              <a:rPr lang="en-IN" dirty="0" smtClean="0">
                <a:latin typeface="Calibri" pitchFamily="34" charset="0"/>
              </a:rPr>
            </a:br>
            <a:r>
              <a:rPr lang="en-IN" dirty="0" smtClean="0">
                <a:latin typeface="Calibri" pitchFamily="34" charset="0"/>
              </a:rPr>
              <a:t>HSN Code consists of 8 digits. First 4 digits represent Chapter and heading and next 2 digit represents sub-heading and the last 2 digit represents sub-sub heading.</a:t>
            </a:r>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b="1" dirty="0" smtClean="0"/>
              <a:t>RELATED FORMS</a:t>
            </a:r>
            <a:endParaRPr lang="en-US" b="1" dirty="0"/>
          </a:p>
        </p:txBody>
      </p:sp>
      <p:sp>
        <p:nvSpPr>
          <p:cNvPr id="2" name="Content Placeholder 1"/>
          <p:cNvSpPr>
            <a:spLocks noGrp="1"/>
          </p:cNvSpPr>
          <p:nvPr>
            <p:ph sz="quarter" idx="1"/>
          </p:nvPr>
        </p:nvSpPr>
        <p:spPr>
          <a:xfrm>
            <a:off x="457200" y="1481329"/>
            <a:ext cx="8001000" cy="3090672"/>
          </a:xfrm>
        </p:spPr>
        <p:txBody>
          <a:bodyPr>
            <a:normAutofit/>
          </a:bodyPr>
          <a:lstStyle/>
          <a:p>
            <a:pPr algn="ctr">
              <a:buNone/>
            </a:pPr>
            <a:endParaRPr lang="en-IN" b="1" u="sng" dirty="0" smtClean="0">
              <a:latin typeface="Calibri" pitchFamily="34" charset="0"/>
            </a:endParaRPr>
          </a:p>
          <a:p>
            <a:pPr algn="ctr">
              <a:buNone/>
            </a:pPr>
            <a:r>
              <a:rPr lang="en-IN" b="1" u="sng" dirty="0" smtClean="0">
                <a:latin typeface="Calibri" pitchFamily="34" charset="0"/>
              </a:rPr>
              <a:t>FORM A-1</a:t>
            </a:r>
          </a:p>
          <a:p>
            <a:endParaRPr lang="en-IN" dirty="0" smtClean="0">
              <a:latin typeface="Calibri" pitchFamily="34" charset="0"/>
            </a:endParaRPr>
          </a:p>
          <a:p>
            <a:pPr algn="just">
              <a:buNone/>
            </a:pPr>
            <a:r>
              <a:rPr lang="en-IN" dirty="0" smtClean="0">
                <a:latin typeface="Calibri" pitchFamily="34" charset="0"/>
              </a:rPr>
              <a:t>	Applications by persons, firms and companies for making payments, exceeding </a:t>
            </a:r>
            <a:r>
              <a:rPr lang="en-IN" b="1" dirty="0" smtClean="0">
                <a:latin typeface="Calibri" pitchFamily="34" charset="0"/>
              </a:rPr>
              <a:t>USD 5000</a:t>
            </a:r>
            <a:r>
              <a:rPr lang="en-IN" dirty="0" smtClean="0">
                <a:latin typeface="Calibri" pitchFamily="34" charset="0"/>
              </a:rPr>
              <a:t> or its equivalent, towards imports into India must be made in Form A-1</a:t>
            </a:r>
            <a:endParaRPr lang="en-US" dirty="0">
              <a:latin typeface="Calibri" pitchFamily="34" charset="0"/>
            </a:endParaRPr>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7467600" cy="1143000"/>
          </a:xfrm>
        </p:spPr>
        <p:txBody>
          <a:bodyPr>
            <a:noAutofit/>
          </a:bodyPr>
          <a:lstStyle/>
          <a:p>
            <a:pPr algn="ctr"/>
            <a:r>
              <a:rPr lang="en-US" b="1" dirty="0" smtClean="0"/>
              <a:t>ADVANCE </a:t>
            </a:r>
            <a:r>
              <a:rPr lang="en-US" b="1" dirty="0" smtClean="0"/>
              <a:t>REMITTANCES FOR IMPORT OF GOODS</a:t>
            </a:r>
            <a:endParaRPr lang="en-US" b="1" dirty="0"/>
          </a:p>
        </p:txBody>
      </p:sp>
      <p:sp>
        <p:nvSpPr>
          <p:cNvPr id="2" name="Content Placeholder 1"/>
          <p:cNvSpPr>
            <a:spLocks noGrp="1"/>
          </p:cNvSpPr>
          <p:nvPr>
            <p:ph sz="quarter" idx="1"/>
          </p:nvPr>
        </p:nvSpPr>
        <p:spPr/>
        <p:txBody>
          <a:bodyPr>
            <a:normAutofit/>
          </a:bodyPr>
          <a:lstStyle/>
          <a:p>
            <a:pPr algn="just"/>
            <a:endParaRPr lang="en-IN" dirty="0" smtClean="0">
              <a:latin typeface="Calibri" pitchFamily="34" charset="0"/>
            </a:endParaRPr>
          </a:p>
          <a:p>
            <a:pPr algn="just"/>
            <a:r>
              <a:rPr lang="en-IN" dirty="0" smtClean="0">
                <a:latin typeface="Calibri" pitchFamily="34" charset="0"/>
              </a:rPr>
              <a:t>If the amount of advance remittance exceeds </a:t>
            </a:r>
            <a:r>
              <a:rPr lang="en-IN" b="1" dirty="0" smtClean="0">
                <a:latin typeface="Calibri" pitchFamily="34" charset="0"/>
              </a:rPr>
              <a:t>USD 200,000</a:t>
            </a:r>
            <a:r>
              <a:rPr lang="en-IN" dirty="0" smtClean="0">
                <a:latin typeface="Calibri" pitchFamily="34" charset="0"/>
              </a:rPr>
              <a:t>  or its equivalent,</a:t>
            </a:r>
          </a:p>
          <a:p>
            <a:pPr algn="just"/>
            <a:endParaRPr lang="en-IN" dirty="0" smtClean="0">
              <a:latin typeface="Calibri" pitchFamily="34" charset="0"/>
            </a:endParaRPr>
          </a:p>
          <a:p>
            <a:pPr algn="just"/>
            <a:r>
              <a:rPr lang="en-IN" dirty="0" smtClean="0">
                <a:latin typeface="Calibri" pitchFamily="34" charset="0"/>
              </a:rPr>
              <a:t>Then</a:t>
            </a:r>
          </a:p>
          <a:p>
            <a:pPr algn="just"/>
            <a:r>
              <a:rPr lang="en-IN" b="1" u="sng" dirty="0" smtClean="0">
                <a:latin typeface="Calibri" pitchFamily="34" charset="0"/>
              </a:rPr>
              <a:t>LETTER OF CREDIT OR A GUARANTEE </a:t>
            </a:r>
            <a:r>
              <a:rPr lang="en-IN" dirty="0" smtClean="0">
                <a:latin typeface="Calibri" pitchFamily="34" charset="0"/>
              </a:rPr>
              <a:t>from an international bank of repute situated outside India or a guarantee of an AD Category – I bank in India if such a guarantee is issued against the counter-guarantee of an international bank of repute situated outside India, is obtained.</a:t>
            </a:r>
          </a:p>
          <a:p>
            <a:pPr algn="just">
              <a:buNone/>
            </a:pPr>
            <a:endParaRPr lang="en-US" dirty="0"/>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7467600" cy="1143000"/>
          </a:xfrm>
        </p:spPr>
        <p:txBody>
          <a:bodyPr>
            <a:normAutofit/>
          </a:bodyPr>
          <a:lstStyle/>
          <a:p>
            <a:pPr algn="ctr"/>
            <a:r>
              <a:rPr lang="en-US" b="1" dirty="0" smtClean="0"/>
              <a:t>TIME LIMIT FOR SETTLEMENT OF IMPORT PAYMENT</a:t>
            </a:r>
            <a:endParaRPr lang="en-US" b="1" dirty="0"/>
          </a:p>
        </p:txBody>
      </p:sp>
      <p:graphicFrame>
        <p:nvGraphicFramePr>
          <p:cNvPr id="6" name="Content Placeholder 5"/>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b="1" dirty="0" smtClean="0"/>
              <a:t>DOCUMENTATION</a:t>
            </a:r>
            <a:endParaRPr lang="en-US" b="1" dirty="0"/>
          </a:p>
        </p:txBody>
      </p:sp>
      <p:sp>
        <p:nvSpPr>
          <p:cNvPr id="2" name="Content Placeholder 1"/>
          <p:cNvSpPr>
            <a:spLocks noGrp="1"/>
          </p:cNvSpPr>
          <p:nvPr>
            <p:ph sz="quarter" idx="1"/>
          </p:nvPr>
        </p:nvSpPr>
        <p:spPr>
          <a:xfrm>
            <a:off x="457200" y="1481328"/>
            <a:ext cx="7848600" cy="4525963"/>
          </a:xfrm>
        </p:spPr>
        <p:txBody>
          <a:bodyPr>
            <a:normAutofit/>
          </a:bodyPr>
          <a:lstStyle/>
          <a:p>
            <a:pPr algn="just">
              <a:buNone/>
            </a:pPr>
            <a:r>
              <a:rPr lang="en-US" u="sng" dirty="0" smtClean="0">
                <a:latin typeface="Calibri" pitchFamily="34" charset="0"/>
              </a:rPr>
              <a:t>Following are the documents to be maintained</a:t>
            </a:r>
            <a:r>
              <a:rPr lang="en-US" dirty="0" smtClean="0">
                <a:latin typeface="Calibri" pitchFamily="34" charset="0"/>
              </a:rPr>
              <a:t>:-</a:t>
            </a:r>
          </a:p>
          <a:p>
            <a:pPr algn="just"/>
            <a:r>
              <a:rPr lang="en-US" dirty="0" smtClean="0">
                <a:latin typeface="Calibri" pitchFamily="34" charset="0"/>
              </a:rPr>
              <a:t>Bill of Entry (Home Consumption Stamp)</a:t>
            </a:r>
          </a:p>
          <a:p>
            <a:pPr algn="just"/>
            <a:r>
              <a:rPr lang="en-US" dirty="0" smtClean="0">
                <a:latin typeface="Calibri" pitchFamily="34" charset="0"/>
              </a:rPr>
              <a:t>Custom Clearance Copy</a:t>
            </a:r>
          </a:p>
          <a:p>
            <a:pPr algn="just"/>
            <a:r>
              <a:rPr lang="en-US" dirty="0" smtClean="0">
                <a:latin typeface="Calibri" pitchFamily="34" charset="0"/>
              </a:rPr>
              <a:t>Purchase Order</a:t>
            </a:r>
          </a:p>
          <a:p>
            <a:pPr algn="just"/>
            <a:r>
              <a:rPr lang="en-US" dirty="0" smtClean="0">
                <a:latin typeface="Calibri" pitchFamily="34" charset="0"/>
              </a:rPr>
              <a:t>Agreement with Supplier</a:t>
            </a:r>
          </a:p>
          <a:p>
            <a:pPr algn="just"/>
            <a:r>
              <a:rPr lang="en-US" dirty="0" smtClean="0">
                <a:latin typeface="Calibri" pitchFamily="34" charset="0"/>
              </a:rPr>
              <a:t>Bank Statements</a:t>
            </a:r>
          </a:p>
          <a:p>
            <a:pPr algn="just"/>
            <a:r>
              <a:rPr lang="en-US" dirty="0" smtClean="0">
                <a:latin typeface="Calibri" pitchFamily="34" charset="0"/>
              </a:rPr>
              <a:t>Debit Advice or documentary evidence indicating the cost of goods and the insistence of overseas seller in case of Advance Payment</a:t>
            </a:r>
          </a:p>
          <a:p>
            <a:pPr algn="just"/>
            <a:endParaRPr lang="en-US" dirty="0">
              <a:latin typeface="Calibri" pitchFamily="34" charset="0"/>
            </a:endParaRPr>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smtClean="0"/>
              <a:t>CONTENTS</a:t>
            </a:r>
            <a:endParaRPr lang="en-US" b="1" dirty="0"/>
          </a:p>
        </p:txBody>
      </p:sp>
      <p:sp>
        <p:nvSpPr>
          <p:cNvPr id="6" name="Content Placeholder 5"/>
          <p:cNvSpPr>
            <a:spLocks noGrp="1"/>
          </p:cNvSpPr>
          <p:nvPr>
            <p:ph sz="quarter" idx="1"/>
          </p:nvPr>
        </p:nvSpPr>
        <p:spPr/>
        <p:txBody>
          <a:bodyPr/>
          <a:lstStyle/>
          <a:p>
            <a:r>
              <a:rPr lang="en-US" dirty="0" smtClean="0"/>
              <a:t>Current Account Transactions under FEMA 1999.</a:t>
            </a:r>
          </a:p>
          <a:p>
            <a:r>
              <a:rPr lang="en-US" dirty="0" smtClean="0"/>
              <a:t>FEMA Regulations on Import of Goods &amp; Services.</a:t>
            </a:r>
          </a:p>
          <a:p>
            <a:r>
              <a:rPr lang="en-US" dirty="0" smtClean="0"/>
              <a:t>FEMA Regulation on Export of Goods &amp; Services.</a:t>
            </a:r>
            <a:endParaRPr lang="en-US" dirty="0"/>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7" name="Slide Number Placeholder 6"/>
          <p:cNvSpPr>
            <a:spLocks noGrp="1"/>
          </p:cNvSpPr>
          <p:nvPr>
            <p:ph type="sldNum" sz="quarter" idx="15"/>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3050"/>
            <a:ext cx="5638800" cy="717550"/>
          </a:xfrm>
        </p:spPr>
        <p:txBody>
          <a:bodyPr>
            <a:normAutofit fontScale="90000"/>
          </a:bodyPr>
          <a:lstStyle/>
          <a:p>
            <a:pPr algn="ctr"/>
            <a:r>
              <a:rPr lang="en-US" sz="3500" b="1" dirty="0" smtClean="0"/>
              <a:t>EVIDENCE OF IMPORT</a:t>
            </a:r>
            <a:endParaRPr lang="en-US" sz="3500" b="1" dirty="0"/>
          </a:p>
        </p:txBody>
      </p:sp>
      <p:sp>
        <p:nvSpPr>
          <p:cNvPr id="5" name="Content Placeholder 4"/>
          <p:cNvSpPr>
            <a:spLocks noGrp="1"/>
          </p:cNvSpPr>
          <p:nvPr>
            <p:ph sz="quarter" idx="2"/>
          </p:nvPr>
        </p:nvSpPr>
        <p:spPr>
          <a:xfrm>
            <a:off x="228600" y="1444294"/>
            <a:ext cx="4040188" cy="5108906"/>
          </a:xfrm>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algn="ctr">
              <a:buNone/>
            </a:pPr>
            <a:r>
              <a:rPr lang="en-US" b="1" u="sng" dirty="0" smtClean="0">
                <a:latin typeface="Calibri" pitchFamily="34" charset="0"/>
              </a:rPr>
              <a:t>PHYSICAL IMPORT</a:t>
            </a:r>
          </a:p>
          <a:p>
            <a:pPr algn="just">
              <a:buNone/>
            </a:pPr>
            <a:endParaRPr lang="en-US" b="1" u="sng" dirty="0" smtClean="0">
              <a:latin typeface="Calibri" pitchFamily="34" charset="0"/>
            </a:endParaRPr>
          </a:p>
          <a:p>
            <a:pPr algn="just">
              <a:buNone/>
            </a:pPr>
            <a:r>
              <a:rPr lang="en-US" dirty="0" smtClean="0">
                <a:latin typeface="Calibri" pitchFamily="34" charset="0"/>
              </a:rPr>
              <a:t>	If the value of foreign exchange remitted/paid for import into </a:t>
            </a:r>
            <a:r>
              <a:rPr lang="en-US" dirty="0" err="1" smtClean="0">
                <a:latin typeface="Calibri" pitchFamily="34" charset="0"/>
              </a:rPr>
              <a:t>india</a:t>
            </a:r>
            <a:r>
              <a:rPr lang="en-US" dirty="0" smtClean="0">
                <a:latin typeface="Calibri" pitchFamily="34" charset="0"/>
              </a:rPr>
              <a:t> exceeds USD 100,000 or its equivalent,</a:t>
            </a:r>
          </a:p>
          <a:p>
            <a:pPr algn="just">
              <a:buNone/>
            </a:pPr>
            <a:r>
              <a:rPr lang="en-US" dirty="0" smtClean="0">
                <a:latin typeface="Calibri" pitchFamily="34" charset="0"/>
              </a:rPr>
              <a:t>	</a:t>
            </a:r>
            <a:r>
              <a:rPr lang="en-US" u="sng" dirty="0" smtClean="0">
                <a:latin typeface="Calibri" pitchFamily="34" charset="0"/>
              </a:rPr>
              <a:t>Importer has to submit</a:t>
            </a:r>
            <a:r>
              <a:rPr lang="en-US" dirty="0" smtClean="0">
                <a:latin typeface="Calibri" pitchFamily="34" charset="0"/>
              </a:rPr>
              <a:t>:-</a:t>
            </a:r>
          </a:p>
          <a:p>
            <a:pPr algn="just"/>
            <a:r>
              <a:rPr lang="en-US" dirty="0" smtClean="0">
                <a:latin typeface="Calibri" pitchFamily="34" charset="0"/>
              </a:rPr>
              <a:t>BOE for Home Consumption</a:t>
            </a:r>
          </a:p>
          <a:p>
            <a:pPr algn="just"/>
            <a:r>
              <a:rPr lang="en-US" dirty="0" smtClean="0">
                <a:latin typeface="Calibri" pitchFamily="34" charset="0"/>
              </a:rPr>
              <a:t>BOE for Warehousing in case of 100% EOU.</a:t>
            </a:r>
          </a:p>
          <a:p>
            <a:pPr algn="just"/>
            <a:r>
              <a:rPr lang="en-US" dirty="0" smtClean="0">
                <a:latin typeface="Calibri" pitchFamily="34" charset="0"/>
              </a:rPr>
              <a:t>Custom Assessment Certificate or Postal Appraisal Form</a:t>
            </a:r>
          </a:p>
          <a:p>
            <a:pPr algn="just"/>
            <a:r>
              <a:rPr lang="en-IN" dirty="0" smtClean="0">
                <a:latin typeface="Calibri" pitchFamily="34" charset="0"/>
              </a:rPr>
              <a:t>In respect of imports on D/A basis, AD Category – I bank should insist on production of evidence of import at the time of effecting remittance of import bill</a:t>
            </a:r>
            <a:endParaRPr lang="en-US" dirty="0" smtClean="0">
              <a:latin typeface="Calibri" pitchFamily="34" charset="0"/>
            </a:endParaRPr>
          </a:p>
          <a:p>
            <a:pPr algn="just"/>
            <a:endParaRPr lang="en-US" dirty="0" smtClean="0">
              <a:latin typeface="Calibri" pitchFamily="34" charset="0"/>
            </a:endParaRPr>
          </a:p>
          <a:p>
            <a:pPr algn="just"/>
            <a:endParaRPr lang="en-US" dirty="0" smtClean="0">
              <a:latin typeface="Calibri" pitchFamily="34" charset="0"/>
            </a:endParaRPr>
          </a:p>
        </p:txBody>
      </p:sp>
      <p:sp>
        <p:nvSpPr>
          <p:cNvPr id="6" name="Content Placeholder 5"/>
          <p:cNvSpPr>
            <a:spLocks noGrp="1"/>
          </p:cNvSpPr>
          <p:nvPr>
            <p:ph sz="quarter" idx="4"/>
          </p:nvPr>
        </p:nvSpPr>
        <p:spPr>
          <a:xfrm>
            <a:off x="4343400" y="1444294"/>
            <a:ext cx="4041775" cy="5108906"/>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algn="ctr">
              <a:buNone/>
            </a:pPr>
            <a:r>
              <a:rPr lang="en-US" sz="2100" b="1" u="sng" dirty="0" smtClean="0">
                <a:latin typeface="Calibri" pitchFamily="34" charset="0"/>
              </a:rPr>
              <a:t>NON- PHYSICAL IMPORT</a:t>
            </a:r>
          </a:p>
          <a:p>
            <a:pPr algn="just">
              <a:buNone/>
            </a:pPr>
            <a:endParaRPr lang="en-US" b="1" u="sng" dirty="0" smtClean="0">
              <a:latin typeface="Calibri" pitchFamily="34" charset="0"/>
            </a:endParaRPr>
          </a:p>
          <a:p>
            <a:pPr algn="just">
              <a:buNone/>
            </a:pPr>
            <a:r>
              <a:rPr lang="en-IN" dirty="0" smtClean="0">
                <a:latin typeface="Calibri" pitchFamily="34" charset="0"/>
              </a:rPr>
              <a:t>	</a:t>
            </a:r>
            <a:r>
              <a:rPr lang="en-IN" sz="2200" dirty="0" smtClean="0">
                <a:latin typeface="Calibri" pitchFamily="34" charset="0"/>
              </a:rPr>
              <a:t>Where imports are made in non-physical form, i.e., software or data through internet / </a:t>
            </a:r>
            <a:r>
              <a:rPr lang="en-IN" sz="2200" dirty="0" err="1" smtClean="0">
                <a:latin typeface="Calibri" pitchFamily="34" charset="0"/>
              </a:rPr>
              <a:t>datacom</a:t>
            </a:r>
            <a:r>
              <a:rPr lang="en-IN" sz="2200" dirty="0" smtClean="0">
                <a:latin typeface="Calibri" pitchFamily="34" charset="0"/>
              </a:rPr>
              <a:t> channels and drawings and designs through e-mail/fax, a certificate from a Chartered Accountant that the software / data / drawing/ design has been received by the importer, may be obtained.</a:t>
            </a:r>
          </a:p>
          <a:p>
            <a:pPr algn="just"/>
            <a:r>
              <a:rPr lang="en-IN" sz="2200" dirty="0" smtClean="0">
                <a:latin typeface="Calibri" pitchFamily="34" charset="0"/>
              </a:rPr>
              <a:t>(ii) AD Category – I bank should advise importers to keep Customs Authorities informed of the imports made by them under this clause.</a:t>
            </a:r>
          </a:p>
          <a:p>
            <a:pPr>
              <a:buNone/>
            </a:pPr>
            <a:endParaRPr lang="en-US" b="1" u="sng" dirty="0" smtClean="0">
              <a:latin typeface="Calibri" pitchFamily="34" charset="0"/>
            </a:endParaRPr>
          </a:p>
          <a:p>
            <a:pPr>
              <a:buNone/>
            </a:pPr>
            <a:endParaRPr lang="en-US" dirty="0">
              <a:latin typeface="Calibri" pitchFamily="34" charset="0"/>
            </a:endParaRPr>
          </a:p>
        </p:txBody>
      </p:sp>
      <p:sp>
        <p:nvSpPr>
          <p:cNvPr id="7" name="Footer Placeholder 6"/>
          <p:cNvSpPr>
            <a:spLocks noGrp="1"/>
          </p:cNvSpPr>
          <p:nvPr>
            <p:ph type="ftr" sz="quarter" idx="11"/>
          </p:nvPr>
        </p:nvSpPr>
        <p:spPr/>
        <p:txBody>
          <a:bodyPr/>
          <a:lstStyle/>
          <a:p>
            <a:r>
              <a:rPr lang="en-IN" smtClean="0"/>
              <a:t>www.deepanilassociates.com</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1143000"/>
            <a:ext cx="8229600" cy="1371600"/>
          </a:xfrm>
        </p:spPr>
        <p:txBody>
          <a:bodyPr>
            <a:noAutofit/>
          </a:bodyPr>
          <a:lstStyle/>
          <a:p>
            <a:r>
              <a:rPr lang="en-US" sz="3500" b="1" dirty="0" smtClean="0"/>
              <a:t>FEMA REGULATIONS ON  EXPORT OF GOODS &amp; SERVICES</a:t>
            </a:r>
            <a:r>
              <a:rPr lang="en-US" sz="3500" dirty="0" smtClean="0"/>
              <a:t/>
            </a:r>
            <a:br>
              <a:rPr lang="en-US" sz="3500" dirty="0" smtClean="0"/>
            </a:br>
            <a:endParaRPr lang="en-US" sz="3500" dirty="0"/>
          </a:p>
        </p:txBody>
      </p:sp>
      <p:sp>
        <p:nvSpPr>
          <p:cNvPr id="6" name="Footer Placeholder 5"/>
          <p:cNvSpPr>
            <a:spLocks noGrp="1"/>
          </p:cNvSpPr>
          <p:nvPr>
            <p:ph type="ftr" sz="quarter" idx="16"/>
          </p:nvPr>
        </p:nvSpPr>
        <p:spPr/>
        <p:txBody>
          <a:bodyPr/>
          <a:lstStyle/>
          <a:p>
            <a:r>
              <a:rPr lang="en-IN" smtClean="0"/>
              <a:t>www.deepanilassociates.com</a:t>
            </a:r>
            <a:endParaRPr lang="en-US"/>
          </a:p>
        </p:txBody>
      </p:sp>
      <p:sp>
        <p:nvSpPr>
          <p:cNvPr id="7" name="Slide Number Placeholder 6"/>
          <p:cNvSpPr>
            <a:spLocks noGrp="1"/>
          </p:cNvSpPr>
          <p:nvPr>
            <p:ph type="sldNum" sz="quarter" idx="15"/>
          </p:nvPr>
        </p:nvSpPr>
        <p:spPr/>
        <p:txBody>
          <a:bodyPr/>
          <a:lstStyle/>
          <a:p>
            <a:fld id="{B6F15528-21DE-4FAA-801E-634DDDAF4B2B}" type="slidenum">
              <a:rPr lang="en-US" smtClean="0"/>
              <a:pPr/>
              <a:t>21</a:t>
            </a:fld>
            <a:endParaRPr lang="en-US"/>
          </a:p>
        </p:txBody>
      </p:sp>
      <p:pic>
        <p:nvPicPr>
          <p:cNvPr id="9" name="Content Placeholder 8" descr="images (3).jpg"/>
          <p:cNvPicPr>
            <a:picLocks noGrp="1" noChangeAspect="1"/>
          </p:cNvPicPr>
          <p:nvPr>
            <p:ph sz="quarter" idx="1"/>
          </p:nvPr>
        </p:nvPicPr>
        <p:blipFill>
          <a:blip r:embed="rId2"/>
          <a:stretch>
            <a:fillRect/>
          </a:stretch>
        </p:blipFill>
        <p:spPr>
          <a:xfrm>
            <a:off x="1066800" y="2667000"/>
            <a:ext cx="4648200" cy="3581400"/>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CONTENTS:-</a:t>
            </a:r>
            <a:endParaRPr lang="en-US" b="1" dirty="0"/>
          </a:p>
        </p:txBody>
      </p:sp>
      <p:sp>
        <p:nvSpPr>
          <p:cNvPr id="3" name="Content Placeholder 2"/>
          <p:cNvSpPr>
            <a:spLocks noGrp="1"/>
          </p:cNvSpPr>
          <p:nvPr>
            <p:ph sz="quarter" idx="1"/>
          </p:nvPr>
        </p:nvSpPr>
        <p:spPr/>
        <p:txBody>
          <a:bodyPr>
            <a:normAutofit fontScale="70000" lnSpcReduction="20000"/>
          </a:bodyPr>
          <a:lstStyle/>
          <a:p>
            <a:pPr>
              <a:buFont typeface="Arial" pitchFamily="34" charset="0"/>
              <a:buChar char="•"/>
            </a:pPr>
            <a:r>
              <a:rPr lang="en-US" dirty="0" smtClean="0"/>
              <a:t>Manner of Receipt &amp; Payment</a:t>
            </a:r>
          </a:p>
          <a:p>
            <a:pPr>
              <a:buFont typeface="Arial" pitchFamily="34" charset="0"/>
              <a:buChar char="•"/>
            </a:pPr>
            <a:r>
              <a:rPr lang="en-US" dirty="0" err="1" smtClean="0">
                <a:latin typeface="Calibri" pitchFamily="34" charset="0"/>
              </a:rPr>
              <a:t>Realisation</a:t>
            </a:r>
            <a:r>
              <a:rPr lang="en-US" dirty="0" smtClean="0">
                <a:latin typeface="Calibri" pitchFamily="34" charset="0"/>
              </a:rPr>
              <a:t> &amp; Repatriation of export proceeds</a:t>
            </a:r>
          </a:p>
          <a:p>
            <a:pPr>
              <a:buFont typeface="Arial" pitchFamily="34" charset="0"/>
              <a:buChar char="•"/>
            </a:pPr>
            <a:r>
              <a:rPr lang="en-US" dirty="0" smtClean="0">
                <a:latin typeface="Calibri" pitchFamily="34" charset="0"/>
              </a:rPr>
              <a:t>Advance Payment against Exports</a:t>
            </a:r>
          </a:p>
          <a:p>
            <a:pPr>
              <a:buFont typeface="Arial" pitchFamily="34" charset="0"/>
              <a:buChar char="•"/>
            </a:pPr>
            <a:r>
              <a:rPr lang="en-US" dirty="0" smtClean="0">
                <a:latin typeface="Calibri" pitchFamily="34" charset="0"/>
              </a:rPr>
              <a:t>GR Approval</a:t>
            </a:r>
          </a:p>
          <a:p>
            <a:pPr>
              <a:buFont typeface="Arial" pitchFamily="34" charset="0"/>
              <a:buChar char="•"/>
            </a:pPr>
            <a:r>
              <a:rPr lang="en-US" dirty="0" smtClean="0">
                <a:latin typeface="Calibri" pitchFamily="34" charset="0"/>
              </a:rPr>
              <a:t>Opening/Hiring of Warehousing abroad </a:t>
            </a:r>
          </a:p>
          <a:p>
            <a:pPr>
              <a:buFont typeface="Arial" pitchFamily="34" charset="0"/>
              <a:buChar char="•"/>
            </a:pPr>
            <a:r>
              <a:rPr lang="en-US" dirty="0" smtClean="0">
                <a:latin typeface="Calibri" pitchFamily="34" charset="0"/>
              </a:rPr>
              <a:t>Relevant Forms for Exports</a:t>
            </a:r>
          </a:p>
          <a:p>
            <a:pPr>
              <a:buFont typeface="Arial" pitchFamily="34" charset="0"/>
              <a:buChar char="•"/>
            </a:pPr>
            <a:r>
              <a:rPr lang="en-US" dirty="0" smtClean="0">
                <a:latin typeface="Calibri" pitchFamily="34" charset="0"/>
              </a:rPr>
              <a:t>Export of Goods &amp; Services without furnishing declaration</a:t>
            </a:r>
          </a:p>
          <a:p>
            <a:pPr>
              <a:buFont typeface="Arial" pitchFamily="34" charset="0"/>
              <a:buChar char="•"/>
            </a:pPr>
            <a:r>
              <a:rPr lang="en-US" dirty="0" smtClean="0">
                <a:latin typeface="Calibri" pitchFamily="34" charset="0"/>
              </a:rPr>
              <a:t>Submission of Declaration</a:t>
            </a:r>
          </a:p>
          <a:p>
            <a:pPr>
              <a:buFont typeface="Arial" pitchFamily="34" charset="0"/>
              <a:buChar char="•"/>
            </a:pPr>
            <a:r>
              <a:rPr lang="en-US" dirty="0" smtClean="0">
                <a:latin typeface="Calibri" pitchFamily="34" charset="0"/>
              </a:rPr>
              <a:t>Certain exports requiring prior approval of RBI</a:t>
            </a:r>
          </a:p>
          <a:p>
            <a:pPr>
              <a:buFont typeface="Arial" pitchFamily="34" charset="0"/>
              <a:buChar char="•"/>
            </a:pPr>
            <a:r>
              <a:rPr lang="en-US" dirty="0" smtClean="0">
                <a:latin typeface="Calibri" pitchFamily="34" charset="0"/>
              </a:rPr>
              <a:t>Follow up of Overdue Bills</a:t>
            </a:r>
          </a:p>
          <a:p>
            <a:pPr>
              <a:buFont typeface="Arial" pitchFamily="34" charset="0"/>
              <a:buChar char="•"/>
            </a:pPr>
            <a:r>
              <a:rPr lang="en-US" dirty="0" smtClean="0">
                <a:latin typeface="Calibri" pitchFamily="34" charset="0"/>
              </a:rPr>
              <a:t>Export of Goods by SEZ</a:t>
            </a:r>
          </a:p>
          <a:p>
            <a:pPr>
              <a:buFont typeface="Arial" pitchFamily="34" charset="0"/>
              <a:buChar char="•"/>
            </a:pPr>
            <a:r>
              <a:rPr lang="en-IN" dirty="0" smtClean="0">
                <a:latin typeface="Calibri" pitchFamily="34" charset="0"/>
              </a:rPr>
              <a:t>Reduction in Invoice Value on Account of Prepayment of </a:t>
            </a:r>
            <a:r>
              <a:rPr lang="en-IN" dirty="0" err="1" smtClean="0">
                <a:latin typeface="Calibri" pitchFamily="34" charset="0"/>
              </a:rPr>
              <a:t>Usance</a:t>
            </a:r>
            <a:r>
              <a:rPr lang="en-IN" dirty="0" smtClean="0">
                <a:latin typeface="Calibri" pitchFamily="34" charset="0"/>
              </a:rPr>
              <a:t> Bills</a:t>
            </a:r>
          </a:p>
          <a:p>
            <a:pPr>
              <a:buFont typeface="Arial" pitchFamily="34" charset="0"/>
              <a:buChar char="•"/>
            </a:pPr>
            <a:r>
              <a:rPr lang="en-US" dirty="0" smtClean="0"/>
              <a:t>Extension of time and self write-off by exporter</a:t>
            </a:r>
            <a:endParaRPr lang="en-US" dirty="0" smtClean="0">
              <a:latin typeface="Calibri" pitchFamily="34" charset="0"/>
            </a:endParaRPr>
          </a:p>
          <a:p>
            <a:pPr>
              <a:buFont typeface="Arial" pitchFamily="34" charset="0"/>
              <a:buChar char="•"/>
            </a:pPr>
            <a:r>
              <a:rPr lang="en-US" dirty="0" smtClean="0">
                <a:latin typeface="Calibri" pitchFamily="34" charset="0"/>
              </a:rPr>
              <a:t>Agency Commission on exports</a:t>
            </a:r>
          </a:p>
          <a:p>
            <a:pPr>
              <a:buFont typeface="Arial" pitchFamily="34" charset="0"/>
              <a:buChar char="•"/>
            </a:pPr>
            <a:r>
              <a:rPr lang="en-US" dirty="0" smtClean="0">
                <a:latin typeface="Calibri" pitchFamily="34" charset="0"/>
              </a:rPr>
              <a:t>Refund of export proceeds</a:t>
            </a:r>
          </a:p>
          <a:p>
            <a:pPr>
              <a:buFont typeface="Arial" pitchFamily="34" charset="0"/>
              <a:buChar char="•"/>
            </a:pPr>
            <a:r>
              <a:rPr lang="en-US" dirty="0" smtClean="0">
                <a:latin typeface="Calibri" pitchFamily="34" charset="0"/>
              </a:rPr>
              <a:t>Prohibition on drawl of foreign exchange</a:t>
            </a:r>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1143000"/>
          </a:xfrm>
        </p:spPr>
        <p:txBody>
          <a:bodyPr>
            <a:normAutofit/>
          </a:bodyPr>
          <a:lstStyle/>
          <a:p>
            <a:pPr algn="ctr"/>
            <a:r>
              <a:rPr lang="en-US" b="1" dirty="0" smtClean="0"/>
              <a:t>Manner of Receipt &amp; Payment</a:t>
            </a:r>
            <a:endParaRPr lang="en-US" b="1" dirty="0"/>
          </a:p>
        </p:txBody>
      </p:sp>
      <p:sp>
        <p:nvSpPr>
          <p:cNvPr id="3" name="Content Placeholder 2"/>
          <p:cNvSpPr>
            <a:spLocks noGrp="1"/>
          </p:cNvSpPr>
          <p:nvPr>
            <p:ph sz="quarter" idx="1"/>
          </p:nvPr>
        </p:nvSpPr>
        <p:spPr>
          <a:xfrm>
            <a:off x="457200" y="1371600"/>
            <a:ext cx="7467600" cy="4648200"/>
          </a:xfrm>
        </p:spPr>
        <p:txBody>
          <a:bodyPr>
            <a:normAutofit fontScale="70000" lnSpcReduction="20000"/>
          </a:bodyPr>
          <a:lstStyle/>
          <a:p>
            <a:pPr algn="just"/>
            <a:r>
              <a:rPr lang="en-IN" b="1" dirty="0" smtClean="0">
                <a:latin typeface="Bookman Old Style" pitchFamily="18" charset="0"/>
              </a:rPr>
              <a:t>Bank draft, cheque, pay order</a:t>
            </a:r>
            <a:endParaRPr lang="en-US" dirty="0" smtClean="0">
              <a:latin typeface="Bookman Old Style" pitchFamily="18" charset="0"/>
            </a:endParaRPr>
          </a:p>
          <a:p>
            <a:pPr algn="just"/>
            <a:r>
              <a:rPr lang="en-IN" b="1" dirty="0" smtClean="0">
                <a:latin typeface="Bookman Old Style" pitchFamily="18" charset="0"/>
              </a:rPr>
              <a:t>Foreign currency notes/travellers cheque</a:t>
            </a:r>
            <a:r>
              <a:rPr lang="en-IN" dirty="0" smtClean="0">
                <a:latin typeface="Bookman Old Style" pitchFamily="18" charset="0"/>
              </a:rPr>
              <a:t> from a </a:t>
            </a:r>
            <a:r>
              <a:rPr lang="en-IN" b="1" dirty="0" smtClean="0">
                <a:latin typeface="Bookman Old Style" pitchFamily="18" charset="0"/>
              </a:rPr>
              <a:t>buyer during his visit to India</a:t>
            </a:r>
            <a:r>
              <a:rPr lang="en-IN" dirty="0" smtClean="0">
                <a:latin typeface="Bookman Old Style" pitchFamily="18" charset="0"/>
              </a:rPr>
              <a:t>, provided the foreign currency so received is </a:t>
            </a:r>
            <a:r>
              <a:rPr lang="en-IN" dirty="0" smtClean="0">
                <a:solidFill>
                  <a:srgbClr val="FF0000"/>
                </a:solidFill>
                <a:latin typeface="Bookman Old Style" pitchFamily="18" charset="0"/>
              </a:rPr>
              <a:t>surrendered within the specified period to AD Bank</a:t>
            </a:r>
            <a:endParaRPr lang="en-US" dirty="0" smtClean="0">
              <a:solidFill>
                <a:srgbClr val="FF0000"/>
              </a:solidFill>
              <a:latin typeface="Bookman Old Style" pitchFamily="18" charset="0"/>
            </a:endParaRPr>
          </a:p>
          <a:p>
            <a:pPr algn="just"/>
            <a:r>
              <a:rPr lang="en-IN" dirty="0" smtClean="0">
                <a:latin typeface="Bookman Old Style" pitchFamily="18" charset="0"/>
              </a:rPr>
              <a:t>By </a:t>
            </a:r>
            <a:r>
              <a:rPr lang="en-IN" b="1" dirty="0" smtClean="0">
                <a:latin typeface="Bookman Old Style" pitchFamily="18" charset="0"/>
              </a:rPr>
              <a:t>debit to FCNR/NRE</a:t>
            </a:r>
            <a:r>
              <a:rPr lang="en-IN" dirty="0" smtClean="0">
                <a:latin typeface="Bookman Old Style" pitchFamily="18" charset="0"/>
              </a:rPr>
              <a:t> account maintained by buyer with AD Bank;</a:t>
            </a:r>
            <a:endParaRPr lang="en-US" dirty="0" smtClean="0">
              <a:latin typeface="Bookman Old Style" pitchFamily="18" charset="0"/>
            </a:endParaRPr>
          </a:p>
          <a:p>
            <a:pPr algn="just"/>
            <a:r>
              <a:rPr lang="en-IN" b="1" dirty="0" smtClean="0">
                <a:latin typeface="Bookman Old Style" pitchFamily="18" charset="0"/>
              </a:rPr>
              <a:t>In rupees </a:t>
            </a:r>
            <a:r>
              <a:rPr lang="en-IN" dirty="0" smtClean="0">
                <a:latin typeface="Bookman Old Style" pitchFamily="18" charset="0"/>
              </a:rPr>
              <a:t>from </a:t>
            </a:r>
            <a:r>
              <a:rPr lang="en-IN" b="1" dirty="0" smtClean="0">
                <a:latin typeface="Bookman Old Style" pitchFamily="18" charset="0"/>
              </a:rPr>
              <a:t>International Credit Cards</a:t>
            </a:r>
            <a:endParaRPr lang="en-US" dirty="0" smtClean="0">
              <a:latin typeface="Bookman Old Style" pitchFamily="18" charset="0"/>
            </a:endParaRPr>
          </a:p>
          <a:p>
            <a:pPr algn="just"/>
            <a:r>
              <a:rPr lang="en-IN" dirty="0" smtClean="0">
                <a:latin typeface="Bookman Old Style" pitchFamily="18" charset="0"/>
              </a:rPr>
              <a:t>AD Bank may receive payment by debit to the </a:t>
            </a:r>
            <a:r>
              <a:rPr lang="en-IN" b="1" dirty="0" smtClean="0">
                <a:latin typeface="Bookman Old Style" pitchFamily="18" charset="0"/>
              </a:rPr>
              <a:t>credit card</a:t>
            </a:r>
            <a:r>
              <a:rPr lang="en-IN" dirty="0" smtClean="0">
                <a:latin typeface="Bookman Old Style" pitchFamily="18" charset="0"/>
              </a:rPr>
              <a:t> of an importer where the </a:t>
            </a:r>
            <a:r>
              <a:rPr lang="en-IN" b="1" dirty="0" smtClean="0">
                <a:latin typeface="Bookman Old Style" pitchFamily="18" charset="0"/>
              </a:rPr>
              <a:t>reimbursement</a:t>
            </a:r>
            <a:r>
              <a:rPr lang="en-IN" dirty="0" smtClean="0">
                <a:latin typeface="Bookman Old Style" pitchFamily="18" charset="0"/>
              </a:rPr>
              <a:t> from the card issuing bank/ organisation will be received </a:t>
            </a:r>
            <a:r>
              <a:rPr lang="en-IN" b="1" dirty="0" smtClean="0">
                <a:latin typeface="Bookman Old Style" pitchFamily="18" charset="0"/>
              </a:rPr>
              <a:t>in foreign exchange</a:t>
            </a:r>
          </a:p>
          <a:p>
            <a:pPr algn="just"/>
            <a:r>
              <a:rPr lang="en-IN" dirty="0" smtClean="0">
                <a:latin typeface="Bookman Old Style" pitchFamily="18" charset="0"/>
              </a:rPr>
              <a:t>From a </a:t>
            </a:r>
            <a:r>
              <a:rPr lang="en-IN" b="1" dirty="0" smtClean="0">
                <a:latin typeface="Bookman Old Style" pitchFamily="18" charset="0"/>
              </a:rPr>
              <a:t>rupee account</a:t>
            </a:r>
            <a:r>
              <a:rPr lang="en-IN" dirty="0" smtClean="0">
                <a:latin typeface="Bookman Old Style" pitchFamily="18" charset="0"/>
              </a:rPr>
              <a:t> held in the name of an </a:t>
            </a:r>
            <a:r>
              <a:rPr lang="en-IN" b="1" dirty="0" smtClean="0">
                <a:latin typeface="Bookman Old Style" pitchFamily="18" charset="0"/>
              </a:rPr>
              <a:t>Exchange House</a:t>
            </a:r>
            <a:r>
              <a:rPr lang="en-IN" dirty="0" smtClean="0">
                <a:latin typeface="Bookman Old Style" pitchFamily="18" charset="0"/>
              </a:rPr>
              <a:t> with an authorised dealer if the amount </a:t>
            </a:r>
            <a:r>
              <a:rPr lang="en-IN" b="1" dirty="0" smtClean="0">
                <a:latin typeface="Bookman Old Style" pitchFamily="18" charset="0"/>
              </a:rPr>
              <a:t>does not exceed two </a:t>
            </a:r>
            <a:r>
              <a:rPr lang="en-IN" b="1" dirty="0" err="1" smtClean="0">
                <a:latin typeface="Bookman Old Style" pitchFamily="18" charset="0"/>
              </a:rPr>
              <a:t>lakh</a:t>
            </a:r>
            <a:r>
              <a:rPr lang="en-IN" b="1" dirty="0" smtClean="0">
                <a:latin typeface="Bookman Old Style" pitchFamily="18" charset="0"/>
              </a:rPr>
              <a:t> rupees per export transaction</a:t>
            </a:r>
            <a:r>
              <a:rPr lang="en-IN" dirty="0" smtClean="0">
                <a:latin typeface="Bookman Old Style" pitchFamily="18" charset="0"/>
              </a:rPr>
              <a:t>;</a:t>
            </a:r>
            <a:endParaRPr lang="en-US" dirty="0" smtClean="0">
              <a:latin typeface="Bookman Old Style" pitchFamily="18" charset="0"/>
            </a:endParaRPr>
          </a:p>
          <a:p>
            <a:pPr algn="just"/>
            <a:r>
              <a:rPr lang="en-IN" dirty="0" smtClean="0">
                <a:latin typeface="Bookman Old Style" pitchFamily="18" charset="0"/>
              </a:rPr>
              <a:t>In the </a:t>
            </a:r>
            <a:r>
              <a:rPr lang="en-IN" b="1" dirty="0" smtClean="0">
                <a:latin typeface="Bookman Old Style" pitchFamily="18" charset="0"/>
              </a:rPr>
              <a:t>form of precious metals</a:t>
            </a:r>
            <a:r>
              <a:rPr lang="en-IN" dirty="0" smtClean="0">
                <a:latin typeface="Bookman Old Style" pitchFamily="18" charset="0"/>
              </a:rPr>
              <a:t>, </a:t>
            </a:r>
            <a:r>
              <a:rPr lang="en-IN" i="1" dirty="0" smtClean="0">
                <a:latin typeface="Bookman Old Style" pitchFamily="18" charset="0"/>
              </a:rPr>
              <a:t>i.e., </a:t>
            </a:r>
            <a:r>
              <a:rPr lang="en-IN" dirty="0" smtClean="0">
                <a:latin typeface="Bookman Old Style" pitchFamily="18" charset="0"/>
              </a:rPr>
              <a:t>gold/silver/platinum equivalent to value of jewellery exported by Gem &amp; Jewellery units in </a:t>
            </a:r>
            <a:r>
              <a:rPr lang="en-IN" b="1" dirty="0" smtClean="0">
                <a:latin typeface="Bookman Old Style" pitchFamily="18" charset="0"/>
              </a:rPr>
              <a:t>Special Economic Zones</a:t>
            </a:r>
            <a:r>
              <a:rPr lang="en-IN" dirty="0" smtClean="0">
                <a:latin typeface="Bookman Old Style" pitchFamily="18" charset="0"/>
              </a:rPr>
              <a:t> and </a:t>
            </a:r>
            <a:r>
              <a:rPr lang="en-IN" b="1" dirty="0" smtClean="0">
                <a:latin typeface="Bookman Old Style" pitchFamily="18" charset="0"/>
              </a:rPr>
              <a:t>Export Oriented Units</a:t>
            </a:r>
            <a:r>
              <a:rPr lang="en-IN" dirty="0" smtClean="0">
                <a:latin typeface="Bookman Old Style" pitchFamily="18" charset="0"/>
              </a:rPr>
              <a:t> on the condition that the sale contract provides for the same and the </a:t>
            </a:r>
            <a:r>
              <a:rPr lang="en-IN" b="1" dirty="0" smtClean="0">
                <a:latin typeface="Bookman Old Style" pitchFamily="18" charset="0"/>
              </a:rPr>
              <a:t>value is declared in the relevant GR/SDF/PP forms</a:t>
            </a:r>
            <a:endParaRPr lang="en-US" dirty="0" smtClean="0">
              <a:latin typeface="Bookman Old Style" pitchFamily="18" charset="0"/>
            </a:endParaRPr>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533400"/>
          </a:xfrm>
        </p:spPr>
        <p:txBody>
          <a:bodyPr>
            <a:normAutofit fontScale="90000"/>
          </a:bodyPr>
          <a:lstStyle/>
          <a:p>
            <a:pPr algn="ctr"/>
            <a:r>
              <a:rPr lang="en-US" sz="3200" b="1" dirty="0" err="1" smtClean="0"/>
              <a:t>Realisation</a:t>
            </a:r>
            <a:r>
              <a:rPr lang="en-US" sz="3200" b="1" dirty="0" smtClean="0"/>
              <a:t> &amp; Repatriation of export proceeds</a:t>
            </a:r>
            <a:endParaRPr lang="en-US" b="1" dirty="0"/>
          </a:p>
        </p:txBody>
      </p:sp>
      <p:sp>
        <p:nvSpPr>
          <p:cNvPr id="3" name="Content Placeholder 2"/>
          <p:cNvSpPr>
            <a:spLocks noGrp="1"/>
          </p:cNvSpPr>
          <p:nvPr>
            <p:ph sz="quarter" idx="1"/>
          </p:nvPr>
        </p:nvSpPr>
        <p:spPr>
          <a:xfrm>
            <a:off x="457200" y="914400"/>
            <a:ext cx="7924800" cy="1066800"/>
          </a:xfrm>
        </p:spPr>
        <p:txBody>
          <a:bodyPr>
            <a:normAutofit/>
          </a:bodyPr>
          <a:lstStyle/>
          <a:p>
            <a:pPr algn="just">
              <a:buNone/>
            </a:pPr>
            <a:r>
              <a:rPr lang="en-IN" dirty="0" smtClean="0"/>
              <a:t>	</a:t>
            </a:r>
            <a:r>
              <a:rPr lang="en-IN" sz="2000" dirty="0" smtClean="0"/>
              <a:t>It is obligatory on the part of the exporter to realise and repatriate the full value of goods or software to India within a stipulated period from the date of export, as under:</a:t>
            </a:r>
          </a:p>
          <a:p>
            <a:pPr algn="just">
              <a:buNone/>
            </a:pPr>
            <a:endParaRPr lang="en-IN" dirty="0" smtClean="0"/>
          </a:p>
          <a:p>
            <a:pPr algn="just">
              <a:buNone/>
            </a:pPr>
            <a:endParaRPr lang="en-US" dirty="0"/>
          </a:p>
        </p:txBody>
      </p:sp>
      <p:graphicFrame>
        <p:nvGraphicFramePr>
          <p:cNvPr id="6" name="Diagram 5"/>
          <p:cNvGraphicFramePr/>
          <p:nvPr/>
        </p:nvGraphicFramePr>
        <p:xfrm>
          <a:off x="457200" y="2260600"/>
          <a:ext cx="6096000" cy="452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descr="download.jpg"/>
          <p:cNvPicPr>
            <a:picLocks noChangeAspect="1"/>
          </p:cNvPicPr>
          <p:nvPr/>
        </p:nvPicPr>
        <p:blipFill>
          <a:blip r:embed="rId6"/>
          <a:stretch>
            <a:fillRect/>
          </a:stretch>
        </p:blipFill>
        <p:spPr>
          <a:xfrm>
            <a:off x="6400800" y="2209800"/>
            <a:ext cx="2133600" cy="2333625"/>
          </a:xfrm>
          <a:prstGeom prst="rect">
            <a:avLst/>
          </a:prstGeom>
        </p:spPr>
      </p:pic>
      <p:sp>
        <p:nvSpPr>
          <p:cNvPr id="8" name="Footer Placeholder 7"/>
          <p:cNvSpPr>
            <a:spLocks noGrp="1"/>
          </p:cNvSpPr>
          <p:nvPr>
            <p:ph type="ftr" sz="quarter" idx="16"/>
          </p:nvPr>
        </p:nvSpPr>
        <p:spPr/>
        <p:txBody>
          <a:bodyPr/>
          <a:lstStyle/>
          <a:p>
            <a:r>
              <a:rPr lang="en-IN" smtClean="0"/>
              <a:t>www.deepanilassociates.com</a:t>
            </a:r>
            <a:endParaRPr lang="en-US"/>
          </a:p>
        </p:txBody>
      </p:sp>
      <p:sp>
        <p:nvSpPr>
          <p:cNvPr id="9" name="Slide Number Placeholder 8"/>
          <p:cNvSpPr>
            <a:spLocks noGrp="1"/>
          </p:cNvSpPr>
          <p:nvPr>
            <p:ph type="sldNum" sz="quarter" idx="15"/>
          </p:nvPr>
        </p:nvSpPr>
        <p:spPr/>
        <p:txBody>
          <a:bodyPr/>
          <a:lstStyle/>
          <a:p>
            <a:fld id="{B6F15528-21DE-4FAA-801E-634DDDAF4B2B}"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655638"/>
          </a:xfrm>
        </p:spPr>
        <p:txBody>
          <a:bodyPr>
            <a:normAutofit fontScale="90000"/>
          </a:bodyPr>
          <a:lstStyle/>
          <a:p>
            <a:pPr algn="ctr"/>
            <a:r>
              <a:rPr lang="en-US" sz="3200" b="1" dirty="0" smtClean="0"/>
              <a:t>Advance Payment against Exports</a:t>
            </a:r>
            <a:endParaRPr lang="en-US" b="1" dirty="0"/>
          </a:p>
        </p:txBody>
      </p:sp>
      <p:sp>
        <p:nvSpPr>
          <p:cNvPr id="3" name="Content Placeholder 2"/>
          <p:cNvSpPr>
            <a:spLocks noGrp="1"/>
          </p:cNvSpPr>
          <p:nvPr>
            <p:ph sz="quarter" idx="1"/>
          </p:nvPr>
        </p:nvSpPr>
        <p:spPr>
          <a:xfrm>
            <a:off x="457200" y="1219200"/>
            <a:ext cx="7467600" cy="5257800"/>
          </a:xfrm>
        </p:spPr>
        <p:txBody>
          <a:bodyPr>
            <a:normAutofit fontScale="62500" lnSpcReduction="20000"/>
          </a:bodyPr>
          <a:lstStyle/>
          <a:p>
            <a:pPr algn="just">
              <a:buNone/>
            </a:pPr>
            <a:r>
              <a:rPr lang="en-IN" dirty="0" smtClean="0"/>
              <a:t>	Where an exporter receives advance payment (with or without interest), from a buyer outside India, the exporter shall be under an obligation to ensure that –</a:t>
            </a:r>
          </a:p>
          <a:p>
            <a:pPr algn="just">
              <a:buNone/>
            </a:pPr>
            <a:endParaRPr lang="en-IN" dirty="0" smtClean="0"/>
          </a:p>
          <a:p>
            <a:pPr algn="just"/>
            <a:r>
              <a:rPr lang="en-IN" dirty="0" smtClean="0"/>
              <a:t>the </a:t>
            </a:r>
            <a:r>
              <a:rPr lang="en-IN" dirty="0" smtClean="0">
                <a:solidFill>
                  <a:srgbClr val="7030A0"/>
                </a:solidFill>
              </a:rPr>
              <a:t>SHIPMENT OF GOODS IS MADE WITHIN ONE YEAR </a:t>
            </a:r>
            <a:r>
              <a:rPr lang="en-IN" dirty="0" smtClean="0"/>
              <a:t>from the date of receipt of advance payment;</a:t>
            </a:r>
          </a:p>
          <a:p>
            <a:pPr algn="just"/>
            <a:r>
              <a:rPr lang="en-IN" dirty="0" smtClean="0"/>
              <a:t>the </a:t>
            </a:r>
            <a:r>
              <a:rPr lang="en-IN" dirty="0" smtClean="0">
                <a:solidFill>
                  <a:srgbClr val="7030A0"/>
                </a:solidFill>
              </a:rPr>
              <a:t>RATE OF INTEREST</a:t>
            </a:r>
            <a:r>
              <a:rPr lang="en-IN" dirty="0" smtClean="0"/>
              <a:t>, if any, payable on the advance payment does not exceed London Inter-Bank Offered Rate (LIBOR) + 100 basis points; and</a:t>
            </a:r>
          </a:p>
          <a:p>
            <a:pPr algn="just"/>
            <a:r>
              <a:rPr lang="en-IN" dirty="0" smtClean="0"/>
              <a:t>the </a:t>
            </a:r>
            <a:r>
              <a:rPr lang="en-IN" dirty="0" smtClean="0">
                <a:solidFill>
                  <a:srgbClr val="7030A0"/>
                </a:solidFill>
              </a:rPr>
              <a:t>DOCUMENTS</a:t>
            </a:r>
            <a:r>
              <a:rPr lang="en-IN" dirty="0" smtClean="0"/>
              <a:t> covering the shipment are routed through the AD Category – I bank through whom the advance payment is received.</a:t>
            </a:r>
          </a:p>
          <a:p>
            <a:pPr algn="just"/>
            <a:endParaRPr lang="en-IN" dirty="0" smtClean="0"/>
          </a:p>
          <a:p>
            <a:pPr algn="just">
              <a:buNone/>
            </a:pPr>
            <a:r>
              <a:rPr lang="en-IN" dirty="0" smtClean="0"/>
              <a:t>	</a:t>
            </a:r>
            <a:r>
              <a:rPr lang="en-IN" dirty="0" smtClean="0">
                <a:solidFill>
                  <a:srgbClr val="7030A0"/>
                </a:solidFill>
              </a:rPr>
              <a:t>PROVIDED THAT </a:t>
            </a:r>
            <a:r>
              <a:rPr lang="en-IN" dirty="0" smtClean="0"/>
              <a:t>in the event of the exporter’s inability to make the shipment, partly or fully, within one year from the date of receipt of advance payment, no remittance towards refund of unutilized portion of advance payment or towards payment of interest, shall be made after the expiry of the said period of one year, </a:t>
            </a:r>
            <a:r>
              <a:rPr lang="en-IN" dirty="0" smtClean="0">
                <a:solidFill>
                  <a:srgbClr val="7030A0"/>
                </a:solidFill>
              </a:rPr>
              <a:t>WITHOUT THE PRIOR APPROVAL OF THE RESERVE BANK.</a:t>
            </a:r>
          </a:p>
          <a:p>
            <a:pPr algn="just"/>
            <a:r>
              <a:rPr lang="en-IN" dirty="0" smtClean="0"/>
              <a:t>Export agreement for shipment of goods beyond one year require the </a:t>
            </a:r>
            <a:r>
              <a:rPr lang="en-IN" dirty="0" smtClean="0">
                <a:solidFill>
                  <a:srgbClr val="7030A0"/>
                </a:solidFill>
              </a:rPr>
              <a:t>PRIOR APPROVAL OF RBI</a:t>
            </a:r>
          </a:p>
          <a:p>
            <a:pPr algn="just"/>
            <a:endParaRPr lang="en-IN" dirty="0" smtClean="0">
              <a:solidFill>
                <a:srgbClr val="7030A0"/>
              </a:solidFill>
            </a:endParaRPr>
          </a:p>
          <a:p>
            <a:pPr algn="just"/>
            <a:r>
              <a:rPr lang="en-IN" dirty="0" smtClean="0">
                <a:solidFill>
                  <a:srgbClr val="7030A0"/>
                </a:solidFill>
              </a:rPr>
              <a:t>PURCHASE OF FOREIGN EXCHANGE FROM THE MARKET </a:t>
            </a:r>
            <a:r>
              <a:rPr lang="en-IN" dirty="0" smtClean="0"/>
              <a:t>for refunding advance payment credited to EEFC account allowed only after utilizing the entire balances held in EEFC accounts maintained at different branches/banks</a:t>
            </a:r>
            <a:endParaRPr lang="en-US" dirty="0" smtClean="0"/>
          </a:p>
          <a:p>
            <a:pPr algn="just">
              <a:buNone/>
            </a:pPr>
            <a:endParaRPr lang="en-IN" dirty="0" smtClean="0">
              <a:solidFill>
                <a:srgbClr val="7030A0"/>
              </a:solidFill>
            </a:endParaRPr>
          </a:p>
          <a:p>
            <a:pPr algn="just">
              <a:buNone/>
            </a:pPr>
            <a:endParaRPr lang="en-US" dirty="0"/>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655638"/>
          </a:xfrm>
        </p:spPr>
        <p:txBody>
          <a:bodyPr>
            <a:normAutofit/>
          </a:bodyPr>
          <a:lstStyle/>
          <a:p>
            <a:pPr algn="ctr"/>
            <a:r>
              <a:rPr lang="en-US" b="1" dirty="0" smtClean="0"/>
              <a:t>GR APPROVAL</a:t>
            </a:r>
            <a:endParaRPr lang="en-US" b="1" dirty="0"/>
          </a:p>
        </p:txBody>
      </p:sp>
      <p:sp>
        <p:nvSpPr>
          <p:cNvPr id="4" name="Content Placeholder 3"/>
          <p:cNvSpPr>
            <a:spLocks noGrp="1"/>
          </p:cNvSpPr>
          <p:nvPr>
            <p:ph sz="quarter" idx="1"/>
          </p:nvPr>
        </p:nvSpPr>
        <p:spPr>
          <a:xfrm>
            <a:off x="457200" y="838200"/>
            <a:ext cx="3657600" cy="5715000"/>
          </a:xfr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algn="just">
              <a:buNone/>
            </a:pPr>
            <a:r>
              <a:rPr lang="en-US" sz="2000" b="1" u="sng" dirty="0" smtClean="0"/>
              <a:t>For Trade Fair/Exhibitions abroad: </a:t>
            </a:r>
          </a:p>
          <a:p>
            <a:pPr algn="just">
              <a:buNone/>
            </a:pPr>
            <a:endParaRPr lang="en-US" sz="2000" b="1" u="sng" dirty="0" smtClean="0"/>
          </a:p>
          <a:p>
            <a:pPr algn="just"/>
            <a:r>
              <a:rPr lang="en-IN" sz="2000" dirty="0" smtClean="0"/>
              <a:t>The exporter shall produce relative </a:t>
            </a:r>
            <a:r>
              <a:rPr lang="en-IN" sz="2000" b="1" dirty="0" smtClean="0"/>
              <a:t>BILL OF ENTRY </a:t>
            </a:r>
            <a:r>
              <a:rPr lang="en-IN" sz="2000" dirty="0" smtClean="0"/>
              <a:t>within one month of re-import into India of the unsold items.</a:t>
            </a:r>
          </a:p>
          <a:p>
            <a:pPr algn="just"/>
            <a:r>
              <a:rPr lang="en-IN" sz="2000" dirty="0" smtClean="0"/>
              <a:t>The sale proceeds of the items sold are repatriated to India in accordance with the Foreign Exchange Management (Realisation, Repatriation, and Surrender of Foreign Exchange) Regulations, 2000.</a:t>
            </a:r>
          </a:p>
          <a:p>
            <a:pPr algn="just"/>
            <a:r>
              <a:rPr lang="en-IN" sz="2000" dirty="0" smtClean="0"/>
              <a:t>The exporter shall report to the AD Category – I banks the </a:t>
            </a:r>
            <a:r>
              <a:rPr lang="en-IN" sz="2000" b="1" dirty="0" smtClean="0"/>
              <a:t>METHOD OF DISPOSAL </a:t>
            </a:r>
            <a:r>
              <a:rPr lang="en-IN" sz="2000" dirty="0" smtClean="0"/>
              <a:t>of all items exported, as well as the repatriation of proceeds to India.</a:t>
            </a:r>
          </a:p>
          <a:p>
            <a:pPr algn="just"/>
            <a:r>
              <a:rPr lang="en-IN" sz="2000" dirty="0" smtClean="0"/>
              <a:t>Such transactions approved by the AD Category – I banks will be subject to 100 per cent </a:t>
            </a:r>
            <a:r>
              <a:rPr lang="en-IN" sz="2000" b="1" dirty="0" smtClean="0"/>
              <a:t>AUDIT</a:t>
            </a:r>
            <a:r>
              <a:rPr lang="en-IN" sz="2000" dirty="0" smtClean="0"/>
              <a:t> by their internal inspectors/auditors.</a:t>
            </a:r>
          </a:p>
          <a:p>
            <a:pPr algn="just">
              <a:buNone/>
            </a:pPr>
            <a:endParaRPr lang="en-US" sz="2000" u="sng" dirty="0"/>
          </a:p>
        </p:txBody>
      </p:sp>
      <p:sp>
        <p:nvSpPr>
          <p:cNvPr id="5" name="Content Placeholder 4"/>
          <p:cNvSpPr>
            <a:spLocks noGrp="1"/>
          </p:cNvSpPr>
          <p:nvPr>
            <p:ph sz="quarter" idx="2"/>
          </p:nvPr>
        </p:nvSpPr>
        <p:spPr>
          <a:xfrm>
            <a:off x="4270248" y="838200"/>
            <a:ext cx="3657600" cy="5715000"/>
          </a:xfr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algn="just">
              <a:buNone/>
            </a:pPr>
            <a:r>
              <a:rPr lang="en-US" sz="2000" b="1" dirty="0" smtClean="0"/>
              <a:t>For Export of goods for re- imports:-</a:t>
            </a:r>
          </a:p>
          <a:p>
            <a:pPr algn="just">
              <a:buNone/>
            </a:pPr>
            <a:endParaRPr lang="en-US" sz="2000" b="1" dirty="0" smtClean="0"/>
          </a:p>
          <a:p>
            <a:pPr algn="just">
              <a:buFont typeface="Courier New" pitchFamily="49" charset="0"/>
              <a:buChar char="o"/>
            </a:pPr>
            <a:r>
              <a:rPr lang="en-IN" sz="2000" dirty="0" smtClean="0"/>
              <a:t>Where the goods are being exported for </a:t>
            </a:r>
            <a:r>
              <a:rPr lang="en-IN" sz="2000" b="1" dirty="0" smtClean="0"/>
              <a:t>RE-IMPORT AFTER REPAIRS / MAINTENANCE / TESTING / CALIBRATION</a:t>
            </a:r>
            <a:r>
              <a:rPr lang="en-IN" sz="2000" dirty="0" smtClean="0"/>
              <a:t>, etc., subject to the condition that the exporter shall produce relative </a:t>
            </a:r>
            <a:r>
              <a:rPr lang="en-IN" sz="2000" b="1" dirty="0" smtClean="0"/>
              <a:t>BILL OF ENTRY </a:t>
            </a:r>
            <a:r>
              <a:rPr lang="en-IN" sz="2000" dirty="0" smtClean="0"/>
              <a:t>within one month of re-import of the exported item from India.</a:t>
            </a:r>
          </a:p>
          <a:p>
            <a:pPr algn="just">
              <a:buFont typeface="Courier New" pitchFamily="49" charset="0"/>
              <a:buChar char="o"/>
            </a:pPr>
            <a:endParaRPr lang="en-IN" sz="2000" b="1" dirty="0" smtClean="0"/>
          </a:p>
          <a:p>
            <a:pPr algn="just">
              <a:buFont typeface="Courier New" pitchFamily="49" charset="0"/>
              <a:buChar char="o"/>
            </a:pPr>
            <a:endParaRPr lang="en-IN" sz="2000" b="1" dirty="0" smtClean="0"/>
          </a:p>
          <a:p>
            <a:pPr algn="just">
              <a:buFont typeface="Courier New" pitchFamily="49" charset="0"/>
              <a:buChar char="o"/>
            </a:pPr>
            <a:r>
              <a:rPr lang="en-IN" sz="2000" dirty="0" smtClean="0"/>
              <a:t>Where the goods being </a:t>
            </a:r>
            <a:r>
              <a:rPr lang="en-IN" sz="2000" b="1" dirty="0" smtClean="0"/>
              <a:t>EXPORTED FOR TESTING ARE DESTROYED DURING TESTING</a:t>
            </a:r>
            <a:r>
              <a:rPr lang="en-IN" sz="2000" dirty="0" smtClean="0"/>
              <a:t>, AD Category – I banks may obtain a </a:t>
            </a:r>
            <a:r>
              <a:rPr lang="en-IN" sz="2000" b="1" dirty="0" smtClean="0"/>
              <a:t>CERTIFICATE ISSUED BY THE TESTING AGENCY</a:t>
            </a:r>
            <a:r>
              <a:rPr lang="en-IN" sz="2000" dirty="0" smtClean="0"/>
              <a:t> that the goods have been destroyed during testing, in lieu of Bill of Entry for import.</a:t>
            </a:r>
            <a:endParaRPr lang="en-US" sz="2000" b="1" dirty="0" smtClean="0"/>
          </a:p>
          <a:p>
            <a:pPr algn="just">
              <a:buNone/>
            </a:pPr>
            <a:endParaRPr lang="en-US" sz="2000" b="1" dirty="0" smtClean="0"/>
          </a:p>
          <a:p>
            <a:pPr algn="just">
              <a:buNone/>
            </a:pPr>
            <a:endParaRPr lang="en-US" sz="2000" b="1" dirty="0"/>
          </a:p>
        </p:txBody>
      </p:sp>
      <p:sp>
        <p:nvSpPr>
          <p:cNvPr id="6" name="Footer Placeholder 5"/>
          <p:cNvSpPr>
            <a:spLocks noGrp="1"/>
          </p:cNvSpPr>
          <p:nvPr>
            <p:ph type="ftr" sz="quarter" idx="11"/>
          </p:nvPr>
        </p:nvSpPr>
        <p:spPr/>
        <p:txBody>
          <a:bodyPr/>
          <a:lstStyle/>
          <a:p>
            <a:r>
              <a:rPr lang="en-IN" smtClean="0"/>
              <a:t>www.deepanilassociates.com</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
            <a:ext cx="8001000" cy="731838"/>
          </a:xfrm>
        </p:spPr>
        <p:txBody>
          <a:bodyPr>
            <a:normAutofit fontScale="90000"/>
          </a:bodyPr>
          <a:lstStyle/>
          <a:p>
            <a:pPr algn="ctr"/>
            <a:r>
              <a:rPr lang="en-US" b="1" dirty="0" smtClean="0"/>
              <a:t>Opening/Hiring of Warehousing abroad</a:t>
            </a:r>
            <a:endParaRPr lang="en-US" b="1" dirty="0"/>
          </a:p>
        </p:txBody>
      </p:sp>
      <p:sp>
        <p:nvSpPr>
          <p:cNvPr id="6" name="Content Placeholder 5"/>
          <p:cNvSpPr>
            <a:spLocks noGrp="1"/>
          </p:cNvSpPr>
          <p:nvPr>
            <p:ph sz="quarter" idx="1"/>
          </p:nvPr>
        </p:nvSpPr>
        <p:spPr>
          <a:xfrm>
            <a:off x="457200" y="2362200"/>
            <a:ext cx="7467600" cy="4416552"/>
          </a:xfrm>
        </p:spPr>
        <p:txBody>
          <a:bodyPr>
            <a:normAutofit fontScale="77500" lnSpcReduction="20000"/>
          </a:bodyPr>
          <a:lstStyle/>
          <a:p>
            <a:pPr algn="just">
              <a:buNone/>
            </a:pPr>
            <a:r>
              <a:rPr lang="en-IN" dirty="0" smtClean="0"/>
              <a:t>	AD Category – I banks may consider the applications received from exporters and grant permission for opening / hiring warehouses abroad subject to the following conditions:</a:t>
            </a:r>
          </a:p>
          <a:p>
            <a:pPr algn="just"/>
            <a:r>
              <a:rPr lang="en-IN" dirty="0" smtClean="0"/>
              <a:t>Applicant’s export outstanding does not exceed 5 per cent of exports made during the previous financial year.</a:t>
            </a:r>
          </a:p>
          <a:p>
            <a:pPr algn="just"/>
            <a:r>
              <a:rPr lang="en-IN" dirty="0" smtClean="0"/>
              <a:t>Applicant has a minimum export turnover of USD 100,000/- during the last financial year.</a:t>
            </a:r>
          </a:p>
          <a:p>
            <a:pPr algn="just"/>
            <a:r>
              <a:rPr lang="en-IN" dirty="0" smtClean="0"/>
              <a:t>Period of realisation should be as applicable.</a:t>
            </a:r>
          </a:p>
          <a:p>
            <a:pPr algn="just"/>
            <a:r>
              <a:rPr lang="en-IN" dirty="0" smtClean="0"/>
              <a:t>All transactions should be routed through the designated branch of the AD Banks.</a:t>
            </a:r>
          </a:p>
          <a:p>
            <a:pPr algn="just"/>
            <a:r>
              <a:rPr lang="en-IN" dirty="0" smtClean="0"/>
              <a:t>The above permission may be granted to the exporters initially for a period of one year and renewal may be considered subject to the applicant satisfying the requirement above.</a:t>
            </a:r>
          </a:p>
          <a:p>
            <a:pPr algn="just"/>
            <a:r>
              <a:rPr lang="en-IN" dirty="0" smtClean="0"/>
              <a:t>AD Category – I banks granting such permission/approvals should maintain a proper record of the approvals granted.</a:t>
            </a:r>
          </a:p>
          <a:p>
            <a:pPr algn="just"/>
            <a:endParaRPr lang="en-US" dirty="0" smtClean="0"/>
          </a:p>
          <a:p>
            <a:pPr algn="just"/>
            <a:endParaRPr lang="en-US" dirty="0"/>
          </a:p>
        </p:txBody>
      </p:sp>
      <p:pic>
        <p:nvPicPr>
          <p:cNvPr id="8" name="Picture 7" descr="images (1).jpg"/>
          <p:cNvPicPr>
            <a:picLocks noChangeAspect="1"/>
          </p:cNvPicPr>
          <p:nvPr/>
        </p:nvPicPr>
        <p:blipFill>
          <a:blip r:embed="rId2"/>
          <a:stretch>
            <a:fillRect/>
          </a:stretch>
        </p:blipFill>
        <p:spPr>
          <a:xfrm>
            <a:off x="1143000" y="762000"/>
            <a:ext cx="6324600" cy="1428750"/>
          </a:xfrm>
          <a:prstGeom prst="rect">
            <a:avLst/>
          </a:prstGeom>
        </p:spPr>
      </p:pic>
      <p:sp>
        <p:nvSpPr>
          <p:cNvPr id="9" name="Footer Placeholder 8"/>
          <p:cNvSpPr>
            <a:spLocks noGrp="1"/>
          </p:cNvSpPr>
          <p:nvPr>
            <p:ph type="ftr" sz="quarter" idx="16"/>
          </p:nvPr>
        </p:nvSpPr>
        <p:spPr/>
        <p:txBody>
          <a:bodyPr/>
          <a:lstStyle/>
          <a:p>
            <a:r>
              <a:rPr lang="en-IN" smtClean="0"/>
              <a:t>www.deepanilassociates.com</a:t>
            </a:r>
            <a:endParaRPr lang="en-US"/>
          </a:p>
        </p:txBody>
      </p:sp>
      <p:sp>
        <p:nvSpPr>
          <p:cNvPr id="10" name="Slide Number Placeholder 9"/>
          <p:cNvSpPr>
            <a:spLocks noGrp="1"/>
          </p:cNvSpPr>
          <p:nvPr>
            <p:ph type="sldNum" sz="quarter" idx="15"/>
          </p:nvPr>
        </p:nvSpPr>
        <p:spPr/>
        <p:txBody>
          <a:bodyPr/>
          <a:lstStyle/>
          <a:p>
            <a:fld id="{B6F15528-21DE-4FAA-801E-634DDDAF4B2B}"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6362"/>
            <a:ext cx="8458200" cy="884238"/>
          </a:xfrm>
        </p:spPr>
        <p:txBody>
          <a:bodyPr>
            <a:normAutofit/>
          </a:bodyPr>
          <a:lstStyle/>
          <a:p>
            <a:pPr algn="ctr"/>
            <a:r>
              <a:rPr lang="en-US" sz="4500" dirty="0" smtClean="0">
                <a:latin typeface="Calibri" pitchFamily="34" charset="0"/>
              </a:rPr>
              <a:t> </a:t>
            </a:r>
            <a:r>
              <a:rPr lang="en-IN" b="1" dirty="0" smtClean="0"/>
              <a:t>Relevant Forms for export</a:t>
            </a:r>
            <a:endParaRPr lang="en-US" b="1" dirty="0"/>
          </a:p>
        </p:txBody>
      </p:sp>
      <p:sp>
        <p:nvSpPr>
          <p:cNvPr id="3" name="Content Placeholder 2"/>
          <p:cNvSpPr>
            <a:spLocks noGrp="1"/>
          </p:cNvSpPr>
          <p:nvPr>
            <p:ph sz="quarter" idx="1"/>
          </p:nvPr>
        </p:nvSpPr>
        <p:spPr/>
        <p:txBody>
          <a:bodyPr>
            <a:normAutofit fontScale="62500" lnSpcReduction="20000"/>
          </a:bodyPr>
          <a:lstStyle/>
          <a:p>
            <a:pPr marL="0" indent="0" algn="just">
              <a:buNone/>
            </a:pPr>
            <a:r>
              <a:rPr lang="en-IN" u="sng" dirty="0" smtClean="0">
                <a:latin typeface="Bookman Old Style" pitchFamily="18" charset="0"/>
              </a:rPr>
              <a:t>Every </a:t>
            </a:r>
            <a:r>
              <a:rPr lang="en-IN" b="1" u="sng" dirty="0" smtClean="0">
                <a:latin typeface="Bookman Old Style" pitchFamily="18" charset="0"/>
              </a:rPr>
              <a:t>exporter of goods or software</a:t>
            </a:r>
            <a:r>
              <a:rPr lang="en-IN" dirty="0" smtClean="0">
                <a:latin typeface="Bookman Old Style" pitchFamily="18" charset="0"/>
              </a:rPr>
              <a:t> in physical form or through any other form</a:t>
            </a:r>
            <a:endParaRPr lang="en-US" dirty="0" smtClean="0">
              <a:latin typeface="Bookman Old Style" pitchFamily="18" charset="0"/>
            </a:endParaRPr>
          </a:p>
          <a:p>
            <a:pPr marL="0" indent="0" algn="just">
              <a:buNone/>
            </a:pPr>
            <a:endParaRPr lang="en-US" dirty="0" smtClean="0">
              <a:latin typeface="Bookman Old Style" pitchFamily="18" charset="0"/>
            </a:endParaRPr>
          </a:p>
          <a:p>
            <a:pPr marL="0" indent="0" algn="just">
              <a:buNone/>
            </a:pPr>
            <a:r>
              <a:rPr lang="en-IN" b="1" dirty="0" smtClean="0">
                <a:solidFill>
                  <a:srgbClr val="FF0000"/>
                </a:solidFill>
                <a:latin typeface="Bookman Old Style" pitchFamily="18" charset="0"/>
              </a:rPr>
              <a:t>Form GR </a:t>
            </a:r>
            <a:r>
              <a:rPr lang="en-IN" dirty="0" smtClean="0">
                <a:latin typeface="Bookman Old Style" pitchFamily="18" charset="0"/>
              </a:rPr>
              <a:t>(in duplicate): For </a:t>
            </a:r>
            <a:r>
              <a:rPr lang="en-IN" b="1" dirty="0" smtClean="0">
                <a:latin typeface="Bookman Old Style" pitchFamily="18" charset="0"/>
              </a:rPr>
              <a:t>export otherwise than by Post</a:t>
            </a:r>
            <a:r>
              <a:rPr lang="en-IN" dirty="0" smtClean="0">
                <a:latin typeface="Bookman Old Style" pitchFamily="18" charset="0"/>
              </a:rPr>
              <a:t> including </a:t>
            </a:r>
            <a:r>
              <a:rPr lang="en-IN" b="1" dirty="0" smtClean="0">
                <a:latin typeface="Bookman Old Style" pitchFamily="18" charset="0"/>
              </a:rPr>
              <a:t>export of software in physical form</a:t>
            </a:r>
            <a:r>
              <a:rPr lang="en-IN" dirty="0" smtClean="0">
                <a:latin typeface="Bookman Old Style" pitchFamily="18" charset="0"/>
              </a:rPr>
              <a:t> </a:t>
            </a:r>
            <a:r>
              <a:rPr lang="en-IN" i="1" dirty="0" smtClean="0">
                <a:latin typeface="Bookman Old Style" pitchFamily="18" charset="0"/>
              </a:rPr>
              <a:t>i.e., </a:t>
            </a:r>
            <a:r>
              <a:rPr lang="en-IN" dirty="0" smtClean="0">
                <a:latin typeface="Bookman Old Style" pitchFamily="18" charset="0"/>
              </a:rPr>
              <a:t>magnetic tapes/discs and paper media</a:t>
            </a:r>
            <a:endParaRPr lang="en-US" dirty="0" smtClean="0">
              <a:latin typeface="Bookman Old Style" pitchFamily="18" charset="0"/>
            </a:endParaRPr>
          </a:p>
          <a:p>
            <a:pPr marL="0" indent="0" algn="just">
              <a:buNone/>
            </a:pPr>
            <a:endParaRPr lang="en-US" dirty="0" smtClean="0">
              <a:latin typeface="Bookman Old Style" pitchFamily="18" charset="0"/>
            </a:endParaRPr>
          </a:p>
          <a:p>
            <a:pPr marL="0" indent="0" algn="just">
              <a:buNone/>
            </a:pPr>
            <a:r>
              <a:rPr lang="en-IN" b="1" dirty="0" smtClean="0">
                <a:solidFill>
                  <a:srgbClr val="FF0000"/>
                </a:solidFill>
                <a:latin typeface="Bookman Old Style" pitchFamily="18" charset="0"/>
              </a:rPr>
              <a:t>Form SDF </a:t>
            </a:r>
            <a:r>
              <a:rPr lang="en-IN" dirty="0" smtClean="0">
                <a:latin typeface="Bookman Old Style" pitchFamily="18" charset="0"/>
              </a:rPr>
              <a:t>(in duplicate): For exports declared to Customs Offices under </a:t>
            </a:r>
            <a:r>
              <a:rPr lang="en-IN" b="1" dirty="0" smtClean="0">
                <a:latin typeface="Bookman Old Style" pitchFamily="18" charset="0"/>
              </a:rPr>
              <a:t>Electronic Data Interchange (EDI) system </a:t>
            </a:r>
            <a:r>
              <a:rPr lang="en-IN" dirty="0" smtClean="0">
                <a:latin typeface="Bookman Old Style" pitchFamily="18" charset="0"/>
              </a:rPr>
              <a:t>for processing shipping bills notified by Central Government</a:t>
            </a:r>
          </a:p>
          <a:p>
            <a:pPr marL="0" indent="0" algn="just">
              <a:buNone/>
            </a:pPr>
            <a:endParaRPr lang="en-IN" dirty="0" smtClean="0">
              <a:latin typeface="Bookman Old Style" pitchFamily="18" charset="0"/>
            </a:endParaRPr>
          </a:p>
          <a:p>
            <a:pPr marL="0" indent="0" algn="just">
              <a:buNone/>
            </a:pPr>
            <a:r>
              <a:rPr lang="en-IN" b="1" dirty="0" smtClean="0">
                <a:solidFill>
                  <a:srgbClr val="FF0000"/>
                </a:solidFill>
                <a:latin typeface="Bookman Old Style" pitchFamily="18" charset="0"/>
              </a:rPr>
              <a:t>Form PP </a:t>
            </a:r>
            <a:r>
              <a:rPr lang="en-IN" dirty="0" smtClean="0">
                <a:latin typeface="Bookman Old Style" pitchFamily="18" charset="0"/>
              </a:rPr>
              <a:t>(in duplicate): For export </a:t>
            </a:r>
            <a:r>
              <a:rPr lang="en-IN" b="1" dirty="0" smtClean="0">
                <a:latin typeface="Bookman Old Style" pitchFamily="18" charset="0"/>
              </a:rPr>
              <a:t>by Post</a:t>
            </a:r>
            <a:endParaRPr lang="en-US" dirty="0" smtClean="0">
              <a:latin typeface="Bookman Old Style" pitchFamily="18" charset="0"/>
            </a:endParaRPr>
          </a:p>
          <a:p>
            <a:pPr marL="0" indent="0" algn="just">
              <a:buNone/>
            </a:pPr>
            <a:endParaRPr lang="en-US" dirty="0" smtClean="0">
              <a:latin typeface="Bookman Old Style" pitchFamily="18" charset="0"/>
            </a:endParaRPr>
          </a:p>
          <a:p>
            <a:pPr marL="0" indent="0" algn="just">
              <a:buNone/>
            </a:pPr>
            <a:r>
              <a:rPr lang="en-IN" b="1" dirty="0" smtClean="0">
                <a:solidFill>
                  <a:srgbClr val="FF0000"/>
                </a:solidFill>
                <a:latin typeface="Bookman Old Style" pitchFamily="18" charset="0"/>
              </a:rPr>
              <a:t>Form SOFTEX </a:t>
            </a:r>
            <a:r>
              <a:rPr lang="en-IN" dirty="0" smtClean="0">
                <a:latin typeface="Bookman Old Style" pitchFamily="18" charset="0"/>
              </a:rPr>
              <a:t>(in triplicate): Declaration of export of </a:t>
            </a:r>
            <a:r>
              <a:rPr lang="en-IN" b="1" dirty="0" smtClean="0">
                <a:latin typeface="Bookman Old Style" pitchFamily="18" charset="0"/>
              </a:rPr>
              <a:t>software otherwise than in physical form</a:t>
            </a:r>
            <a:r>
              <a:rPr lang="en-IN" dirty="0" smtClean="0">
                <a:latin typeface="Bookman Old Style" pitchFamily="18" charset="0"/>
              </a:rPr>
              <a:t>, </a:t>
            </a:r>
            <a:r>
              <a:rPr lang="en-IN" i="1" dirty="0" smtClean="0">
                <a:latin typeface="Bookman Old Style" pitchFamily="18" charset="0"/>
              </a:rPr>
              <a:t>i.e., </a:t>
            </a:r>
            <a:r>
              <a:rPr lang="en-IN" dirty="0" smtClean="0">
                <a:latin typeface="Bookman Old Style" pitchFamily="18" charset="0"/>
              </a:rPr>
              <a:t>magnetic tapes/discs, and paper media. </a:t>
            </a:r>
            <a:endParaRPr lang="en-US" dirty="0" smtClean="0">
              <a:latin typeface="Bookman Old Style" pitchFamily="18" charset="0"/>
            </a:endParaRPr>
          </a:p>
          <a:p>
            <a:pPr marL="0" indent="0" algn="just">
              <a:buNone/>
            </a:pPr>
            <a:endParaRPr lang="en-IN" b="1" dirty="0" smtClean="0">
              <a:latin typeface="Bookman Old Style" pitchFamily="18" charset="0"/>
            </a:endParaRPr>
          </a:p>
          <a:p>
            <a:pPr marL="0" indent="0" algn="just">
              <a:buNone/>
            </a:pPr>
            <a:r>
              <a:rPr lang="en-IN" b="1" dirty="0" smtClean="0">
                <a:latin typeface="Bookman Old Style" pitchFamily="18" charset="0"/>
              </a:rPr>
              <a:t>‘Software’</a:t>
            </a:r>
            <a:r>
              <a:rPr lang="en-IN" dirty="0" smtClean="0">
                <a:latin typeface="Bookman Old Style" pitchFamily="18" charset="0"/>
              </a:rPr>
              <a:t> </a:t>
            </a:r>
            <a:r>
              <a:rPr lang="en-IN" b="1" dirty="0" smtClean="0">
                <a:latin typeface="Bookman Old Style" pitchFamily="18" charset="0"/>
              </a:rPr>
              <a:t>means</a:t>
            </a:r>
            <a:r>
              <a:rPr lang="en-IN" dirty="0" smtClean="0">
                <a:latin typeface="Bookman Old Style" pitchFamily="18" charset="0"/>
              </a:rPr>
              <a:t> any computer programme, database, drawing, design, audio/video signals, any information by whatever name called in or on any medium other than in or on any physical medium.</a:t>
            </a:r>
          </a:p>
          <a:p>
            <a:pPr>
              <a:buNone/>
            </a:pPr>
            <a:endParaRPr lang="en-US" b="1" u="sng" dirty="0" smtClean="0"/>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b="1" dirty="0" smtClean="0"/>
              <a:t>Export of goods or services without furnishing declaration</a:t>
            </a:r>
            <a:endParaRPr lang="en-US" b="1" dirty="0"/>
          </a:p>
        </p:txBody>
      </p:sp>
      <p:sp>
        <p:nvSpPr>
          <p:cNvPr id="3" name="Content Placeholder 2"/>
          <p:cNvSpPr>
            <a:spLocks noGrp="1"/>
          </p:cNvSpPr>
          <p:nvPr>
            <p:ph sz="quarter" idx="1"/>
          </p:nvPr>
        </p:nvSpPr>
        <p:spPr>
          <a:xfrm>
            <a:off x="457200" y="1600200"/>
            <a:ext cx="7467600" cy="5029200"/>
          </a:xfrm>
        </p:spPr>
        <p:txBody>
          <a:bodyPr>
            <a:normAutofit fontScale="40000" lnSpcReduction="20000"/>
          </a:bodyPr>
          <a:lstStyle/>
          <a:p>
            <a:pPr algn="just">
              <a:buNone/>
            </a:pPr>
            <a:endParaRPr lang="en-US" dirty="0" smtClean="0">
              <a:latin typeface="Bookman Old Style" pitchFamily="18" charset="0"/>
            </a:endParaRPr>
          </a:p>
          <a:p>
            <a:pPr algn="just"/>
            <a:r>
              <a:rPr lang="en-IN" sz="4200" b="1" dirty="0" smtClean="0">
                <a:latin typeface="Bookman Old Style" pitchFamily="18" charset="0"/>
              </a:rPr>
              <a:t>Trade samples</a:t>
            </a:r>
            <a:r>
              <a:rPr lang="en-IN" sz="4200" dirty="0" smtClean="0">
                <a:latin typeface="Bookman Old Style" pitchFamily="18" charset="0"/>
              </a:rPr>
              <a:t> of goods and publicity material supplied free of payment</a:t>
            </a:r>
          </a:p>
          <a:p>
            <a:pPr algn="just"/>
            <a:r>
              <a:rPr lang="en-IN" sz="4200" b="1" dirty="0" smtClean="0">
                <a:latin typeface="Bookman Old Style" pitchFamily="18" charset="0"/>
              </a:rPr>
              <a:t>Personal effects</a:t>
            </a:r>
            <a:r>
              <a:rPr lang="en-IN" sz="4200" dirty="0" smtClean="0">
                <a:latin typeface="Bookman Old Style" pitchFamily="18" charset="0"/>
              </a:rPr>
              <a:t> of travellers</a:t>
            </a:r>
            <a:endParaRPr lang="en-US" sz="4200" dirty="0" smtClean="0">
              <a:latin typeface="Bookman Old Style" pitchFamily="18" charset="0"/>
            </a:endParaRPr>
          </a:p>
          <a:p>
            <a:pPr algn="just"/>
            <a:r>
              <a:rPr lang="en-IN" sz="4200" dirty="0" smtClean="0">
                <a:latin typeface="Bookman Old Style" pitchFamily="18" charset="0"/>
              </a:rPr>
              <a:t>Ship’s stores, trans-shipment cargo and goods supplied under the </a:t>
            </a:r>
            <a:r>
              <a:rPr lang="en-IN" sz="4200" b="1" dirty="0" smtClean="0">
                <a:latin typeface="Bookman Old Style" pitchFamily="18" charset="0"/>
              </a:rPr>
              <a:t>orders of Central Government</a:t>
            </a:r>
            <a:r>
              <a:rPr lang="en-IN" sz="4200" dirty="0" smtClean="0">
                <a:latin typeface="Bookman Old Style" pitchFamily="18" charset="0"/>
              </a:rPr>
              <a:t> or of the </a:t>
            </a:r>
            <a:r>
              <a:rPr lang="en-IN" sz="4200" b="1" dirty="0" smtClean="0">
                <a:latin typeface="Bookman Old Style" pitchFamily="18" charset="0"/>
              </a:rPr>
              <a:t>military, naval or air force</a:t>
            </a:r>
            <a:r>
              <a:rPr lang="en-IN" sz="4200" dirty="0" smtClean="0">
                <a:latin typeface="Bookman Old Style" pitchFamily="18" charset="0"/>
              </a:rPr>
              <a:t> authorities in India for military, naval or air force requirements</a:t>
            </a:r>
          </a:p>
          <a:p>
            <a:pPr algn="just"/>
            <a:r>
              <a:rPr lang="en-IN" sz="4200" b="1" dirty="0" smtClean="0">
                <a:latin typeface="Bookman Old Style" pitchFamily="18" charset="0"/>
              </a:rPr>
              <a:t>Goods or software</a:t>
            </a:r>
            <a:r>
              <a:rPr lang="en-IN" sz="4200" dirty="0" smtClean="0">
                <a:latin typeface="Bookman Old Style" pitchFamily="18" charset="0"/>
              </a:rPr>
              <a:t> </a:t>
            </a:r>
            <a:r>
              <a:rPr lang="en-IN" sz="4200" b="1" dirty="0" smtClean="0">
                <a:latin typeface="Bookman Old Style" pitchFamily="18" charset="0"/>
              </a:rPr>
              <a:t>not more than 25,000 US$ in value</a:t>
            </a:r>
            <a:endParaRPr lang="en-US" sz="4200" dirty="0" smtClean="0">
              <a:latin typeface="Bookman Old Style" pitchFamily="18" charset="0"/>
            </a:endParaRPr>
          </a:p>
          <a:p>
            <a:pPr algn="just"/>
            <a:r>
              <a:rPr lang="en-IN" sz="4200" b="1" dirty="0" smtClean="0">
                <a:latin typeface="Bookman Old Style" pitchFamily="18" charset="0"/>
              </a:rPr>
              <a:t>Gift of goods</a:t>
            </a:r>
            <a:r>
              <a:rPr lang="en-IN" sz="4200" dirty="0" smtClean="0">
                <a:latin typeface="Bookman Old Style" pitchFamily="18" charset="0"/>
              </a:rPr>
              <a:t> </a:t>
            </a:r>
            <a:r>
              <a:rPr lang="en-IN" sz="4200" b="1" dirty="0" smtClean="0">
                <a:latin typeface="Bookman Old Style" pitchFamily="18" charset="0"/>
              </a:rPr>
              <a:t>not more than 5 </a:t>
            </a:r>
            <a:r>
              <a:rPr lang="en-IN" sz="4200" b="1" dirty="0" err="1" smtClean="0">
                <a:latin typeface="Bookman Old Style" pitchFamily="18" charset="0"/>
              </a:rPr>
              <a:t>lakh</a:t>
            </a:r>
            <a:r>
              <a:rPr lang="en-IN" sz="4200" b="1" dirty="0" smtClean="0">
                <a:latin typeface="Bookman Old Style" pitchFamily="18" charset="0"/>
              </a:rPr>
              <a:t> rupees</a:t>
            </a:r>
            <a:r>
              <a:rPr lang="en-IN" sz="4200" dirty="0" smtClean="0">
                <a:latin typeface="Bookman Old Style" pitchFamily="18" charset="0"/>
              </a:rPr>
              <a:t> in value</a:t>
            </a:r>
            <a:endParaRPr lang="en-US" sz="4200" dirty="0" smtClean="0">
              <a:latin typeface="Bookman Old Style" pitchFamily="18" charset="0"/>
            </a:endParaRPr>
          </a:p>
          <a:p>
            <a:pPr algn="just"/>
            <a:r>
              <a:rPr lang="en-IN" sz="4200" b="1" dirty="0" smtClean="0">
                <a:latin typeface="Bookman Old Style" pitchFamily="18" charset="0"/>
              </a:rPr>
              <a:t>Aircrafts or aircraft engines and spare parts</a:t>
            </a:r>
            <a:r>
              <a:rPr lang="en-IN" sz="4200" dirty="0" smtClean="0">
                <a:latin typeface="Bookman Old Style" pitchFamily="18" charset="0"/>
              </a:rPr>
              <a:t> for </a:t>
            </a:r>
            <a:r>
              <a:rPr lang="en-IN" sz="4200" b="1" dirty="0" smtClean="0">
                <a:latin typeface="Bookman Old Style" pitchFamily="18" charset="0"/>
              </a:rPr>
              <a:t>overhauling and/or repairs abroad</a:t>
            </a:r>
            <a:r>
              <a:rPr lang="en-IN" sz="4200" dirty="0" smtClean="0">
                <a:latin typeface="Bookman Old Style" pitchFamily="18" charset="0"/>
              </a:rPr>
              <a:t> subject to their </a:t>
            </a:r>
            <a:r>
              <a:rPr lang="en-IN" sz="4200" b="1" dirty="0" smtClean="0">
                <a:latin typeface="Bookman Old Style" pitchFamily="18" charset="0"/>
              </a:rPr>
              <a:t>re-import into India</a:t>
            </a:r>
            <a:r>
              <a:rPr lang="en-IN" sz="4200" dirty="0" smtClean="0">
                <a:latin typeface="Bookman Old Style" pitchFamily="18" charset="0"/>
              </a:rPr>
              <a:t> after overhauling/ repairs, within a period of six months from the date of their export</a:t>
            </a:r>
          </a:p>
          <a:p>
            <a:pPr algn="just"/>
            <a:r>
              <a:rPr lang="en-IN" sz="4200" dirty="0" smtClean="0">
                <a:latin typeface="Bookman Old Style" pitchFamily="18" charset="0"/>
              </a:rPr>
              <a:t>Goods </a:t>
            </a:r>
            <a:r>
              <a:rPr lang="en-IN" sz="4200" b="1" dirty="0" smtClean="0">
                <a:latin typeface="Bookman Old Style" pitchFamily="18" charset="0"/>
              </a:rPr>
              <a:t>imported free of cost on re-export basis</a:t>
            </a:r>
            <a:endParaRPr lang="en-US" sz="4200" dirty="0" smtClean="0">
              <a:latin typeface="Bookman Old Style" pitchFamily="18" charset="0"/>
            </a:endParaRPr>
          </a:p>
          <a:p>
            <a:pPr algn="just"/>
            <a:r>
              <a:rPr lang="en-IN" sz="4200" dirty="0" smtClean="0">
                <a:latin typeface="Bookman Old Style" pitchFamily="18" charset="0"/>
              </a:rPr>
              <a:t>Goods not exceeding US$ 1000 per transaction </a:t>
            </a:r>
            <a:r>
              <a:rPr lang="en-IN" sz="4200" b="1" dirty="0" smtClean="0">
                <a:latin typeface="Bookman Old Style" pitchFamily="18" charset="0"/>
              </a:rPr>
              <a:t>exported to Myanmar</a:t>
            </a:r>
            <a:r>
              <a:rPr lang="en-IN" sz="4200" dirty="0" smtClean="0">
                <a:latin typeface="Bookman Old Style" pitchFamily="18" charset="0"/>
              </a:rPr>
              <a:t> under Barter Trade Agreement</a:t>
            </a:r>
            <a:endParaRPr lang="en-IN" sz="4200" b="1" dirty="0" smtClean="0">
              <a:latin typeface="Bookman Old Style" pitchFamily="18" charset="0"/>
            </a:endParaRPr>
          </a:p>
          <a:p>
            <a:pPr algn="just"/>
            <a:r>
              <a:rPr lang="en-IN" sz="4200" b="1" dirty="0" smtClean="0">
                <a:latin typeface="Bookman Old Style" pitchFamily="18" charset="0"/>
              </a:rPr>
              <a:t>Replacement goods</a:t>
            </a:r>
            <a:r>
              <a:rPr lang="en-IN" sz="4200" dirty="0" smtClean="0">
                <a:latin typeface="Bookman Old Style" pitchFamily="18" charset="0"/>
              </a:rPr>
              <a:t> exported free of charge as per </a:t>
            </a:r>
            <a:r>
              <a:rPr lang="en-IN" sz="4200" b="1" dirty="0" err="1" smtClean="0">
                <a:latin typeface="Bookman Old Style" pitchFamily="18" charset="0"/>
              </a:rPr>
              <a:t>Exim</a:t>
            </a:r>
            <a:r>
              <a:rPr lang="en-IN" sz="4200" b="1" dirty="0" smtClean="0">
                <a:latin typeface="Bookman Old Style" pitchFamily="18" charset="0"/>
              </a:rPr>
              <a:t> Policy</a:t>
            </a:r>
            <a:endParaRPr lang="en-US" sz="4200" dirty="0" smtClean="0">
              <a:latin typeface="Bookman Old Style" pitchFamily="18" charset="0"/>
            </a:endParaRPr>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34400" cy="1143000"/>
          </a:xfrm>
        </p:spPr>
        <p:txBody>
          <a:bodyPr>
            <a:noAutofit/>
          </a:bodyPr>
          <a:lstStyle/>
          <a:p>
            <a:pPr algn="ctr"/>
            <a:r>
              <a:rPr lang="en-US" sz="3500" b="1" dirty="0" smtClean="0"/>
              <a:t>Current Account Transactions</a:t>
            </a:r>
            <a:endParaRPr lang="en-US" sz="3500" b="1" dirty="0"/>
          </a:p>
        </p:txBody>
      </p:sp>
      <p:sp>
        <p:nvSpPr>
          <p:cNvPr id="3" name="Content Placeholder 2"/>
          <p:cNvSpPr>
            <a:spLocks noGrp="1"/>
          </p:cNvSpPr>
          <p:nvPr>
            <p:ph sz="quarter" idx="1"/>
          </p:nvPr>
        </p:nvSpPr>
        <p:spPr/>
        <p:txBody>
          <a:bodyPr/>
          <a:lstStyle/>
          <a:p>
            <a:pPr algn="ctr">
              <a:buNone/>
            </a:pPr>
            <a:r>
              <a:rPr lang="en-US" b="1" u="sng" dirty="0" smtClean="0">
                <a:solidFill>
                  <a:schemeClr val="accent2">
                    <a:lumMod val="75000"/>
                  </a:schemeClr>
                </a:solidFill>
              </a:rPr>
              <a:t>Para 5 in Chapter II under Foreign Exchange Management Act, 1999:-</a:t>
            </a:r>
          </a:p>
          <a:p>
            <a:pPr algn="just">
              <a:buNone/>
            </a:pPr>
            <a:endParaRPr lang="en-US" sz="2000" dirty="0" smtClean="0">
              <a:solidFill>
                <a:srgbClr val="000099"/>
              </a:solidFill>
            </a:endParaRPr>
          </a:p>
          <a:p>
            <a:pPr algn="just">
              <a:buNone/>
            </a:pPr>
            <a:r>
              <a:rPr lang="en-US" sz="2000" dirty="0" smtClean="0">
                <a:solidFill>
                  <a:srgbClr val="000099"/>
                </a:solidFill>
              </a:rPr>
              <a:t>	Any Person may sell or draw foreign exchange to or from an </a:t>
            </a:r>
            <a:r>
              <a:rPr lang="en-US" sz="2000" dirty="0" err="1" smtClean="0">
                <a:solidFill>
                  <a:srgbClr val="000099"/>
                </a:solidFill>
              </a:rPr>
              <a:t>authorised</a:t>
            </a:r>
            <a:r>
              <a:rPr lang="en-US" sz="2000" dirty="0" smtClean="0">
                <a:solidFill>
                  <a:srgbClr val="000099"/>
                </a:solidFill>
              </a:rPr>
              <a:t> person if such sale or </a:t>
            </a:r>
            <a:r>
              <a:rPr lang="en-US" sz="2000" dirty="0" err="1" smtClean="0">
                <a:solidFill>
                  <a:srgbClr val="000099"/>
                </a:solidFill>
              </a:rPr>
              <a:t>drawal</a:t>
            </a:r>
            <a:r>
              <a:rPr lang="en-US" sz="2000" dirty="0" smtClean="0">
                <a:solidFill>
                  <a:srgbClr val="000099"/>
                </a:solidFill>
              </a:rPr>
              <a:t> is a current account transaction.</a:t>
            </a:r>
          </a:p>
          <a:p>
            <a:pPr algn="just">
              <a:buNone/>
            </a:pPr>
            <a:endParaRPr lang="en-US" sz="2000" dirty="0" smtClean="0">
              <a:solidFill>
                <a:srgbClr val="000099"/>
              </a:solidFill>
            </a:endParaRPr>
          </a:p>
          <a:p>
            <a:pPr algn="just">
              <a:buNone/>
            </a:pPr>
            <a:r>
              <a:rPr lang="en-US" sz="2000" dirty="0" smtClean="0">
                <a:solidFill>
                  <a:srgbClr val="000099"/>
                </a:solidFill>
              </a:rPr>
              <a:t>	Provided that the Central Government may, in public interest and in consultation with Reserve Bank, impose such reasonable restrictions for current account transactions as may be prescribed.</a:t>
            </a:r>
            <a:endParaRPr lang="en-US" sz="2000" dirty="0">
              <a:solidFill>
                <a:srgbClr val="000099"/>
              </a:solidFill>
            </a:endParaRPr>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655638"/>
          </a:xfrm>
        </p:spPr>
        <p:txBody>
          <a:bodyPr>
            <a:normAutofit/>
          </a:bodyPr>
          <a:lstStyle/>
          <a:p>
            <a:pPr algn="ctr"/>
            <a:r>
              <a:rPr lang="en-IN" b="1" dirty="0" smtClean="0"/>
              <a:t>Submission of Declaration </a:t>
            </a:r>
            <a:endParaRPr lang="en-US" b="1" dirty="0"/>
          </a:p>
        </p:txBody>
      </p:sp>
      <p:graphicFrame>
        <p:nvGraphicFramePr>
          <p:cNvPr id="7" name="Content Placeholder 6"/>
          <p:cNvGraphicFramePr>
            <a:graphicFrameLocks noGrp="1"/>
          </p:cNvGraphicFramePr>
          <p:nvPr>
            <p:ph sz="quarter" idx="1"/>
          </p:nvPr>
        </p:nvGraphicFramePr>
        <p:xfrm>
          <a:off x="457200" y="914399"/>
          <a:ext cx="7467600" cy="45720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Footer Placeholder 8"/>
          <p:cNvSpPr>
            <a:spLocks noGrp="1"/>
          </p:cNvSpPr>
          <p:nvPr>
            <p:ph type="ftr" sz="quarter" idx="16"/>
          </p:nvPr>
        </p:nvSpPr>
        <p:spPr/>
        <p:txBody>
          <a:bodyPr/>
          <a:lstStyle/>
          <a:p>
            <a:r>
              <a:rPr lang="en-IN" smtClean="0"/>
              <a:t>www.deepanilassociates.com</a:t>
            </a:r>
            <a:endParaRPr lang="en-US"/>
          </a:p>
        </p:txBody>
      </p:sp>
      <p:sp>
        <p:nvSpPr>
          <p:cNvPr id="10" name="Slide Number Placeholder 9"/>
          <p:cNvSpPr>
            <a:spLocks noGrp="1"/>
          </p:cNvSpPr>
          <p:nvPr>
            <p:ph type="sldNum" sz="quarter" idx="15"/>
          </p:nvPr>
        </p:nvSpPr>
        <p:spPr/>
        <p:txBody>
          <a:bodyPr/>
          <a:lstStyle/>
          <a:p>
            <a:fld id="{B6F15528-21DE-4FAA-801E-634DDDAF4B2B}" type="slidenum">
              <a:rPr lang="en-US" smtClean="0"/>
              <a:pPr/>
              <a:t>30</a:t>
            </a:fld>
            <a:endParaRPr lang="en-US"/>
          </a:p>
        </p:txBody>
      </p:sp>
      <p:sp>
        <p:nvSpPr>
          <p:cNvPr id="11" name="TextBox 10"/>
          <p:cNvSpPr txBox="1"/>
          <p:nvPr/>
        </p:nvSpPr>
        <p:spPr>
          <a:xfrm>
            <a:off x="381000" y="5489138"/>
            <a:ext cx="7467600" cy="1292662"/>
          </a:xfrm>
          <a:prstGeom prst="rect">
            <a:avLst/>
          </a:prstGeom>
          <a:noFill/>
        </p:spPr>
        <p:txBody>
          <a:bodyPr wrap="square" rtlCol="0">
            <a:spAutoFit/>
          </a:bodyPr>
          <a:lstStyle/>
          <a:p>
            <a:endParaRPr lang="en-IN" sz="1500" b="1" dirty="0" smtClean="0"/>
          </a:p>
          <a:p>
            <a:r>
              <a:rPr lang="en-IN" sz="1500" b="1" dirty="0" smtClean="0">
                <a:solidFill>
                  <a:schemeClr val="accent3">
                    <a:lumMod val="50000"/>
                  </a:schemeClr>
                </a:solidFill>
              </a:rPr>
              <a:t>THE IMPORTER-EXPORTER CODE NUMBER  SHALL BE INDICATED ON ALL COPIES OF THE DECLARATION FORMS SUBMITTED BY THE EXPORTER.</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7467600" cy="4873752"/>
          </a:xfrm>
        </p:spPr>
        <p:txBody>
          <a:bodyPr>
            <a:normAutofit fontScale="85000" lnSpcReduction="10000"/>
          </a:bodyPr>
          <a:lstStyle/>
          <a:p>
            <a:pPr algn="just"/>
            <a:r>
              <a:rPr lang="en-IN" b="1" dirty="0" smtClean="0">
                <a:latin typeface="Bookman Old Style" pitchFamily="18" charset="0"/>
              </a:rPr>
              <a:t>Duplicate Declaration Forms retained with AD Bank</a:t>
            </a:r>
            <a:r>
              <a:rPr lang="en-IN" dirty="0" smtClean="0">
                <a:latin typeface="Bookman Old Style" pitchFamily="18" charset="0"/>
              </a:rPr>
              <a:t>. </a:t>
            </a:r>
            <a:endParaRPr lang="en-US" dirty="0" smtClean="0">
              <a:latin typeface="Bookman Old Style" pitchFamily="18" charset="0"/>
            </a:endParaRPr>
          </a:p>
          <a:p>
            <a:pPr algn="just"/>
            <a:r>
              <a:rPr lang="en-IN" b="1" dirty="0" smtClean="0">
                <a:latin typeface="Bookman Old Style" pitchFamily="18" charset="0"/>
              </a:rPr>
              <a:t>On realisation of export proceeds</a:t>
            </a:r>
            <a:r>
              <a:rPr lang="en-IN" dirty="0" smtClean="0">
                <a:latin typeface="Bookman Old Style" pitchFamily="18" charset="0"/>
              </a:rPr>
              <a:t>, the duplicate copies of export declaration forms viz., GR, PP and SOFTEX and Exchange Control copies of shipping bills together with related Statutory Declaration Forms shall be retained by AD Bank</a:t>
            </a:r>
          </a:p>
          <a:p>
            <a:pPr algn="just"/>
            <a:endParaRPr lang="en-IN" dirty="0" smtClean="0">
              <a:latin typeface="Bookman Old Style" pitchFamily="18" charset="0"/>
            </a:endParaRPr>
          </a:p>
          <a:p>
            <a:pPr algn="just">
              <a:buNone/>
            </a:pPr>
            <a:r>
              <a:rPr lang="en-IN" dirty="0" smtClean="0">
                <a:latin typeface="Bookman Old Style" pitchFamily="18" charset="0"/>
              </a:rPr>
              <a:t>The </a:t>
            </a:r>
            <a:r>
              <a:rPr lang="en-IN" b="1" dirty="0" smtClean="0">
                <a:latin typeface="Bookman Old Style" pitchFamily="18" charset="0"/>
              </a:rPr>
              <a:t>Designated Authority</a:t>
            </a:r>
            <a:r>
              <a:rPr lang="en-IN" dirty="0" smtClean="0">
                <a:latin typeface="Bookman Old Style" pitchFamily="18" charset="0"/>
              </a:rPr>
              <a:t> to satisfy that:</a:t>
            </a:r>
            <a:endParaRPr lang="en-US" dirty="0" smtClean="0">
              <a:latin typeface="Bookman Old Style" pitchFamily="18" charset="0"/>
            </a:endParaRPr>
          </a:p>
          <a:p>
            <a:pPr marL="514350" indent="-514350" algn="just">
              <a:buFont typeface="+mj-lt"/>
              <a:buAutoNum type="alphaLcParenR"/>
            </a:pPr>
            <a:r>
              <a:rPr lang="en-IN" dirty="0" smtClean="0">
                <a:latin typeface="Bookman Old Style" pitchFamily="18" charset="0"/>
              </a:rPr>
              <a:t>The </a:t>
            </a:r>
            <a:r>
              <a:rPr lang="en-IN" b="1" dirty="0" smtClean="0">
                <a:latin typeface="Bookman Old Style" pitchFamily="18" charset="0"/>
              </a:rPr>
              <a:t>exporter</a:t>
            </a:r>
            <a:r>
              <a:rPr lang="en-IN" dirty="0" smtClean="0">
                <a:latin typeface="Bookman Old Style" pitchFamily="18" charset="0"/>
              </a:rPr>
              <a:t> is a person </a:t>
            </a:r>
            <a:r>
              <a:rPr lang="en-IN" b="1" dirty="0" smtClean="0">
                <a:latin typeface="Bookman Old Style" pitchFamily="18" charset="0"/>
              </a:rPr>
              <a:t>resident in India</a:t>
            </a:r>
            <a:r>
              <a:rPr lang="en-IN" dirty="0" smtClean="0">
                <a:latin typeface="Bookman Old Style" pitchFamily="18" charset="0"/>
              </a:rPr>
              <a:t> and has a </a:t>
            </a:r>
            <a:r>
              <a:rPr lang="en-IN" b="1" dirty="0" smtClean="0">
                <a:latin typeface="Bookman Old Style" pitchFamily="18" charset="0"/>
              </a:rPr>
              <a:t>place of business in India</a:t>
            </a:r>
            <a:r>
              <a:rPr lang="en-IN" dirty="0" smtClean="0">
                <a:latin typeface="Bookman Old Style" pitchFamily="18" charset="0"/>
              </a:rPr>
              <a:t>;</a:t>
            </a:r>
            <a:endParaRPr lang="en-US" dirty="0" smtClean="0">
              <a:latin typeface="Bookman Old Style" pitchFamily="18" charset="0"/>
            </a:endParaRPr>
          </a:p>
          <a:p>
            <a:pPr marL="514350" indent="-514350" algn="just">
              <a:buFont typeface="+mj-lt"/>
              <a:buAutoNum type="alphaLcParenR"/>
            </a:pPr>
            <a:r>
              <a:rPr lang="en-IN" dirty="0" smtClean="0">
                <a:latin typeface="Bookman Old Style" pitchFamily="18" charset="0"/>
              </a:rPr>
              <a:t>The </a:t>
            </a:r>
            <a:r>
              <a:rPr lang="en-IN" b="1" dirty="0" smtClean="0">
                <a:latin typeface="Bookman Old Style" pitchFamily="18" charset="0"/>
              </a:rPr>
              <a:t>destination stated</a:t>
            </a:r>
            <a:r>
              <a:rPr lang="en-IN" dirty="0" smtClean="0">
                <a:latin typeface="Bookman Old Style" pitchFamily="18" charset="0"/>
              </a:rPr>
              <a:t> on the declaration is </a:t>
            </a:r>
            <a:r>
              <a:rPr lang="en-IN" b="1" dirty="0" smtClean="0">
                <a:latin typeface="Bookman Old Style" pitchFamily="18" charset="0"/>
              </a:rPr>
              <a:t>final place of the destination</a:t>
            </a:r>
            <a:r>
              <a:rPr lang="en-IN" dirty="0" smtClean="0">
                <a:latin typeface="Bookman Old Style" pitchFamily="18" charset="0"/>
              </a:rPr>
              <a:t> goods (ultimately imported and cleared through Customs of that country);</a:t>
            </a:r>
            <a:endParaRPr lang="en-US" dirty="0" smtClean="0">
              <a:latin typeface="Bookman Old Style" pitchFamily="18" charset="0"/>
            </a:endParaRPr>
          </a:p>
          <a:p>
            <a:pPr marL="514350" indent="-514350" algn="just">
              <a:buFont typeface="+mj-lt"/>
              <a:buAutoNum type="alphaLcParenR"/>
            </a:pPr>
            <a:r>
              <a:rPr lang="en-IN" dirty="0" smtClean="0">
                <a:latin typeface="Bookman Old Style" pitchFamily="18" charset="0"/>
              </a:rPr>
              <a:t>The value stated in the declaration </a:t>
            </a:r>
            <a:r>
              <a:rPr lang="en-IN" b="1" dirty="0" smtClean="0">
                <a:latin typeface="Bookman Old Style" pitchFamily="18" charset="0"/>
              </a:rPr>
              <a:t>represents full export value</a:t>
            </a:r>
            <a:r>
              <a:rPr lang="en-IN" dirty="0" smtClean="0">
                <a:latin typeface="Bookman Old Style" pitchFamily="18" charset="0"/>
              </a:rPr>
              <a:t> of the goods or software</a:t>
            </a:r>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31</a:t>
            </a:fld>
            <a:endParaRPr lang="en-US"/>
          </a:p>
        </p:txBody>
      </p:sp>
      <p:sp>
        <p:nvSpPr>
          <p:cNvPr id="5" name="Footer Placeholder 4"/>
          <p:cNvSpPr>
            <a:spLocks noGrp="1"/>
          </p:cNvSpPr>
          <p:nvPr>
            <p:ph type="ftr" sz="quarter" idx="16"/>
          </p:nvPr>
        </p:nvSpPr>
        <p:spPr/>
        <p:txBody>
          <a:bodyPr/>
          <a:lstStyle/>
          <a:p>
            <a:r>
              <a:rPr lang="en-IN" smtClean="0"/>
              <a:t>www.deepanilassociates.com</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b="1" dirty="0" smtClean="0"/>
              <a:t>Certain Exports requiring prior approval of RBI</a:t>
            </a:r>
            <a:endParaRPr lang="en-US" b="1" dirty="0"/>
          </a:p>
        </p:txBody>
      </p:sp>
      <p:sp>
        <p:nvSpPr>
          <p:cNvPr id="3" name="Content Placeholder 2"/>
          <p:cNvSpPr>
            <a:spLocks noGrp="1"/>
          </p:cNvSpPr>
          <p:nvPr>
            <p:ph sz="quarter" idx="1"/>
          </p:nvPr>
        </p:nvSpPr>
        <p:spPr/>
        <p:txBody>
          <a:bodyPr>
            <a:normAutofit fontScale="92500"/>
          </a:bodyPr>
          <a:lstStyle/>
          <a:p>
            <a:pPr marL="0" indent="0" algn="just">
              <a:buNone/>
            </a:pPr>
            <a:r>
              <a:rPr lang="en-IN" dirty="0" smtClean="0">
                <a:latin typeface="Bookman Old Style" pitchFamily="18" charset="0"/>
              </a:rPr>
              <a:t>Certain Exports requiring prior approval of RBI</a:t>
            </a:r>
            <a:endParaRPr lang="en-US" dirty="0" smtClean="0">
              <a:latin typeface="Bookman Old Style" pitchFamily="18" charset="0"/>
            </a:endParaRPr>
          </a:p>
          <a:p>
            <a:pPr marL="0" indent="0" algn="just">
              <a:buNone/>
            </a:pPr>
            <a:endParaRPr lang="en-US" dirty="0" smtClean="0">
              <a:latin typeface="Bookman Old Style" pitchFamily="18" charset="0"/>
            </a:endParaRPr>
          </a:p>
          <a:p>
            <a:pPr marL="0" indent="0" algn="just">
              <a:buNone/>
            </a:pPr>
            <a:r>
              <a:rPr lang="en-IN" b="1" dirty="0" smtClean="0">
                <a:latin typeface="Bookman Old Style" pitchFamily="18" charset="0"/>
              </a:rPr>
              <a:t>Export of goods on lease, hire, etc.: </a:t>
            </a:r>
            <a:r>
              <a:rPr lang="en-IN" dirty="0" smtClean="0">
                <a:latin typeface="Bookman Old Style" pitchFamily="18" charset="0"/>
              </a:rPr>
              <a:t>Other than sale or disposal of such goods.</a:t>
            </a:r>
            <a:endParaRPr lang="en-US" dirty="0" smtClean="0">
              <a:latin typeface="Bookman Old Style" pitchFamily="18" charset="0"/>
            </a:endParaRPr>
          </a:p>
          <a:p>
            <a:pPr marL="0" indent="0" algn="just">
              <a:buNone/>
            </a:pPr>
            <a:endParaRPr lang="en-US" dirty="0" smtClean="0">
              <a:latin typeface="Bookman Old Style" pitchFamily="18" charset="0"/>
            </a:endParaRPr>
          </a:p>
          <a:p>
            <a:pPr marL="0" indent="0" algn="just">
              <a:buNone/>
            </a:pPr>
            <a:r>
              <a:rPr lang="en-IN" b="1" dirty="0" smtClean="0">
                <a:latin typeface="Bookman Old Style" pitchFamily="18" charset="0"/>
              </a:rPr>
              <a:t>Exports under trade agreement/rupee credit etc.: </a:t>
            </a:r>
            <a:r>
              <a:rPr lang="en-IN" dirty="0" smtClean="0">
                <a:latin typeface="Bookman Old Style" pitchFamily="18" charset="0"/>
              </a:rPr>
              <a:t>Between the Central Government and Government of a foreign state or under rupee credits extended </a:t>
            </a:r>
            <a:endParaRPr lang="en-US" dirty="0" smtClean="0">
              <a:latin typeface="Bookman Old Style" pitchFamily="18" charset="0"/>
            </a:endParaRPr>
          </a:p>
          <a:p>
            <a:pPr marL="0" indent="0" algn="just">
              <a:buNone/>
            </a:pPr>
            <a:endParaRPr lang="en-US" dirty="0" smtClean="0">
              <a:latin typeface="Bookman Old Style" pitchFamily="18" charset="0"/>
            </a:endParaRPr>
          </a:p>
          <a:p>
            <a:pPr marL="0" indent="0" algn="just">
              <a:buNone/>
            </a:pPr>
            <a:r>
              <a:rPr lang="en-IN" b="1" dirty="0" smtClean="0">
                <a:latin typeface="Bookman Old Style" pitchFamily="18" charset="0"/>
              </a:rPr>
              <a:t>Counter Trade:</a:t>
            </a:r>
            <a:r>
              <a:rPr lang="en-IN" dirty="0" smtClean="0">
                <a:latin typeface="Bookman Old Style" pitchFamily="18" charset="0"/>
              </a:rPr>
              <a:t> Arrangement involving </a:t>
            </a:r>
            <a:r>
              <a:rPr lang="en-IN" b="1" dirty="0" smtClean="0">
                <a:latin typeface="Bookman Old Style" pitchFamily="18" charset="0"/>
              </a:rPr>
              <a:t>adjustment of value of goods imported into India against value of goods exported </a:t>
            </a:r>
            <a:r>
              <a:rPr lang="en-IN" dirty="0" smtClean="0">
                <a:latin typeface="Bookman Old Style" pitchFamily="18" charset="0"/>
              </a:rPr>
              <a:t>from India</a:t>
            </a:r>
          </a:p>
          <a:p>
            <a:pPr marL="0" indent="0" algn="just">
              <a:buNone/>
            </a:pPr>
            <a:endParaRPr lang="en-IN" dirty="0" smtClean="0">
              <a:latin typeface="Bookman Old Style" pitchFamily="18" charset="0"/>
            </a:endParaRPr>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579438"/>
          </a:xfrm>
        </p:spPr>
        <p:txBody>
          <a:bodyPr/>
          <a:lstStyle/>
          <a:p>
            <a:pPr algn="ctr"/>
            <a:r>
              <a:rPr lang="en-US" b="1" dirty="0" smtClean="0"/>
              <a:t>Follow up of </a:t>
            </a:r>
            <a:r>
              <a:rPr lang="en-US" b="1" dirty="0" err="1" smtClean="0"/>
              <a:t>oevrdue</a:t>
            </a:r>
            <a:r>
              <a:rPr lang="en-US" b="1" dirty="0" smtClean="0"/>
              <a:t> bills</a:t>
            </a:r>
            <a:endParaRPr lang="en-US" b="1" dirty="0"/>
          </a:p>
        </p:txBody>
      </p:sp>
      <p:sp>
        <p:nvSpPr>
          <p:cNvPr id="3" name="Content Placeholder 2"/>
          <p:cNvSpPr>
            <a:spLocks noGrp="1"/>
          </p:cNvSpPr>
          <p:nvPr>
            <p:ph sz="quarter" idx="1"/>
          </p:nvPr>
        </p:nvSpPr>
        <p:spPr>
          <a:xfrm>
            <a:off x="457200" y="1219200"/>
            <a:ext cx="7467600" cy="5254752"/>
          </a:xfrm>
        </p:spPr>
        <p:txBody>
          <a:bodyPr>
            <a:normAutofit lnSpcReduction="10000"/>
          </a:bodyPr>
          <a:lstStyle/>
          <a:p>
            <a:pPr lvl="0" algn="just">
              <a:buFont typeface="Constantia" pitchFamily="18" charset="0"/>
              <a:buChar char="–"/>
            </a:pPr>
            <a:r>
              <a:rPr lang="en-IN" b="1" dirty="0" smtClean="0">
                <a:latin typeface="Bookman Old Style" pitchFamily="18" charset="0"/>
              </a:rPr>
              <a:t>AD Bank to closely watch </a:t>
            </a:r>
            <a:r>
              <a:rPr lang="en-IN" dirty="0" smtClean="0">
                <a:latin typeface="Bookman Old Style" pitchFamily="18" charset="0"/>
              </a:rPr>
              <a:t>realization of bills where bills remain outstanding, </a:t>
            </a:r>
            <a:r>
              <a:rPr lang="en-IN" b="1" dirty="0" smtClean="0">
                <a:latin typeface="Bookman Old Style" pitchFamily="18" charset="0"/>
              </a:rPr>
              <a:t>beyond the due date for payment</a:t>
            </a:r>
            <a:r>
              <a:rPr lang="en-IN" dirty="0" smtClean="0">
                <a:latin typeface="Bookman Old Style" pitchFamily="18" charset="0"/>
              </a:rPr>
              <a:t> or 12 months from the date of export.</a:t>
            </a:r>
            <a:endParaRPr lang="en-US" dirty="0" smtClean="0">
              <a:latin typeface="Bookman Old Style" pitchFamily="18" charset="0"/>
            </a:endParaRPr>
          </a:p>
          <a:p>
            <a:pPr lvl="0" algn="just">
              <a:buFont typeface="Constantia" pitchFamily="18" charset="0"/>
              <a:buChar char="–"/>
            </a:pPr>
            <a:r>
              <a:rPr lang="en-IN" dirty="0" smtClean="0">
                <a:latin typeface="Bookman Old Style" pitchFamily="18" charset="0"/>
              </a:rPr>
              <a:t>If the exporter fails to arrange for delivery of proceeds within 12 months or seek extension of time beyond 12 months, the matter should be </a:t>
            </a:r>
            <a:r>
              <a:rPr lang="en-IN" b="1" dirty="0" smtClean="0">
                <a:latin typeface="Bookman Old Style" pitchFamily="18" charset="0"/>
              </a:rPr>
              <a:t>reported to the Regional Office of RBI</a:t>
            </a:r>
            <a:r>
              <a:rPr lang="en-IN" dirty="0" smtClean="0">
                <a:latin typeface="Bookman Old Style" pitchFamily="18" charset="0"/>
              </a:rPr>
              <a:t>.</a:t>
            </a:r>
          </a:p>
          <a:p>
            <a:pPr algn="just">
              <a:buFont typeface="Constantia" pitchFamily="18" charset="0"/>
              <a:buChar char="–"/>
            </a:pPr>
            <a:r>
              <a:rPr lang="en-IN" b="1" dirty="0" smtClean="0">
                <a:latin typeface="Bookman Old Style" pitchFamily="18" charset="0"/>
              </a:rPr>
              <a:t>AD Bank to furnish</a:t>
            </a:r>
            <a:r>
              <a:rPr lang="en-IN" dirty="0" smtClean="0">
                <a:latin typeface="Bookman Old Style" pitchFamily="18" charset="0"/>
              </a:rPr>
              <a:t> to the Regional Office of RBI </a:t>
            </a:r>
            <a:r>
              <a:rPr lang="en-IN" b="1" dirty="0" smtClean="0">
                <a:latin typeface="Bookman Old Style" pitchFamily="18" charset="0"/>
              </a:rPr>
              <a:t>on a half-yearly basis</a:t>
            </a:r>
            <a:r>
              <a:rPr lang="en-IN" dirty="0" smtClean="0">
                <a:latin typeface="Bookman Old Style" pitchFamily="18" charset="0"/>
              </a:rPr>
              <a:t>, a consolidated statement in </a:t>
            </a:r>
            <a:r>
              <a:rPr lang="en-IN" b="1" dirty="0" smtClean="0">
                <a:latin typeface="Bookman Old Style" pitchFamily="18" charset="0"/>
              </a:rPr>
              <a:t>Form XOS</a:t>
            </a:r>
            <a:r>
              <a:rPr lang="en-IN" dirty="0" smtClean="0">
                <a:latin typeface="Bookman Old Style" pitchFamily="18" charset="0"/>
              </a:rPr>
              <a:t> giving details of </a:t>
            </a:r>
            <a:r>
              <a:rPr lang="en-IN" b="1" dirty="0" smtClean="0">
                <a:latin typeface="Bookman Old Style" pitchFamily="18" charset="0"/>
              </a:rPr>
              <a:t>all export bills outstanding beyond six months from the date of export</a:t>
            </a:r>
            <a:r>
              <a:rPr lang="en-IN" dirty="0" smtClean="0">
                <a:latin typeface="Bookman Old Style" pitchFamily="18" charset="0"/>
              </a:rPr>
              <a:t> as at the end of June and December every year.</a:t>
            </a:r>
          </a:p>
          <a:p>
            <a:endParaRPr lang="en-US" dirty="0"/>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731838"/>
          </a:xfrm>
        </p:spPr>
        <p:txBody>
          <a:bodyPr/>
          <a:lstStyle/>
          <a:p>
            <a:pPr algn="ctr"/>
            <a:r>
              <a:rPr lang="en-US" b="1" dirty="0" smtClean="0"/>
              <a:t>Export of Goods by SEZ</a:t>
            </a:r>
            <a:endParaRPr lang="en-US" b="1" dirty="0"/>
          </a:p>
        </p:txBody>
      </p:sp>
      <p:sp>
        <p:nvSpPr>
          <p:cNvPr id="3" name="Content Placeholder 2"/>
          <p:cNvSpPr>
            <a:spLocks noGrp="1"/>
          </p:cNvSpPr>
          <p:nvPr>
            <p:ph sz="quarter" idx="1"/>
          </p:nvPr>
        </p:nvSpPr>
        <p:spPr>
          <a:xfrm>
            <a:off x="381000" y="1219200"/>
            <a:ext cx="7467600" cy="5254752"/>
          </a:xfrm>
        </p:spPr>
        <p:txBody>
          <a:bodyPr>
            <a:normAutofit lnSpcReduction="10000"/>
          </a:bodyPr>
          <a:lstStyle/>
          <a:p>
            <a:pPr algn="just">
              <a:buNone/>
            </a:pPr>
            <a:r>
              <a:rPr lang="en-IN" dirty="0" smtClean="0"/>
              <a:t>	Units in SEZs are permitted to undertake job work abroad and export goods from that country itself subject to the conditions that:</a:t>
            </a:r>
          </a:p>
          <a:p>
            <a:pPr algn="just"/>
            <a:r>
              <a:rPr lang="en-IN" dirty="0" smtClean="0"/>
              <a:t>Processing / manufacturing charges are suitably loaded in the export price and are borne by the ultimate buyer.</a:t>
            </a:r>
          </a:p>
          <a:p>
            <a:pPr algn="just"/>
            <a:r>
              <a:rPr lang="en-IN" dirty="0" smtClean="0"/>
              <a:t>The exporter has made satisfactory arrangements for realisation of full export proceeds subject to the usual GR procedure.</a:t>
            </a:r>
          </a:p>
          <a:p>
            <a:pPr algn="just">
              <a:buNone/>
            </a:pPr>
            <a:r>
              <a:rPr lang="en-IN" dirty="0" smtClean="0"/>
              <a:t>	</a:t>
            </a:r>
          </a:p>
          <a:p>
            <a:pPr algn="just">
              <a:buNone/>
            </a:pPr>
            <a:r>
              <a:rPr lang="en-IN" dirty="0" smtClean="0"/>
              <a:t>	AD Category – I banks may permit units in DTAs to purchase foreign exchange for making payment for goods supplied to them by units in SEZs.</a:t>
            </a:r>
          </a:p>
          <a:p>
            <a:pPr algn="just"/>
            <a:endParaRPr lang="en-US" dirty="0"/>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305800" cy="1143000"/>
          </a:xfrm>
        </p:spPr>
        <p:txBody>
          <a:bodyPr>
            <a:noAutofit/>
          </a:bodyPr>
          <a:lstStyle/>
          <a:p>
            <a:pPr algn="ctr"/>
            <a:r>
              <a:rPr lang="en-IN" b="1" dirty="0" smtClean="0"/>
              <a:t>Reduction in Invoice Value on Account of Prepayment of </a:t>
            </a:r>
            <a:r>
              <a:rPr lang="en-IN" b="1" dirty="0" err="1" smtClean="0"/>
              <a:t>Usance</a:t>
            </a:r>
            <a:r>
              <a:rPr lang="en-IN" b="1" dirty="0" smtClean="0"/>
              <a:t> Bills</a:t>
            </a:r>
            <a:endParaRPr lang="en-US" b="1" dirty="0"/>
          </a:p>
        </p:txBody>
      </p:sp>
      <p:sp>
        <p:nvSpPr>
          <p:cNvPr id="3" name="Content Placeholder 2"/>
          <p:cNvSpPr>
            <a:spLocks noGrp="1"/>
          </p:cNvSpPr>
          <p:nvPr>
            <p:ph sz="quarter" idx="1"/>
          </p:nvPr>
        </p:nvSpPr>
        <p:spPr>
          <a:xfrm>
            <a:off x="457200" y="1600200"/>
            <a:ext cx="7467600" cy="4953000"/>
          </a:xfrm>
        </p:spPr>
        <p:txBody>
          <a:bodyPr>
            <a:normAutofit fontScale="70000" lnSpcReduction="20000"/>
          </a:bodyPr>
          <a:lstStyle/>
          <a:p>
            <a:pPr marL="0" indent="0" algn="just">
              <a:buNone/>
            </a:pPr>
            <a:r>
              <a:rPr lang="en-IN" dirty="0" smtClean="0">
                <a:latin typeface="Bookman Old Style" pitchFamily="18" charset="0"/>
              </a:rPr>
              <a:t>On account of </a:t>
            </a:r>
            <a:r>
              <a:rPr lang="en-IN" b="1" dirty="0" smtClean="0">
                <a:latin typeface="Bookman Old Style" pitchFamily="18" charset="0"/>
              </a:rPr>
              <a:t>cash discount</a:t>
            </a:r>
            <a:r>
              <a:rPr lang="en-IN" dirty="0" smtClean="0">
                <a:latin typeface="Bookman Old Style" pitchFamily="18" charset="0"/>
              </a:rPr>
              <a:t> to the extent of amount of proportionate interest on the </a:t>
            </a:r>
            <a:r>
              <a:rPr lang="en-IN" b="1" dirty="0" smtClean="0">
                <a:latin typeface="Bookman Old Style" pitchFamily="18" charset="0"/>
              </a:rPr>
              <a:t>unexpired period of </a:t>
            </a:r>
            <a:r>
              <a:rPr lang="en-IN" b="1" dirty="0" err="1" smtClean="0">
                <a:latin typeface="Bookman Old Style" pitchFamily="18" charset="0"/>
              </a:rPr>
              <a:t>usance</a:t>
            </a:r>
            <a:r>
              <a:rPr lang="en-IN" dirty="0" smtClean="0">
                <a:latin typeface="Bookman Old Style" pitchFamily="18" charset="0"/>
              </a:rPr>
              <a:t>, calculated at the </a:t>
            </a:r>
            <a:r>
              <a:rPr lang="en-IN" b="1" dirty="0" smtClean="0">
                <a:latin typeface="Bookman Old Style" pitchFamily="18" charset="0"/>
              </a:rPr>
              <a:t>rate of interest stipulated in the export contract</a:t>
            </a:r>
            <a:r>
              <a:rPr lang="en-IN" dirty="0" smtClean="0">
                <a:latin typeface="Bookman Old Style" pitchFamily="18" charset="0"/>
              </a:rPr>
              <a:t> or at the </a:t>
            </a:r>
            <a:r>
              <a:rPr lang="en-IN" b="1" dirty="0" smtClean="0">
                <a:latin typeface="Bookman Old Style" pitchFamily="18" charset="0"/>
              </a:rPr>
              <a:t>prime rate/LIBOR of the currency of invoice</a:t>
            </a:r>
            <a:r>
              <a:rPr lang="en-IN" dirty="0" smtClean="0">
                <a:latin typeface="Bookman Old Style" pitchFamily="18" charset="0"/>
              </a:rPr>
              <a:t> where rate of </a:t>
            </a:r>
            <a:r>
              <a:rPr lang="en-IN" b="1" dirty="0" smtClean="0">
                <a:latin typeface="Bookman Old Style" pitchFamily="18" charset="0"/>
              </a:rPr>
              <a:t>interest is not stipulated</a:t>
            </a:r>
            <a:r>
              <a:rPr lang="en-IN" dirty="0" smtClean="0">
                <a:latin typeface="Bookman Old Style" pitchFamily="18" charset="0"/>
              </a:rPr>
              <a:t> in the contract.</a:t>
            </a:r>
          </a:p>
          <a:p>
            <a:pPr marL="0" indent="0" algn="just">
              <a:buNone/>
            </a:pPr>
            <a:endParaRPr lang="en-IN" dirty="0" smtClean="0">
              <a:latin typeface="Bookman Old Style" pitchFamily="18" charset="0"/>
            </a:endParaRPr>
          </a:p>
          <a:p>
            <a:pPr algn="just">
              <a:buNone/>
            </a:pPr>
            <a:r>
              <a:rPr lang="en-IN" b="1" dirty="0" smtClean="0">
                <a:latin typeface="Bookman Old Style" pitchFamily="18" charset="0"/>
              </a:rPr>
              <a:t>Reduction in Invoice Value in other cases</a:t>
            </a:r>
            <a:endParaRPr lang="en-US" dirty="0" smtClean="0">
              <a:latin typeface="Bookman Old Style" pitchFamily="18" charset="0"/>
            </a:endParaRPr>
          </a:p>
          <a:p>
            <a:pPr algn="just">
              <a:buNone/>
            </a:pPr>
            <a:endParaRPr lang="en-US" dirty="0" smtClean="0">
              <a:latin typeface="Bookman Old Style" pitchFamily="18" charset="0"/>
            </a:endParaRPr>
          </a:p>
          <a:p>
            <a:pPr algn="just"/>
            <a:r>
              <a:rPr lang="en-IN" b="1" dirty="0" smtClean="0">
                <a:latin typeface="Bookman Old Style" pitchFamily="18" charset="0"/>
              </a:rPr>
              <a:t>After bill has been negotiated or sent for collection</a:t>
            </a:r>
            <a:r>
              <a:rPr lang="en-IN" dirty="0" smtClean="0">
                <a:latin typeface="Bookman Old Style" pitchFamily="18" charset="0"/>
              </a:rPr>
              <a:t>, AD Bank may approve such reduction, provided: </a:t>
            </a:r>
            <a:endParaRPr lang="en-US" dirty="0" smtClean="0">
              <a:latin typeface="Bookman Old Style" pitchFamily="18" charset="0"/>
            </a:endParaRPr>
          </a:p>
          <a:p>
            <a:pPr algn="just">
              <a:buNone/>
            </a:pPr>
            <a:endParaRPr lang="en-US" dirty="0" smtClean="0">
              <a:latin typeface="Bookman Old Style" pitchFamily="18" charset="0"/>
            </a:endParaRPr>
          </a:p>
          <a:p>
            <a:pPr marL="514350" indent="-514350" algn="just">
              <a:buFont typeface="+mj-lt"/>
              <a:buAutoNum type="alphaLcParenR"/>
            </a:pPr>
            <a:r>
              <a:rPr lang="en-IN" dirty="0" smtClean="0">
                <a:latin typeface="Bookman Old Style" pitchFamily="18" charset="0"/>
              </a:rPr>
              <a:t> The reduction does </a:t>
            </a:r>
            <a:r>
              <a:rPr lang="en-IN" b="1" dirty="0" smtClean="0">
                <a:latin typeface="Bookman Old Style" pitchFamily="18" charset="0"/>
              </a:rPr>
              <a:t>not exceed </a:t>
            </a:r>
            <a:r>
              <a:rPr lang="en-IN" b="1" dirty="0" smtClean="0">
                <a:solidFill>
                  <a:srgbClr val="FF0000"/>
                </a:solidFill>
                <a:latin typeface="Bookman Old Style" pitchFamily="18" charset="0"/>
              </a:rPr>
              <a:t>25 per cent of invoice value</a:t>
            </a:r>
            <a:r>
              <a:rPr lang="en-IN" dirty="0" smtClean="0">
                <a:latin typeface="Bookman Old Style" pitchFamily="18" charset="0"/>
              </a:rPr>
              <a:t>:</a:t>
            </a:r>
            <a:endParaRPr lang="en-US" dirty="0" smtClean="0">
              <a:latin typeface="Bookman Old Style" pitchFamily="18" charset="0"/>
            </a:endParaRPr>
          </a:p>
          <a:p>
            <a:pPr marL="514350" indent="-514350" algn="just">
              <a:buFont typeface="+mj-lt"/>
              <a:buAutoNum type="alphaLcParenR"/>
            </a:pPr>
            <a:r>
              <a:rPr lang="en-IN" dirty="0" smtClean="0">
                <a:latin typeface="Bookman Old Style" pitchFamily="18" charset="0"/>
              </a:rPr>
              <a:t>It does </a:t>
            </a:r>
            <a:r>
              <a:rPr lang="en-IN" b="1" dirty="0" smtClean="0">
                <a:latin typeface="Bookman Old Style" pitchFamily="18" charset="0"/>
              </a:rPr>
              <a:t>not relate to export of commodities</a:t>
            </a:r>
            <a:r>
              <a:rPr lang="en-IN" dirty="0" smtClean="0">
                <a:latin typeface="Bookman Old Style" pitchFamily="18" charset="0"/>
              </a:rPr>
              <a:t> subject to floor price stipulations</a:t>
            </a:r>
          </a:p>
          <a:p>
            <a:pPr marL="514350" indent="-514350" algn="just">
              <a:buFont typeface="+mj-lt"/>
              <a:buAutoNum type="alphaLcParenR"/>
            </a:pPr>
            <a:r>
              <a:rPr lang="en-IN" dirty="0" smtClean="0">
                <a:latin typeface="Bookman Old Style" pitchFamily="18" charset="0"/>
              </a:rPr>
              <a:t>The exporter is not </a:t>
            </a:r>
            <a:r>
              <a:rPr lang="en-IN" b="1" dirty="0" smtClean="0">
                <a:latin typeface="Bookman Old Style" pitchFamily="18" charset="0"/>
              </a:rPr>
              <a:t>on the exporters’ caution list</a:t>
            </a:r>
            <a:r>
              <a:rPr lang="en-IN" dirty="0" smtClean="0">
                <a:latin typeface="Bookman Old Style" pitchFamily="18" charset="0"/>
              </a:rPr>
              <a:t> of the Reserve Bank, and</a:t>
            </a:r>
          </a:p>
          <a:p>
            <a:pPr marL="514350" indent="-514350" algn="just">
              <a:buFont typeface="+mj-lt"/>
              <a:buAutoNum type="alphaLcParenR" startAt="4"/>
            </a:pPr>
            <a:r>
              <a:rPr lang="en-IN" dirty="0" smtClean="0">
                <a:latin typeface="Bookman Old Style" pitchFamily="18" charset="0"/>
              </a:rPr>
              <a:t>The exporter is advised </a:t>
            </a:r>
            <a:r>
              <a:rPr lang="en-IN" b="1" dirty="0" smtClean="0">
                <a:latin typeface="Bookman Old Style" pitchFamily="18" charset="0"/>
              </a:rPr>
              <a:t>to surrender proportionate export incentives </a:t>
            </a:r>
            <a:r>
              <a:rPr lang="en-IN" dirty="0" smtClean="0">
                <a:latin typeface="Bookman Old Style" pitchFamily="18" charset="0"/>
              </a:rPr>
              <a:t> </a:t>
            </a:r>
            <a:r>
              <a:rPr lang="en-IN" b="1" dirty="0" smtClean="0">
                <a:latin typeface="Bookman Old Style" pitchFamily="18" charset="0"/>
              </a:rPr>
              <a:t>availed</a:t>
            </a:r>
            <a:r>
              <a:rPr lang="en-IN" dirty="0" smtClean="0">
                <a:latin typeface="Bookman Old Style" pitchFamily="18" charset="0"/>
              </a:rPr>
              <a:t> of, if any</a:t>
            </a:r>
            <a:r>
              <a:rPr lang="en-IN" dirty="0" smtClean="0">
                <a:latin typeface="Bookman Old Style" pitchFamily="18" charset="0"/>
              </a:rPr>
              <a:t>.</a:t>
            </a:r>
            <a:endParaRPr lang="en-IN" dirty="0" smtClean="0">
              <a:latin typeface="Bookman Old Style" pitchFamily="18" charset="0"/>
            </a:endParaRPr>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7467600" cy="5483352"/>
          </a:xfrm>
        </p:spPr>
        <p:txBody>
          <a:bodyPr>
            <a:normAutofit lnSpcReduction="10000"/>
          </a:bodyPr>
          <a:lstStyle/>
          <a:p>
            <a:pPr marL="514350" indent="-514350" algn="just">
              <a:buFont typeface="+mj-lt"/>
              <a:buAutoNum type="alphaLcParenR" startAt="4"/>
            </a:pPr>
            <a:endParaRPr lang="en-IN" dirty="0" smtClean="0">
              <a:latin typeface="Bookman Old Style" pitchFamily="18" charset="0"/>
            </a:endParaRPr>
          </a:p>
          <a:p>
            <a:pPr algn="just"/>
            <a:r>
              <a:rPr lang="en-IN" dirty="0" smtClean="0">
                <a:latin typeface="Bookman Old Style" pitchFamily="18" charset="0"/>
              </a:rPr>
              <a:t>In the case of exporters who have been in the </a:t>
            </a:r>
            <a:r>
              <a:rPr lang="en-IN" b="1" dirty="0" smtClean="0">
                <a:latin typeface="Bookman Old Style" pitchFamily="18" charset="0"/>
              </a:rPr>
              <a:t>export business for more than three years</a:t>
            </a:r>
            <a:r>
              <a:rPr lang="en-IN" dirty="0" smtClean="0">
                <a:latin typeface="Bookman Old Style" pitchFamily="18" charset="0"/>
              </a:rPr>
              <a:t>, reduction in invoice value may be allowed, </a:t>
            </a:r>
            <a:r>
              <a:rPr lang="en-IN" b="1" dirty="0" smtClean="0">
                <a:latin typeface="Bookman Old Style" pitchFamily="18" charset="0"/>
              </a:rPr>
              <a:t>without any percentage ceiling</a:t>
            </a:r>
            <a:r>
              <a:rPr lang="en-IN" dirty="0" smtClean="0">
                <a:latin typeface="Bookman Old Style" pitchFamily="18" charset="0"/>
              </a:rPr>
              <a:t>, subject to the above conditions as also subject to their track record being satisfactory, i.e., the </a:t>
            </a:r>
            <a:r>
              <a:rPr lang="en-IN" b="1" dirty="0" smtClean="0">
                <a:latin typeface="Bookman Old Style" pitchFamily="18" charset="0"/>
              </a:rPr>
              <a:t>export </a:t>
            </a:r>
            <a:r>
              <a:rPr lang="en-IN" b="1" dirty="0" err="1" smtClean="0">
                <a:latin typeface="Bookman Old Style" pitchFamily="18" charset="0"/>
              </a:rPr>
              <a:t>outstandings</a:t>
            </a:r>
            <a:r>
              <a:rPr lang="en-IN" b="1" dirty="0" smtClean="0">
                <a:latin typeface="Bookman Old Style" pitchFamily="18" charset="0"/>
              </a:rPr>
              <a:t> do not exceed 5 per cent of the average annual export realization during the preceding three financial years</a:t>
            </a:r>
            <a:r>
              <a:rPr lang="en-IN" dirty="0" smtClean="0">
                <a:latin typeface="Bookman Old Style" pitchFamily="18" charset="0"/>
              </a:rPr>
              <a:t>.</a:t>
            </a:r>
            <a:endParaRPr lang="en-US" dirty="0" smtClean="0">
              <a:latin typeface="Bookman Old Style" pitchFamily="18" charset="0"/>
            </a:endParaRPr>
          </a:p>
          <a:p>
            <a:pPr algn="just">
              <a:buNone/>
            </a:pPr>
            <a:endParaRPr lang="en-US" dirty="0" smtClean="0">
              <a:latin typeface="Bookman Old Style" pitchFamily="18" charset="0"/>
            </a:endParaRPr>
          </a:p>
          <a:p>
            <a:pPr algn="just"/>
            <a:r>
              <a:rPr lang="en-IN" dirty="0" smtClean="0">
                <a:latin typeface="Bookman Old Style" pitchFamily="18" charset="0"/>
              </a:rPr>
              <a:t>Outstanding of exports made to </a:t>
            </a:r>
            <a:r>
              <a:rPr lang="en-IN" b="1" dirty="0" smtClean="0">
                <a:latin typeface="Bookman Old Style" pitchFamily="18" charset="0"/>
              </a:rPr>
              <a:t>countries facing externalization problems</a:t>
            </a:r>
            <a:r>
              <a:rPr lang="en-IN" dirty="0" smtClean="0">
                <a:latin typeface="Bookman Old Style" pitchFamily="18" charset="0"/>
              </a:rPr>
              <a:t> may be ignored provided the payments have been made by the buyers in the local currency.</a:t>
            </a:r>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36</a:t>
            </a:fld>
            <a:endParaRPr lang="en-US"/>
          </a:p>
        </p:txBody>
      </p:sp>
      <p:sp>
        <p:nvSpPr>
          <p:cNvPr id="5" name="Footer Placeholder 4"/>
          <p:cNvSpPr>
            <a:spLocks noGrp="1"/>
          </p:cNvSpPr>
          <p:nvPr>
            <p:ph type="ftr" sz="quarter" idx="16"/>
          </p:nvPr>
        </p:nvSpPr>
        <p:spPr/>
        <p:txBody>
          <a:bodyPr/>
          <a:lstStyle/>
          <a:p>
            <a:r>
              <a:rPr lang="en-IN" smtClean="0"/>
              <a:t>www.deepanilassociates.com</a:t>
            </a: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Export claims</a:t>
            </a:r>
            <a:endParaRPr lang="en-US" b="1" dirty="0"/>
          </a:p>
        </p:txBody>
      </p:sp>
      <p:sp>
        <p:nvSpPr>
          <p:cNvPr id="3" name="Content Placeholder 2"/>
          <p:cNvSpPr>
            <a:spLocks noGrp="1"/>
          </p:cNvSpPr>
          <p:nvPr>
            <p:ph sz="quarter" idx="1"/>
          </p:nvPr>
        </p:nvSpPr>
        <p:spPr>
          <a:xfrm>
            <a:off x="457200" y="2057400"/>
            <a:ext cx="7467600" cy="3810000"/>
          </a:xfrm>
        </p:spPr>
        <p:txBody>
          <a:bodyPr>
            <a:normAutofit/>
          </a:bodyPr>
          <a:lstStyle/>
          <a:p>
            <a:pPr algn="just"/>
            <a:r>
              <a:rPr lang="en-IN" dirty="0" smtClean="0">
                <a:latin typeface="Bookman Old Style" pitchFamily="18" charset="0"/>
              </a:rPr>
              <a:t>AD Bank may </a:t>
            </a:r>
            <a:r>
              <a:rPr lang="en-IN" b="1" dirty="0" smtClean="0">
                <a:latin typeface="Bookman Old Style" pitchFamily="18" charset="0"/>
              </a:rPr>
              <a:t>remit export claims</a:t>
            </a:r>
            <a:r>
              <a:rPr lang="en-IN" dirty="0" smtClean="0">
                <a:latin typeface="Bookman Old Style" pitchFamily="18" charset="0"/>
              </a:rPr>
              <a:t>, provided the relative </a:t>
            </a:r>
            <a:r>
              <a:rPr lang="en-IN" b="1" dirty="0" smtClean="0">
                <a:latin typeface="Bookman Old Style" pitchFamily="18" charset="0"/>
              </a:rPr>
              <a:t>export proceeds have already been realised </a:t>
            </a:r>
            <a:r>
              <a:rPr lang="en-IN" dirty="0" smtClean="0">
                <a:latin typeface="Bookman Old Style" pitchFamily="18" charset="0"/>
              </a:rPr>
              <a:t>and repatriated to India and the </a:t>
            </a:r>
            <a:r>
              <a:rPr lang="en-IN" b="1" dirty="0" smtClean="0">
                <a:latin typeface="Bookman Old Style" pitchFamily="18" charset="0"/>
              </a:rPr>
              <a:t>exporter is not on the caution list</a:t>
            </a:r>
            <a:r>
              <a:rPr lang="en-IN" dirty="0" smtClean="0">
                <a:latin typeface="Bookman Old Style" pitchFamily="18" charset="0"/>
              </a:rPr>
              <a:t> </a:t>
            </a:r>
          </a:p>
          <a:p>
            <a:pPr algn="just">
              <a:buNone/>
            </a:pPr>
            <a:r>
              <a:rPr lang="en-IN" dirty="0" smtClean="0">
                <a:latin typeface="Bookman Old Style" pitchFamily="18" charset="0"/>
              </a:rPr>
              <a:t>	</a:t>
            </a:r>
          </a:p>
          <a:p>
            <a:pPr algn="just"/>
            <a:r>
              <a:rPr lang="en-IN" dirty="0" smtClean="0">
                <a:latin typeface="Bookman Old Style" pitchFamily="18" charset="0"/>
              </a:rPr>
              <a:t>Exporter to </a:t>
            </a:r>
            <a:r>
              <a:rPr lang="en-IN" b="1" dirty="0" smtClean="0">
                <a:latin typeface="Bookman Old Style" pitchFamily="18" charset="0"/>
              </a:rPr>
              <a:t>surrender proportionate export incentives</a:t>
            </a:r>
            <a:r>
              <a:rPr lang="en-IN" dirty="0" smtClean="0">
                <a:latin typeface="Bookman Old Style" pitchFamily="18" charset="0"/>
              </a:rPr>
              <a:t>, if any, received by him.</a:t>
            </a:r>
            <a:endParaRPr lang="en-US" dirty="0" smtClean="0">
              <a:latin typeface="Bookman Old Style" pitchFamily="18" charset="0"/>
            </a:endParaRPr>
          </a:p>
          <a:p>
            <a:pPr algn="just"/>
            <a:endParaRPr lang="en-US" dirty="0"/>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55638"/>
          </a:xfrm>
        </p:spPr>
        <p:txBody>
          <a:bodyPr>
            <a:normAutofit/>
          </a:bodyPr>
          <a:lstStyle/>
          <a:p>
            <a:pPr algn="ctr"/>
            <a:r>
              <a:rPr lang="en-US" b="1" dirty="0" smtClean="0"/>
              <a:t>Extension of time</a:t>
            </a:r>
            <a:endParaRPr lang="en-US" b="1" dirty="0"/>
          </a:p>
        </p:txBody>
      </p:sp>
      <p:sp>
        <p:nvSpPr>
          <p:cNvPr id="3" name="Content Placeholder 2"/>
          <p:cNvSpPr>
            <a:spLocks noGrp="1"/>
          </p:cNvSpPr>
          <p:nvPr>
            <p:ph sz="quarter" idx="1"/>
          </p:nvPr>
        </p:nvSpPr>
        <p:spPr>
          <a:xfrm>
            <a:off x="304800" y="914400"/>
            <a:ext cx="8229600" cy="5105400"/>
          </a:xfrm>
        </p:spPr>
        <p:txBody>
          <a:bodyPr>
            <a:normAutofit fontScale="85000" lnSpcReduction="10000"/>
          </a:bodyPr>
          <a:lstStyle/>
          <a:p>
            <a:pPr lvl="0" algn="just">
              <a:buNone/>
            </a:pPr>
            <a:r>
              <a:rPr lang="en-IN" dirty="0" smtClean="0">
                <a:latin typeface="Bookman Old Style" pitchFamily="18" charset="0"/>
              </a:rPr>
              <a:t>	RBI has permitted AD Bank to extend the period of realization of export proceeds beyond 12 months from the date of export, </a:t>
            </a:r>
            <a:r>
              <a:rPr lang="en-IN" b="1" dirty="0" smtClean="0">
                <a:latin typeface="Bookman Old Style" pitchFamily="18" charset="0"/>
              </a:rPr>
              <a:t>up to a period of six months</a:t>
            </a:r>
            <a:r>
              <a:rPr lang="en-IN" dirty="0" smtClean="0">
                <a:latin typeface="Bookman Old Style" pitchFamily="18" charset="0"/>
              </a:rPr>
              <a:t>, </a:t>
            </a:r>
            <a:r>
              <a:rPr lang="en-IN" b="1" u="sng" dirty="0" smtClean="0">
                <a:latin typeface="Bookman Old Style" pitchFamily="18" charset="0"/>
              </a:rPr>
              <a:t>at a time</a:t>
            </a:r>
            <a:r>
              <a:rPr lang="en-IN" dirty="0" smtClean="0">
                <a:latin typeface="Bookman Old Style" pitchFamily="18" charset="0"/>
              </a:rPr>
              <a:t>, irrespective of the invoice value of the export subject to the following conditions:</a:t>
            </a:r>
          </a:p>
          <a:p>
            <a:pPr marL="514350" indent="-514350" algn="just"/>
            <a:r>
              <a:rPr lang="en-IN" dirty="0" smtClean="0">
                <a:latin typeface="Bookman Old Style" pitchFamily="18" charset="0"/>
              </a:rPr>
              <a:t>The export transactions covered by the invoices are </a:t>
            </a:r>
            <a:r>
              <a:rPr lang="en-IN" b="1" dirty="0" smtClean="0">
                <a:latin typeface="Bookman Old Style" pitchFamily="18" charset="0"/>
              </a:rPr>
              <a:t>not under investigation</a:t>
            </a:r>
            <a:r>
              <a:rPr lang="en-IN" dirty="0" smtClean="0">
                <a:latin typeface="Bookman Old Style" pitchFamily="18" charset="0"/>
              </a:rPr>
              <a:t> by Directorate of Enforcement / Central Bureau of Investigation or other investigating agencies,</a:t>
            </a:r>
            <a:endParaRPr lang="en-US" dirty="0" smtClean="0">
              <a:latin typeface="Bookman Old Style" pitchFamily="18" charset="0"/>
            </a:endParaRPr>
          </a:p>
          <a:p>
            <a:pPr marL="514350" indent="-514350" algn="just"/>
            <a:r>
              <a:rPr lang="en-IN" dirty="0" smtClean="0">
                <a:latin typeface="Bookman Old Style" pitchFamily="18" charset="0"/>
              </a:rPr>
              <a:t>The AD Bank is satisfied that the exporter has not been able to realise export proceeds </a:t>
            </a:r>
            <a:r>
              <a:rPr lang="en-IN" b="1" dirty="0" smtClean="0">
                <a:latin typeface="Bookman Old Style" pitchFamily="18" charset="0"/>
              </a:rPr>
              <a:t>for reasons beyond his control</a:t>
            </a:r>
            <a:r>
              <a:rPr lang="en-IN" dirty="0" smtClean="0">
                <a:latin typeface="Bookman Old Style" pitchFamily="18" charset="0"/>
              </a:rPr>
              <a:t>,</a:t>
            </a:r>
          </a:p>
          <a:p>
            <a:pPr marL="514350" indent="-514350" algn="just"/>
            <a:r>
              <a:rPr lang="en-IN" dirty="0" smtClean="0">
                <a:latin typeface="Bookman Old Style" pitchFamily="18" charset="0"/>
              </a:rPr>
              <a:t>The exporter </a:t>
            </a:r>
            <a:r>
              <a:rPr lang="en-IN" b="1" dirty="0" smtClean="0">
                <a:latin typeface="Bookman Old Style" pitchFamily="18" charset="0"/>
              </a:rPr>
              <a:t>submits a declaration</a:t>
            </a:r>
            <a:r>
              <a:rPr lang="en-IN" dirty="0" smtClean="0">
                <a:latin typeface="Bookman Old Style" pitchFamily="18" charset="0"/>
              </a:rPr>
              <a:t> that the export proceeds will be </a:t>
            </a:r>
            <a:r>
              <a:rPr lang="en-IN" b="1" dirty="0" smtClean="0">
                <a:latin typeface="Bookman Old Style" pitchFamily="18" charset="0"/>
              </a:rPr>
              <a:t>realised during the extended period</a:t>
            </a:r>
            <a:r>
              <a:rPr lang="en-IN" dirty="0" smtClean="0">
                <a:latin typeface="Bookman Old Style" pitchFamily="18" charset="0"/>
              </a:rPr>
              <a:t>,</a:t>
            </a:r>
          </a:p>
          <a:p>
            <a:pPr marL="514350" indent="-514350" algn="just"/>
            <a:r>
              <a:rPr lang="en-IN" dirty="0" smtClean="0">
                <a:latin typeface="Bookman Old Style" pitchFamily="18" charset="0"/>
              </a:rPr>
              <a:t>While considering extension beyond one year from the date of export, the </a:t>
            </a:r>
            <a:r>
              <a:rPr lang="en-IN" b="1" dirty="0" smtClean="0">
                <a:latin typeface="Bookman Old Style" pitchFamily="18" charset="0"/>
              </a:rPr>
              <a:t>total outstanding of the exporter does not exceed USD one million or 10 per cent of the average export realizations during the preceding three financial years</a:t>
            </a:r>
            <a:r>
              <a:rPr lang="en-IN" dirty="0" smtClean="0">
                <a:latin typeface="Bookman Old Style" pitchFamily="18" charset="0"/>
              </a:rPr>
              <a:t>, whichever is </a:t>
            </a:r>
            <a:r>
              <a:rPr lang="en-IN" b="1" dirty="0" smtClean="0">
                <a:latin typeface="Bookman Old Style" pitchFamily="18" charset="0"/>
              </a:rPr>
              <a:t>higher</a:t>
            </a:r>
            <a:r>
              <a:rPr lang="en-IN" dirty="0" smtClean="0">
                <a:latin typeface="Bookman Old Style" pitchFamily="18" charset="0"/>
              </a:rPr>
              <a:t>.</a:t>
            </a:r>
            <a:endParaRPr lang="en-US" dirty="0" smtClean="0">
              <a:latin typeface="Bookman Old Style" pitchFamily="18" charset="0"/>
            </a:endParaRPr>
          </a:p>
          <a:p>
            <a:pPr algn="just"/>
            <a:endParaRPr lang="en-US" dirty="0"/>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7467600" cy="5864352"/>
          </a:xfrm>
        </p:spPr>
        <p:txBody>
          <a:bodyPr>
            <a:normAutofit fontScale="92500" lnSpcReduction="10000"/>
          </a:bodyPr>
          <a:lstStyle/>
          <a:p>
            <a:pPr marL="514350" indent="-514350" algn="just">
              <a:buFont typeface="+mj-lt"/>
              <a:buAutoNum type="alphaLcParenR"/>
            </a:pPr>
            <a:endParaRPr lang="en-IN" dirty="0" smtClean="0">
              <a:latin typeface="Bookman Old Style" pitchFamily="18" charset="0"/>
            </a:endParaRPr>
          </a:p>
          <a:p>
            <a:pPr marL="514350" indent="-514350" algn="just"/>
            <a:r>
              <a:rPr lang="en-IN" dirty="0" smtClean="0">
                <a:latin typeface="Bookman Old Style" pitchFamily="18" charset="0"/>
              </a:rPr>
              <a:t>In cases where the </a:t>
            </a:r>
            <a:r>
              <a:rPr lang="en-IN" b="1" dirty="0" smtClean="0">
                <a:latin typeface="Bookman Old Style" pitchFamily="18" charset="0"/>
              </a:rPr>
              <a:t>exporter has filed suits abroad </a:t>
            </a:r>
            <a:r>
              <a:rPr lang="en-IN" dirty="0" smtClean="0">
                <a:latin typeface="Bookman Old Style" pitchFamily="18" charset="0"/>
              </a:rPr>
              <a:t>against the buyer, extension may be granted irrespective of the amount involved / outstanding.</a:t>
            </a:r>
          </a:p>
          <a:p>
            <a:pPr algn="just">
              <a:buNone/>
            </a:pPr>
            <a:r>
              <a:rPr lang="en-IN" dirty="0" smtClean="0">
                <a:latin typeface="Bookman Old Style" pitchFamily="18" charset="0"/>
              </a:rPr>
              <a:t>	In </a:t>
            </a:r>
            <a:r>
              <a:rPr lang="en-IN" dirty="0" smtClean="0">
                <a:latin typeface="Bookman Old Style" pitchFamily="18" charset="0"/>
              </a:rPr>
              <a:t>cases where an exporter has </a:t>
            </a:r>
            <a:r>
              <a:rPr lang="en-IN" b="1" dirty="0" smtClean="0">
                <a:latin typeface="Bookman Old Style" pitchFamily="18" charset="0"/>
              </a:rPr>
              <a:t>not been able to realise proceeds of a shipment made within the extended period</a:t>
            </a:r>
            <a:r>
              <a:rPr lang="en-IN" dirty="0" smtClean="0">
                <a:latin typeface="Bookman Old Style" pitchFamily="18" charset="0"/>
              </a:rPr>
              <a:t> for reasons beyond his control, but expects to be able to realise proceeds if further extension of the period is allowed to him, necessary application (in duplicate) should be made to the </a:t>
            </a:r>
            <a:r>
              <a:rPr lang="en-IN" b="1" dirty="0" smtClean="0">
                <a:latin typeface="Bookman Old Style" pitchFamily="18" charset="0"/>
              </a:rPr>
              <a:t>Regional Office concerned of the Reserve Bank</a:t>
            </a:r>
            <a:r>
              <a:rPr lang="en-IN" dirty="0" smtClean="0">
                <a:latin typeface="Bookman Old Style" pitchFamily="18" charset="0"/>
              </a:rPr>
              <a:t> in form ETX through his AD Bank with appropriate documentary </a:t>
            </a:r>
            <a:r>
              <a:rPr lang="en-IN" dirty="0" smtClean="0">
                <a:latin typeface="Bookman Old Style" pitchFamily="18" charset="0"/>
              </a:rPr>
              <a:t>evidence.</a:t>
            </a:r>
            <a:endParaRPr lang="en-US" dirty="0" smtClean="0">
              <a:latin typeface="Bookman Old Style" pitchFamily="18" charset="0"/>
            </a:endParaRPr>
          </a:p>
          <a:p>
            <a:pPr algn="just">
              <a:buNone/>
            </a:pPr>
            <a:r>
              <a:rPr lang="en-US" dirty="0" smtClean="0">
                <a:latin typeface="Bookman Old Style" pitchFamily="18" charset="0"/>
              </a:rPr>
              <a:t>	</a:t>
            </a:r>
            <a:endParaRPr lang="en-US" dirty="0" smtClean="0">
              <a:latin typeface="Bookman Old Style" pitchFamily="18" charset="0"/>
            </a:endParaRPr>
          </a:p>
          <a:p>
            <a:pPr algn="just">
              <a:buNone/>
            </a:pPr>
            <a:r>
              <a:rPr lang="en-US" dirty="0" smtClean="0">
                <a:latin typeface="Bookman Old Style" pitchFamily="18" charset="0"/>
              </a:rPr>
              <a:t>	</a:t>
            </a:r>
            <a:r>
              <a:rPr lang="en-IN" dirty="0" smtClean="0">
                <a:latin typeface="Bookman Old Style" pitchFamily="18" charset="0"/>
              </a:rPr>
              <a:t>Cases </a:t>
            </a:r>
            <a:r>
              <a:rPr lang="en-IN" dirty="0" smtClean="0">
                <a:latin typeface="Bookman Old Style" pitchFamily="18" charset="0"/>
              </a:rPr>
              <a:t>which are </a:t>
            </a:r>
            <a:r>
              <a:rPr lang="en-IN" b="1" dirty="0" smtClean="0">
                <a:latin typeface="Bookman Old Style" pitchFamily="18" charset="0"/>
              </a:rPr>
              <a:t>not covered</a:t>
            </a:r>
            <a:r>
              <a:rPr lang="en-IN" dirty="0" smtClean="0">
                <a:latin typeface="Bookman Old Style" pitchFamily="18" charset="0"/>
              </a:rPr>
              <a:t> by the above instructions will require </a:t>
            </a:r>
            <a:r>
              <a:rPr lang="en-IN" b="1" dirty="0" smtClean="0">
                <a:latin typeface="Bookman Old Style" pitchFamily="18" charset="0"/>
              </a:rPr>
              <a:t>prior approval from the Regional Office</a:t>
            </a:r>
            <a:r>
              <a:rPr lang="en-IN" dirty="0" smtClean="0">
                <a:latin typeface="Bookman Old Style" pitchFamily="18" charset="0"/>
              </a:rPr>
              <a:t> concerned of the Reserve Bank.</a:t>
            </a:r>
            <a:endParaRPr lang="en-US" dirty="0" smtClean="0">
              <a:latin typeface="Bookman Old Style" pitchFamily="18" charset="0"/>
            </a:endParaRPr>
          </a:p>
          <a:p>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39</a:t>
            </a:fld>
            <a:endParaRPr lang="en-US"/>
          </a:p>
        </p:txBody>
      </p:sp>
      <p:sp>
        <p:nvSpPr>
          <p:cNvPr id="5" name="Footer Placeholder 4"/>
          <p:cNvSpPr>
            <a:spLocks noGrp="1"/>
          </p:cNvSpPr>
          <p:nvPr>
            <p:ph type="ftr" sz="quarter" idx="16"/>
          </p:nvPr>
        </p:nvSpPr>
        <p:spPr/>
        <p:txBody>
          <a:bodyPr/>
          <a:lstStyle/>
          <a:p>
            <a:r>
              <a:rPr lang="en-IN" smtClean="0"/>
              <a:t>www.deepanilassociates.com</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8686800" cy="868362"/>
          </a:xfrm>
        </p:spPr>
        <p:txBody>
          <a:bodyPr>
            <a:noAutofit/>
          </a:bodyPr>
          <a:lstStyle/>
          <a:p>
            <a:pPr algn="ctr"/>
            <a:r>
              <a:rPr lang="en-US" sz="2500" b="1" dirty="0" smtClean="0"/>
              <a:t>Foreign Exchange Management (Current Account Transactions) Rules, 2000</a:t>
            </a:r>
            <a:br>
              <a:rPr lang="en-US" sz="2500" b="1" dirty="0" smtClean="0"/>
            </a:br>
            <a:endParaRPr lang="en-US" sz="2500" b="1" dirty="0"/>
          </a:p>
        </p:txBody>
      </p:sp>
      <p:graphicFrame>
        <p:nvGraphicFramePr>
          <p:cNvPr id="6" name="Content Placeholder 5"/>
          <p:cNvGraphicFramePr>
            <a:graphicFrameLocks noGrp="1"/>
          </p:cNvGraphicFramePr>
          <p:nvPr>
            <p:ph sz="quarter" idx="1"/>
          </p:nvPr>
        </p:nvGraphicFramePr>
        <p:xfrm>
          <a:off x="381000" y="1676400"/>
          <a:ext cx="8229600" cy="3687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Extension of time and self write-off by exporter</a:t>
            </a:r>
            <a:endParaRPr lang="en-US" b="1" dirty="0"/>
          </a:p>
        </p:txBody>
      </p:sp>
      <p:sp>
        <p:nvSpPr>
          <p:cNvPr id="3" name="Content Placeholder 2"/>
          <p:cNvSpPr>
            <a:spLocks noGrp="1"/>
          </p:cNvSpPr>
          <p:nvPr>
            <p:ph sz="quarter" idx="1"/>
          </p:nvPr>
        </p:nvSpPr>
        <p:spPr/>
        <p:txBody>
          <a:bodyPr>
            <a:normAutofit fontScale="85000" lnSpcReduction="20000"/>
          </a:bodyPr>
          <a:lstStyle/>
          <a:p>
            <a:r>
              <a:rPr lang="en-IN" dirty="0" smtClean="0">
                <a:latin typeface="+mj-lt"/>
              </a:rPr>
              <a:t>The </a:t>
            </a:r>
            <a:r>
              <a:rPr lang="en-IN" b="1" dirty="0" smtClean="0">
                <a:latin typeface="+mj-lt"/>
              </a:rPr>
              <a:t>aggregate value of such export bills written-off</a:t>
            </a:r>
            <a:r>
              <a:rPr lang="en-IN" dirty="0" smtClean="0">
                <a:latin typeface="+mj-lt"/>
              </a:rPr>
              <a:t> (</a:t>
            </a:r>
            <a:r>
              <a:rPr lang="en-IN" b="1" dirty="0" smtClean="0">
                <a:latin typeface="+mj-lt"/>
              </a:rPr>
              <a:t>including reduction</a:t>
            </a:r>
            <a:r>
              <a:rPr lang="en-IN" dirty="0" smtClean="0">
                <a:latin typeface="+mj-lt"/>
              </a:rPr>
              <a:t> in invoice value) and </a:t>
            </a:r>
            <a:r>
              <a:rPr lang="en-IN" b="1" dirty="0" smtClean="0">
                <a:latin typeface="+mj-lt"/>
              </a:rPr>
              <a:t>bills extended for realization</a:t>
            </a:r>
            <a:r>
              <a:rPr lang="en-IN" dirty="0" smtClean="0">
                <a:latin typeface="+mj-lt"/>
              </a:rPr>
              <a:t> does </a:t>
            </a:r>
            <a:r>
              <a:rPr lang="en-IN" b="1" dirty="0" smtClean="0">
                <a:latin typeface="+mj-lt"/>
              </a:rPr>
              <a:t>not exceed 10 per cent of the export proceeds due during the financial year</a:t>
            </a:r>
            <a:r>
              <a:rPr lang="en-IN" dirty="0" smtClean="0">
                <a:latin typeface="+mj-lt"/>
              </a:rPr>
              <a:t>; and</a:t>
            </a:r>
            <a:endParaRPr lang="en-US" dirty="0" smtClean="0">
              <a:latin typeface="+mj-lt"/>
            </a:endParaRPr>
          </a:p>
          <a:p>
            <a:r>
              <a:rPr lang="en-IN" dirty="0" smtClean="0">
                <a:latin typeface="+mj-lt"/>
              </a:rPr>
              <a:t>Such export bills are </a:t>
            </a:r>
            <a:r>
              <a:rPr lang="en-IN" b="1" dirty="0" smtClean="0">
                <a:latin typeface="+mj-lt"/>
              </a:rPr>
              <a:t>not a subject to investigation</a:t>
            </a:r>
            <a:r>
              <a:rPr lang="en-IN" dirty="0" smtClean="0">
                <a:latin typeface="+mj-lt"/>
              </a:rPr>
              <a:t> by Directorate of Enforcement / Central Bureau of Investigation or any other Investigating Agencies.</a:t>
            </a:r>
          </a:p>
          <a:p>
            <a:r>
              <a:rPr lang="en-IN" dirty="0" smtClean="0">
                <a:latin typeface="+mj-lt"/>
              </a:rPr>
              <a:t>Exporters operating under a consortium of banks or with multiple banks will also have the option of computing the 10 per cent limit on an aggregate basis with all the banks, provided the lead bank of the consortium or in case of multiple banking, a nodal bank, undertakes to verify the exporters’ annual performance on behalf of all the banks.</a:t>
            </a:r>
          </a:p>
          <a:p>
            <a:r>
              <a:rPr lang="en-IN" dirty="0" smtClean="0">
                <a:latin typeface="+mj-lt"/>
              </a:rPr>
              <a:t>Within a month from the close of the financial year, </a:t>
            </a:r>
            <a:r>
              <a:rPr lang="en-IN" b="1" dirty="0" smtClean="0">
                <a:latin typeface="+mj-lt"/>
              </a:rPr>
              <a:t>exporters should submit a statement</a:t>
            </a:r>
            <a:r>
              <a:rPr lang="en-IN" dirty="0" smtClean="0">
                <a:latin typeface="+mj-lt"/>
              </a:rPr>
              <a:t>, giving details of export proceeds due, realised and not realised  to the AD Category – I banks concerned.</a:t>
            </a:r>
          </a:p>
          <a:p>
            <a:pPr marL="514350" indent="-514350" algn="just"/>
            <a:endParaRPr lang="en-US" dirty="0" smtClean="0">
              <a:latin typeface="Bookman Old Style" pitchFamily="18" charset="0"/>
            </a:endParaRPr>
          </a:p>
          <a:p>
            <a:pPr algn="just">
              <a:buNone/>
            </a:pPr>
            <a:endParaRPr lang="en-US" dirty="0" smtClean="0">
              <a:latin typeface="Bookman Old Style" pitchFamily="18" charset="0"/>
            </a:endParaRPr>
          </a:p>
          <a:p>
            <a:endParaRPr lang="en-US" dirty="0"/>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655638"/>
          </a:xfrm>
        </p:spPr>
        <p:txBody>
          <a:bodyPr>
            <a:normAutofit/>
          </a:bodyPr>
          <a:lstStyle/>
          <a:p>
            <a:pPr algn="ctr"/>
            <a:r>
              <a:rPr lang="en-US" b="1" dirty="0" smtClean="0"/>
              <a:t>Agency Commission on exports</a:t>
            </a:r>
            <a:endParaRPr lang="en-US" b="1" dirty="0"/>
          </a:p>
        </p:txBody>
      </p:sp>
      <p:sp>
        <p:nvSpPr>
          <p:cNvPr id="3" name="Content Placeholder 2"/>
          <p:cNvSpPr>
            <a:spLocks noGrp="1"/>
          </p:cNvSpPr>
          <p:nvPr>
            <p:ph sz="quarter" idx="1"/>
          </p:nvPr>
        </p:nvSpPr>
        <p:spPr>
          <a:xfrm>
            <a:off x="457200" y="1069848"/>
            <a:ext cx="7467600" cy="5407152"/>
          </a:xfrm>
        </p:spPr>
        <p:txBody>
          <a:bodyPr>
            <a:normAutofit fontScale="70000" lnSpcReduction="20000"/>
          </a:bodyPr>
          <a:lstStyle/>
          <a:p>
            <a:pPr algn="just"/>
            <a:r>
              <a:rPr lang="en-IN" dirty="0" smtClean="0">
                <a:latin typeface="Bookman Old Style" pitchFamily="18" charset="0"/>
              </a:rPr>
              <a:t>AD Bank may allow payment of commission, either </a:t>
            </a:r>
            <a:r>
              <a:rPr lang="en-IN" b="1" dirty="0" smtClean="0">
                <a:latin typeface="Bookman Old Style" pitchFamily="18" charset="0"/>
              </a:rPr>
              <a:t>by remittance</a:t>
            </a:r>
            <a:r>
              <a:rPr lang="en-IN" dirty="0" smtClean="0">
                <a:latin typeface="Bookman Old Style" pitchFamily="18" charset="0"/>
              </a:rPr>
              <a:t> or by </a:t>
            </a:r>
            <a:r>
              <a:rPr lang="en-IN" b="1" dirty="0" smtClean="0">
                <a:latin typeface="Bookman Old Style" pitchFamily="18" charset="0"/>
              </a:rPr>
              <a:t>deduction from invoice value</a:t>
            </a:r>
            <a:r>
              <a:rPr lang="en-IN" dirty="0" smtClean="0">
                <a:latin typeface="Bookman Old Style" pitchFamily="18" charset="0"/>
              </a:rPr>
              <a:t>. </a:t>
            </a:r>
            <a:endParaRPr lang="en-US" dirty="0" smtClean="0">
              <a:latin typeface="Bookman Old Style" pitchFamily="18" charset="0"/>
            </a:endParaRPr>
          </a:p>
          <a:p>
            <a:pPr algn="just"/>
            <a:r>
              <a:rPr lang="en-IN" dirty="0" smtClean="0">
                <a:latin typeface="Bookman Old Style" pitchFamily="18" charset="0"/>
              </a:rPr>
              <a:t>The remittance on agency commission may be allowed subject to the following conditions:</a:t>
            </a:r>
            <a:endParaRPr lang="en-US" dirty="0" smtClean="0">
              <a:latin typeface="Bookman Old Style" pitchFamily="18" charset="0"/>
            </a:endParaRPr>
          </a:p>
          <a:p>
            <a:pPr marL="514350" lvl="0" indent="-514350" algn="just">
              <a:buFont typeface="+mj-lt"/>
              <a:buAutoNum type="arabicPeriod"/>
            </a:pPr>
            <a:r>
              <a:rPr lang="en-IN" b="1" dirty="0" smtClean="0">
                <a:latin typeface="Bookman Old Style" pitchFamily="18" charset="0"/>
              </a:rPr>
              <a:t>Amount of commission</a:t>
            </a:r>
            <a:r>
              <a:rPr lang="en-IN" dirty="0" smtClean="0">
                <a:latin typeface="Bookman Old Style" pitchFamily="18" charset="0"/>
              </a:rPr>
              <a:t> has been </a:t>
            </a:r>
            <a:r>
              <a:rPr lang="en-IN" b="1" dirty="0" smtClean="0">
                <a:latin typeface="Bookman Old Style" pitchFamily="18" charset="0"/>
              </a:rPr>
              <a:t>declared </a:t>
            </a:r>
            <a:r>
              <a:rPr lang="en-IN" b="1" dirty="0" smtClean="0">
                <a:latin typeface="Bookman Old Style" pitchFamily="18" charset="0"/>
              </a:rPr>
              <a:t>on GR/SDF/PP/SOFTEX</a:t>
            </a:r>
            <a:r>
              <a:rPr lang="en-IN" dirty="0" smtClean="0">
                <a:latin typeface="Bookman Old Style" pitchFamily="18" charset="0"/>
              </a:rPr>
              <a:t> form and </a:t>
            </a:r>
            <a:r>
              <a:rPr lang="en-IN" b="1" dirty="0" smtClean="0">
                <a:latin typeface="Bookman Old Style" pitchFamily="18" charset="0"/>
              </a:rPr>
              <a:t>accepted </a:t>
            </a:r>
            <a:r>
              <a:rPr lang="en-IN" dirty="0" smtClean="0">
                <a:latin typeface="Bookman Old Style" pitchFamily="18" charset="0"/>
              </a:rPr>
              <a:t>by the Customs authorities or Ministry of Information Technology, Government of India / EPZ authorities as the case may be. </a:t>
            </a:r>
            <a:endParaRPr lang="en-US" dirty="0" smtClean="0">
              <a:latin typeface="Bookman Old Style" pitchFamily="18" charset="0"/>
            </a:endParaRPr>
          </a:p>
          <a:p>
            <a:pPr marL="514350" indent="-514350" algn="just">
              <a:buFont typeface="+mj-lt"/>
              <a:buAutoNum type="arabicPeriod"/>
            </a:pPr>
            <a:r>
              <a:rPr lang="en-IN" dirty="0" smtClean="0">
                <a:latin typeface="Bookman Old Style" pitchFamily="18" charset="0"/>
              </a:rPr>
              <a:t>In cases where the commission has </a:t>
            </a:r>
            <a:r>
              <a:rPr lang="en-IN" b="1" dirty="0" smtClean="0">
                <a:latin typeface="Bookman Old Style" pitchFamily="18" charset="0"/>
              </a:rPr>
              <a:t>not been declared</a:t>
            </a:r>
            <a:r>
              <a:rPr lang="en-IN" dirty="0" smtClean="0">
                <a:latin typeface="Bookman Old Style" pitchFamily="18" charset="0"/>
              </a:rPr>
              <a:t> on GR/SDF/PP/SOFTEX form, remittance may be allowed after satisfying the </a:t>
            </a:r>
            <a:r>
              <a:rPr lang="en-IN" b="1" dirty="0" smtClean="0">
                <a:latin typeface="Bookman Old Style" pitchFamily="18" charset="0"/>
              </a:rPr>
              <a:t>reasons adduced</a:t>
            </a:r>
            <a:r>
              <a:rPr lang="en-IN" dirty="0" smtClean="0">
                <a:latin typeface="Bookman Old Style" pitchFamily="18" charset="0"/>
              </a:rPr>
              <a:t> by the exporter for not declaring commission on Export Declaration Form, provided a </a:t>
            </a:r>
            <a:r>
              <a:rPr lang="en-IN" b="1" dirty="0" smtClean="0">
                <a:latin typeface="Bookman Old Style" pitchFamily="18" charset="0"/>
              </a:rPr>
              <a:t>valid agreement/written understanding</a:t>
            </a:r>
            <a:r>
              <a:rPr lang="en-IN" dirty="0" smtClean="0">
                <a:latin typeface="Bookman Old Style" pitchFamily="18" charset="0"/>
              </a:rPr>
              <a:t> between the exporters and/or beneficiary for payment of commission </a:t>
            </a:r>
            <a:r>
              <a:rPr lang="en-IN" b="1" dirty="0" smtClean="0">
                <a:latin typeface="Bookman Old Style" pitchFamily="18" charset="0"/>
              </a:rPr>
              <a:t>exists</a:t>
            </a:r>
            <a:r>
              <a:rPr lang="en-IN" dirty="0" smtClean="0">
                <a:latin typeface="Bookman Old Style" pitchFamily="18" charset="0"/>
              </a:rPr>
              <a:t>.</a:t>
            </a:r>
          </a:p>
          <a:p>
            <a:pPr marL="514350" indent="-514350" algn="just">
              <a:buNone/>
            </a:pPr>
            <a:endParaRPr lang="en-IN" dirty="0" smtClean="0">
              <a:latin typeface="Bookman Old Style" pitchFamily="18" charset="0"/>
            </a:endParaRPr>
          </a:p>
          <a:p>
            <a:pPr algn="just"/>
            <a:r>
              <a:rPr lang="en-IN" dirty="0" smtClean="0">
                <a:latin typeface="Bookman Old Style" pitchFamily="18" charset="0"/>
              </a:rPr>
              <a:t>The relative </a:t>
            </a:r>
            <a:r>
              <a:rPr lang="en-IN" b="1" dirty="0" smtClean="0">
                <a:latin typeface="Bookman Old Style" pitchFamily="18" charset="0"/>
              </a:rPr>
              <a:t>shipment has already been made</a:t>
            </a:r>
            <a:r>
              <a:rPr lang="en-IN" dirty="0" smtClean="0">
                <a:latin typeface="Bookman Old Style" pitchFamily="18" charset="0"/>
              </a:rPr>
              <a:t>.</a:t>
            </a:r>
            <a:endParaRPr lang="en-US" dirty="0" smtClean="0">
              <a:latin typeface="Bookman Old Style" pitchFamily="18" charset="0"/>
            </a:endParaRPr>
          </a:p>
          <a:p>
            <a:pPr algn="just">
              <a:buFont typeface="Constantia" pitchFamily="18" charset="0"/>
              <a:buChar char="–"/>
            </a:pPr>
            <a:endParaRPr lang="en-US" dirty="0" smtClean="0">
              <a:latin typeface="Bookman Old Style" pitchFamily="18" charset="0"/>
            </a:endParaRPr>
          </a:p>
          <a:p>
            <a:pPr algn="just"/>
            <a:r>
              <a:rPr lang="en-IN" dirty="0" smtClean="0">
                <a:latin typeface="Bookman Old Style" pitchFamily="18" charset="0"/>
              </a:rPr>
              <a:t>Payment of </a:t>
            </a:r>
            <a:r>
              <a:rPr lang="en-IN" b="1" dirty="0" smtClean="0">
                <a:latin typeface="Bookman Old Style" pitchFamily="18" charset="0"/>
              </a:rPr>
              <a:t>commission is prohibited</a:t>
            </a:r>
            <a:r>
              <a:rPr lang="en-IN" dirty="0" smtClean="0">
                <a:latin typeface="Bookman Old Style" pitchFamily="18" charset="0"/>
              </a:rPr>
              <a:t> on exports made by Indian Partners towards </a:t>
            </a:r>
            <a:r>
              <a:rPr lang="en-IN" b="1" dirty="0" smtClean="0">
                <a:latin typeface="Bookman Old Style" pitchFamily="18" charset="0"/>
              </a:rPr>
              <a:t>equity participation in an overseas joint venture / wholly owned subsidiary</a:t>
            </a:r>
            <a:r>
              <a:rPr lang="en-IN" dirty="0" smtClean="0">
                <a:latin typeface="Bookman Old Style" pitchFamily="18" charset="0"/>
              </a:rPr>
              <a:t> as also </a:t>
            </a:r>
            <a:r>
              <a:rPr lang="en-IN" b="1" dirty="0" smtClean="0">
                <a:latin typeface="Bookman Old Style" pitchFamily="18" charset="0"/>
              </a:rPr>
              <a:t>exports under Rupee Credit Route</a:t>
            </a:r>
            <a:r>
              <a:rPr lang="en-IN" dirty="0" smtClean="0">
                <a:latin typeface="Bookman Old Style" pitchFamily="18" charset="0"/>
              </a:rPr>
              <a:t> except commission </a:t>
            </a:r>
            <a:r>
              <a:rPr lang="en-IN" b="1" dirty="0" smtClean="0">
                <a:latin typeface="Bookman Old Style" pitchFamily="18" charset="0"/>
              </a:rPr>
              <a:t>up to 10 per cent of invoice value of exports of tea &amp; tobacco</a:t>
            </a:r>
            <a:r>
              <a:rPr lang="en-IN" dirty="0" smtClean="0">
                <a:latin typeface="Bookman Old Style" pitchFamily="18" charset="0"/>
              </a:rPr>
              <a:t>.</a:t>
            </a:r>
          </a:p>
          <a:p>
            <a:pPr lvl="0" algn="just">
              <a:buFont typeface="Constantia" pitchFamily="18" charset="0"/>
              <a:buChar char="–"/>
            </a:pPr>
            <a:endParaRPr lang="en-US" dirty="0" smtClean="0">
              <a:latin typeface="Bookman Old Style" pitchFamily="18" charset="0"/>
            </a:endParaRPr>
          </a:p>
          <a:p>
            <a:endParaRPr lang="en-US" dirty="0"/>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731838"/>
          </a:xfrm>
        </p:spPr>
        <p:txBody>
          <a:bodyPr>
            <a:normAutofit/>
          </a:bodyPr>
          <a:lstStyle/>
          <a:p>
            <a:pPr algn="ctr"/>
            <a:r>
              <a:rPr lang="en-US" b="1" dirty="0" smtClean="0"/>
              <a:t>Refund of export proceeds</a:t>
            </a:r>
            <a:endParaRPr lang="en-US" b="1" dirty="0"/>
          </a:p>
        </p:txBody>
      </p:sp>
      <p:sp>
        <p:nvSpPr>
          <p:cNvPr id="3" name="Content Placeholder 2"/>
          <p:cNvSpPr>
            <a:spLocks noGrp="1"/>
          </p:cNvSpPr>
          <p:nvPr>
            <p:ph sz="quarter" idx="1"/>
          </p:nvPr>
        </p:nvSpPr>
        <p:spPr>
          <a:xfrm>
            <a:off x="457200" y="914400"/>
            <a:ext cx="7467600" cy="5559552"/>
          </a:xfrm>
        </p:spPr>
        <p:txBody>
          <a:bodyPr>
            <a:normAutofit fontScale="85000" lnSpcReduction="20000"/>
          </a:bodyPr>
          <a:lstStyle/>
          <a:p>
            <a:pPr algn="just">
              <a:buNone/>
            </a:pPr>
            <a:r>
              <a:rPr lang="en-IN" dirty="0" smtClean="0"/>
              <a:t>	AD Category – I banks, through whom the export proceeds were originally realised  may consider requests for refund of export proceeds of goods exported from India and being re-imported into India on account of poor quality.  While permitting such transactions, AD Category – I banks are required to :</a:t>
            </a:r>
          </a:p>
          <a:p>
            <a:pPr algn="just"/>
            <a:r>
              <a:rPr lang="en-IN" dirty="0" smtClean="0"/>
              <a:t>exercise due diligence regarding the track record of the exporter</a:t>
            </a:r>
          </a:p>
          <a:p>
            <a:pPr algn="just"/>
            <a:r>
              <a:rPr lang="en-IN" dirty="0" smtClean="0"/>
              <a:t>verify the </a:t>
            </a:r>
            <a:r>
              <a:rPr lang="en-IN" dirty="0" err="1" smtClean="0"/>
              <a:t>bonafides</a:t>
            </a:r>
            <a:r>
              <a:rPr lang="en-IN" dirty="0" smtClean="0"/>
              <a:t> of the transactions</a:t>
            </a:r>
          </a:p>
          <a:p>
            <a:pPr algn="just"/>
            <a:r>
              <a:rPr lang="en-IN" dirty="0" smtClean="0"/>
              <a:t>obtain from the exporter a certificate issued by DGFT / Custom authorities that no incentives have been availed by the exporter against the relevant export or the proportionate incentives availed, if any, for the relevant export have been surrendered</a:t>
            </a:r>
          </a:p>
          <a:p>
            <a:pPr algn="just"/>
            <a:r>
              <a:rPr lang="en-IN" dirty="0" smtClean="0"/>
              <a:t>obtain an undertaking from the exporter that the goods will be re-imported within three months from the date of remittance and</a:t>
            </a:r>
          </a:p>
          <a:p>
            <a:pPr algn="just"/>
            <a:r>
              <a:rPr lang="en-IN" dirty="0" smtClean="0"/>
              <a:t>ensure that all procedures as applicable to normal imports are adhered to.</a:t>
            </a:r>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Prohibition on drawl of foreign exchange</a:t>
            </a:r>
            <a:endParaRPr lang="en-US" b="1" dirty="0"/>
          </a:p>
        </p:txBody>
      </p:sp>
      <p:sp>
        <p:nvSpPr>
          <p:cNvPr id="10" name="Content Placeholder 9"/>
          <p:cNvSpPr>
            <a:spLocks noGrp="1"/>
          </p:cNvSpPr>
          <p:nvPr>
            <p:ph sz="quarter" idx="1"/>
          </p:nvPr>
        </p:nvSpPr>
        <p:spPr>
          <a:xfrm>
            <a:off x="457200" y="1600200"/>
            <a:ext cx="7543800" cy="4648200"/>
          </a:xfrm>
        </p:spPr>
        <p:txBody>
          <a:bodyPr>
            <a:normAutofit/>
          </a:bodyPr>
          <a:lstStyle/>
          <a:p>
            <a:pPr algn="just">
              <a:buNone/>
            </a:pPr>
            <a:r>
              <a:rPr lang="en-US" dirty="0" smtClean="0"/>
              <a:t> </a:t>
            </a:r>
          </a:p>
          <a:p>
            <a:pPr algn="just"/>
            <a:r>
              <a:rPr lang="en-US" dirty="0" smtClean="0"/>
              <a:t>A Transactions specified in Schedule – I; or</a:t>
            </a:r>
          </a:p>
          <a:p>
            <a:pPr algn="just"/>
            <a:endParaRPr lang="en-US" dirty="0" smtClean="0"/>
          </a:p>
          <a:p>
            <a:pPr algn="just">
              <a:buNone/>
            </a:pPr>
            <a:r>
              <a:rPr lang="en-IN" dirty="0" smtClean="0"/>
              <a:t>	</a:t>
            </a:r>
            <a:r>
              <a:rPr lang="en-IN" sz="1900" dirty="0" smtClean="0"/>
              <a:t>Provided that such prohibition may be exempted by RBI subject to such terms and conditions as it may consider necessary to stipulate by special or general order.</a:t>
            </a:r>
            <a:endParaRPr lang="en-US" sz="1900" dirty="0" smtClean="0"/>
          </a:p>
          <a:p>
            <a:pPr algn="just">
              <a:buNone/>
            </a:pPr>
            <a:endParaRPr lang="en-US" dirty="0" smtClean="0"/>
          </a:p>
          <a:p>
            <a:pPr algn="just"/>
            <a:r>
              <a:rPr lang="en-US" dirty="0" smtClean="0"/>
              <a:t>A Travel to NEPAL or BHUTAN; or</a:t>
            </a:r>
          </a:p>
          <a:p>
            <a:pPr algn="just">
              <a:buNone/>
            </a:pPr>
            <a:endParaRPr lang="en-US" dirty="0" smtClean="0"/>
          </a:p>
          <a:p>
            <a:pPr algn="just"/>
            <a:r>
              <a:rPr lang="en-US" dirty="0" smtClean="0"/>
              <a:t>A Transaction with a person resident in NEPAL or BHUTAN.</a:t>
            </a:r>
            <a:endParaRPr lang="en-US" dirty="0"/>
          </a:p>
        </p:txBody>
      </p:sp>
      <p:sp>
        <p:nvSpPr>
          <p:cNvPr id="4" name="Slide Number Placeholder 3"/>
          <p:cNvSpPr>
            <a:spLocks noGrp="1"/>
          </p:cNvSpPr>
          <p:nvPr>
            <p:ph type="sldNum" sz="quarter" idx="15"/>
          </p:nvPr>
        </p:nvSpPr>
        <p:spPr/>
        <p:txBody>
          <a:bodyPr/>
          <a:lstStyle/>
          <a:p>
            <a:fld id="{B6F15528-21DE-4FAA-801E-634DDDAF4B2B}" type="slidenum">
              <a:rPr lang="en-US" smtClean="0"/>
              <a:pPr/>
              <a:t>43</a:t>
            </a:fld>
            <a:endParaRPr lang="en-US"/>
          </a:p>
        </p:txBody>
      </p:sp>
      <p:sp>
        <p:nvSpPr>
          <p:cNvPr id="5" name="Footer Placeholder 4"/>
          <p:cNvSpPr>
            <a:spLocks noGrp="1"/>
          </p:cNvSpPr>
          <p:nvPr>
            <p:ph type="ftr" sz="quarter" idx="16"/>
          </p:nvPr>
        </p:nvSpPr>
        <p:spPr/>
        <p:txBody>
          <a:bodyPr/>
          <a:lstStyle/>
          <a:p>
            <a:r>
              <a:rPr lang="en-IN" smtClean="0"/>
              <a:t>www.deepanilassociates.com</a:t>
            </a: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IN" smtClean="0"/>
              <a:t>www.deepanilassociates.com</a:t>
            </a:r>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44</a:t>
            </a:fld>
            <a:endParaRPr lang="en-US"/>
          </a:p>
        </p:txBody>
      </p:sp>
      <p:pic>
        <p:nvPicPr>
          <p:cNvPr id="4" name="Picture 3" descr="images (1).jpg"/>
          <p:cNvPicPr>
            <a:picLocks noChangeAspect="1"/>
          </p:cNvPicPr>
          <p:nvPr/>
        </p:nvPicPr>
        <p:blipFill>
          <a:blip r:embed="rId2"/>
          <a:stretch>
            <a:fillRect/>
          </a:stretch>
        </p:blipFill>
        <p:spPr>
          <a:xfrm>
            <a:off x="2057400" y="1295400"/>
            <a:ext cx="4876800" cy="37338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7010400" cy="1143000"/>
          </a:xfrm>
        </p:spPr>
        <p:txBody>
          <a:bodyPr>
            <a:normAutofit/>
          </a:bodyPr>
          <a:lstStyle/>
          <a:p>
            <a:pPr algn="ctr"/>
            <a:r>
              <a:rPr lang="en-US" b="1" dirty="0" smtClean="0"/>
              <a:t>Schedule I - Transactions which are Prohibited</a:t>
            </a:r>
            <a:endParaRPr lang="en-US" b="1" dirty="0"/>
          </a:p>
        </p:txBody>
      </p:sp>
      <p:sp>
        <p:nvSpPr>
          <p:cNvPr id="3" name="Content Placeholder 2"/>
          <p:cNvSpPr>
            <a:spLocks noGrp="1"/>
          </p:cNvSpPr>
          <p:nvPr>
            <p:ph sz="quarter" idx="1"/>
          </p:nvPr>
        </p:nvSpPr>
        <p:spPr/>
        <p:txBody>
          <a:bodyPr>
            <a:normAutofit fontScale="85000" lnSpcReduction="20000"/>
          </a:bodyPr>
          <a:lstStyle/>
          <a:p>
            <a:pPr algn="just"/>
            <a:r>
              <a:rPr lang="en-US" dirty="0" smtClean="0"/>
              <a:t>Remittance out of lottery winnings.</a:t>
            </a:r>
          </a:p>
          <a:p>
            <a:pPr algn="just"/>
            <a:r>
              <a:rPr lang="en-US" dirty="0" smtClean="0"/>
              <a:t>Remittance of income from racing/riding etc. or any other hobby.</a:t>
            </a:r>
          </a:p>
          <a:p>
            <a:pPr algn="just"/>
            <a:r>
              <a:rPr lang="en-US" dirty="0" smtClean="0"/>
              <a:t>Remittance for purchase of lottery tickets, banned/proscribed magazines, football </a:t>
            </a:r>
            <a:r>
              <a:rPr lang="en-GB" dirty="0" smtClean="0"/>
              <a:t>pools, sweepstakes, etc.</a:t>
            </a:r>
          </a:p>
          <a:p>
            <a:pPr algn="just"/>
            <a:r>
              <a:rPr lang="en-US" dirty="0" smtClean="0"/>
              <a:t>Payment of commission on exports made towards equity investment in Joint Ventures/ Wholly Owned Subsidiaries abroad of Indian companies.</a:t>
            </a:r>
          </a:p>
          <a:p>
            <a:pPr algn="just"/>
            <a:r>
              <a:rPr lang="en-US" dirty="0" smtClean="0"/>
              <a:t>Remittance of dividend by any company to which the requirement of dividend </a:t>
            </a:r>
            <a:r>
              <a:rPr lang="en-GB" dirty="0" smtClean="0"/>
              <a:t>balancing is applicable.</a:t>
            </a:r>
          </a:p>
          <a:p>
            <a:pPr algn="just"/>
            <a:r>
              <a:rPr lang="en-US" dirty="0" smtClean="0"/>
              <a:t>Payment of commission on exports under Rupee State Credit Route, except commission </a:t>
            </a:r>
            <a:r>
              <a:rPr lang="en-US" dirty="0" err="1" smtClean="0"/>
              <a:t>upto</a:t>
            </a:r>
            <a:r>
              <a:rPr lang="en-US" dirty="0" smtClean="0"/>
              <a:t> 10% of invoice value of exports of tea and tobacco.</a:t>
            </a:r>
          </a:p>
          <a:p>
            <a:pPr algn="just"/>
            <a:r>
              <a:rPr lang="en-US" dirty="0" smtClean="0"/>
              <a:t>Payment related to "Call Back Services" of telephones.</a:t>
            </a:r>
          </a:p>
          <a:p>
            <a:pPr algn="just"/>
            <a:r>
              <a:rPr lang="en-US" dirty="0" smtClean="0"/>
              <a:t>Remittance of interest income on funds held in Non-Resident Special Rupee </a:t>
            </a:r>
            <a:r>
              <a:rPr lang="en-GB" dirty="0" smtClean="0"/>
              <a:t>(Account) Scheme.</a:t>
            </a:r>
          </a:p>
          <a:p>
            <a:pPr algn="just"/>
            <a:endParaRPr lang="en-US" dirty="0"/>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5</a:t>
            </a:fld>
            <a:endParaRPr lang="en-US"/>
          </a:p>
        </p:txBody>
      </p:sp>
      <p:pic>
        <p:nvPicPr>
          <p:cNvPr id="6" name="Picture 5" descr="download (1).jpg"/>
          <p:cNvPicPr>
            <a:picLocks noChangeAspect="1"/>
          </p:cNvPicPr>
          <p:nvPr/>
        </p:nvPicPr>
        <p:blipFill>
          <a:blip r:embed="rId2"/>
          <a:stretch>
            <a:fillRect/>
          </a:stretch>
        </p:blipFill>
        <p:spPr>
          <a:xfrm>
            <a:off x="7315200" y="533400"/>
            <a:ext cx="1219200" cy="11430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990600"/>
            <a:ext cx="7086600" cy="838200"/>
          </a:xfrm>
        </p:spPr>
        <p:txBody>
          <a:bodyPr>
            <a:noAutofit/>
          </a:bodyPr>
          <a:lstStyle/>
          <a:p>
            <a:pPr lvl="0" algn="ctr"/>
            <a:r>
              <a:rPr lang="en-US" b="1" dirty="0" smtClean="0"/>
              <a:t>Schedule II - Transactions which requires prior approval of Central Government</a:t>
            </a:r>
            <a:r>
              <a:rPr lang="en-US" b="1" dirty="0" smtClean="0">
                <a:solidFill>
                  <a:schemeClr val="accent2">
                    <a:lumMod val="50000"/>
                  </a:schemeClr>
                </a:solidFill>
              </a:rPr>
              <a:t/>
            </a:r>
            <a:br>
              <a:rPr lang="en-US" b="1" dirty="0" smtClean="0">
                <a:solidFill>
                  <a:schemeClr val="accent2">
                    <a:lumMod val="50000"/>
                  </a:schemeClr>
                </a:solidFill>
              </a:rPr>
            </a:br>
            <a:endParaRPr lang="en-US" b="1" dirty="0"/>
          </a:p>
        </p:txBody>
      </p:sp>
      <p:graphicFrame>
        <p:nvGraphicFramePr>
          <p:cNvPr id="9" name="Content Placeholder 3"/>
          <p:cNvGraphicFramePr>
            <a:graphicFrameLocks noGrp="1"/>
          </p:cNvGraphicFramePr>
          <p:nvPr>
            <p:ph sz="quarter" idx="2"/>
          </p:nvPr>
        </p:nvGraphicFramePr>
        <p:xfrm>
          <a:off x="457200" y="1620202"/>
          <a:ext cx="8382000" cy="4856798"/>
        </p:xfrm>
        <a:graphic>
          <a:graphicData uri="http://schemas.openxmlformats.org/drawingml/2006/table">
            <a:tbl>
              <a:tblPr firstRow="1" bandRow="1">
                <a:tableStyleId>{9D7B26C5-4107-4FEC-AEDC-1716B250A1EF}</a:tableStyleId>
              </a:tblPr>
              <a:tblGrid>
                <a:gridCol w="4191000"/>
                <a:gridCol w="4191000"/>
              </a:tblGrid>
              <a:tr h="504825">
                <a:tc>
                  <a:txBody>
                    <a:bodyPr/>
                    <a:lstStyle/>
                    <a:p>
                      <a:pPr algn="ctr"/>
                      <a:r>
                        <a:rPr lang="en-GB" sz="1600" b="1" kern="1200" baseline="0" dirty="0" smtClean="0"/>
                        <a:t>Purpose of Remittance</a:t>
                      </a:r>
                      <a:endParaRPr lang="en-GB"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sz="1600" b="1" kern="1200" baseline="0" dirty="0" smtClean="0"/>
                        <a:t>Ministry/Department of Govt. of India </a:t>
                      </a:r>
                      <a:r>
                        <a:rPr lang="en-GB" sz="1600" b="1" kern="1200" baseline="0" dirty="0" smtClean="0"/>
                        <a:t>whose approval is required</a:t>
                      </a:r>
                    </a:p>
                    <a:p>
                      <a:pPr algn="ctr"/>
                      <a:endParaRPr lang="en-GB"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656273">
                <a:tc>
                  <a:txBody>
                    <a:bodyPr/>
                    <a:lstStyle/>
                    <a:p>
                      <a:r>
                        <a:rPr lang="en-GB" sz="1600" kern="1200" baseline="0" dirty="0" smtClean="0"/>
                        <a:t>Cultural Tours</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600" kern="1200" baseline="0" dirty="0" smtClean="0"/>
                        <a:t>Ministry of Human Resources</a:t>
                      </a:r>
                    </a:p>
                    <a:p>
                      <a:r>
                        <a:rPr lang="en-GB" sz="1600" kern="1200" baseline="0" dirty="0" smtClean="0"/>
                        <a:t>Development, (Department of Education</a:t>
                      </a:r>
                    </a:p>
                    <a:p>
                      <a:r>
                        <a:rPr lang="en-GB" sz="1600" kern="1200" baseline="0" dirty="0" smtClean="0"/>
                        <a:t>and Culture)</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64958">
                <a:tc>
                  <a:txBody>
                    <a:bodyPr/>
                    <a:lstStyle/>
                    <a:p>
                      <a:r>
                        <a:rPr lang="en-GB" sz="1600" kern="1200" baseline="0" dirty="0" smtClean="0"/>
                        <a:t>Advertisement in foreign print media</a:t>
                      </a:r>
                    </a:p>
                    <a:p>
                      <a:r>
                        <a:rPr lang="en-US" sz="1600" kern="1200" baseline="0" dirty="0" smtClean="0"/>
                        <a:t>for the purposes other than promotion of</a:t>
                      </a:r>
                    </a:p>
                    <a:p>
                      <a:r>
                        <a:rPr lang="en-GB" sz="1600" kern="1200" baseline="0" dirty="0" smtClean="0"/>
                        <a:t>tourism, foreign investments and</a:t>
                      </a:r>
                    </a:p>
                    <a:p>
                      <a:r>
                        <a:rPr lang="en-GB" sz="1600" kern="1200" baseline="0" dirty="0" smtClean="0"/>
                        <a:t>international bidding (exceeding USD</a:t>
                      </a:r>
                    </a:p>
                    <a:p>
                      <a:r>
                        <a:rPr lang="en-US" sz="1600" kern="1200" baseline="0" dirty="0" smtClean="0"/>
                        <a:t>10,000) by a State Government and its</a:t>
                      </a:r>
                    </a:p>
                    <a:p>
                      <a:r>
                        <a:rPr lang="en-GB" sz="1600" kern="1200" baseline="0" dirty="0" smtClean="0"/>
                        <a:t>Public Sector Undertakings</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baseline="0" dirty="0" smtClean="0"/>
                        <a:t>Ministry of Finance, (Department of</a:t>
                      </a:r>
                    </a:p>
                    <a:p>
                      <a:r>
                        <a:rPr lang="en-GB" sz="1600" kern="1200" baseline="0" dirty="0" smtClean="0"/>
                        <a:t>Economic Affairs)</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3378">
                <a:tc>
                  <a:txBody>
                    <a:bodyPr/>
                    <a:lstStyle/>
                    <a:p>
                      <a:r>
                        <a:rPr lang="en-US" sz="1600" kern="1200" baseline="0" dirty="0" smtClean="0"/>
                        <a:t>Remittance of freight of vessel</a:t>
                      </a:r>
                    </a:p>
                    <a:p>
                      <a:r>
                        <a:rPr lang="en-GB" sz="1600" kern="1200" baseline="0" dirty="0" smtClean="0"/>
                        <a:t>chartered by a PSU</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baseline="0" dirty="0" smtClean="0"/>
                        <a:t>Ministry of Surface Transport, (Chartering </a:t>
                      </a:r>
                      <a:r>
                        <a:rPr lang="en-GB" sz="1600" kern="1200" baseline="0" dirty="0" smtClean="0"/>
                        <a:t>Wing)</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59168">
                <a:tc>
                  <a:txBody>
                    <a:bodyPr/>
                    <a:lstStyle/>
                    <a:p>
                      <a:r>
                        <a:rPr lang="en-US" sz="1600" kern="1200" baseline="0" dirty="0" smtClean="0"/>
                        <a:t>Payment of import through ocean</a:t>
                      </a:r>
                    </a:p>
                    <a:p>
                      <a:r>
                        <a:rPr lang="en-US" sz="1600" kern="1200" baseline="0" dirty="0" smtClean="0"/>
                        <a:t>transport by a Govt. Department or a</a:t>
                      </a:r>
                    </a:p>
                    <a:p>
                      <a:r>
                        <a:rPr lang="en-US" sz="1600" kern="1200" baseline="0" dirty="0" smtClean="0"/>
                        <a:t>PSU on c.i.f. basis (i.e. other than f.o.b.</a:t>
                      </a:r>
                    </a:p>
                    <a:p>
                      <a:r>
                        <a:rPr lang="en-GB" sz="1600" kern="1200" baseline="0" dirty="0" smtClean="0"/>
                        <a:t>and f.a.s. basis)</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baseline="0" dirty="0" smtClean="0"/>
                        <a:t>Ministry of Surface Transport, (Chartering</a:t>
                      </a:r>
                    </a:p>
                    <a:p>
                      <a:r>
                        <a:rPr lang="en-GB" sz="1600" kern="1200" baseline="0" dirty="0" smtClean="0"/>
                        <a:t>Wing)</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Footer Placeholder 3"/>
          <p:cNvSpPr>
            <a:spLocks noGrp="1"/>
          </p:cNvSpPr>
          <p:nvPr>
            <p:ph type="ftr" sz="quarter" idx="11"/>
          </p:nvPr>
        </p:nvSpPr>
        <p:spPr/>
        <p:txBody>
          <a:bodyPr/>
          <a:lstStyle/>
          <a:p>
            <a:r>
              <a:rPr lang="en-IN" smtClean="0"/>
              <a:t>www.deepanilassociates.com</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pic>
        <p:nvPicPr>
          <p:cNvPr id="6" name="Picture 5" descr="download (2).jpg"/>
          <p:cNvPicPr>
            <a:picLocks noChangeAspect="1"/>
          </p:cNvPicPr>
          <p:nvPr/>
        </p:nvPicPr>
        <p:blipFill>
          <a:blip r:embed="rId2"/>
          <a:stretch>
            <a:fillRect/>
          </a:stretch>
        </p:blipFill>
        <p:spPr>
          <a:xfrm>
            <a:off x="7010400" y="152400"/>
            <a:ext cx="1543050" cy="127311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Content Placeholder 3"/>
          <p:cNvGraphicFramePr>
            <a:graphicFrameLocks/>
          </p:cNvGraphicFramePr>
          <p:nvPr/>
        </p:nvGraphicFramePr>
        <p:xfrm>
          <a:off x="304800" y="457200"/>
          <a:ext cx="8610600" cy="5821680"/>
        </p:xfrm>
        <a:graphic>
          <a:graphicData uri="http://schemas.openxmlformats.org/drawingml/2006/table">
            <a:tbl>
              <a:tblPr firstRow="1" bandRow="1">
                <a:tableStyleId>{9D7B26C5-4107-4FEC-AEDC-1716B250A1EF}</a:tableStyleId>
              </a:tblPr>
              <a:tblGrid>
                <a:gridCol w="4305300"/>
                <a:gridCol w="4305300"/>
              </a:tblGrid>
              <a:tr h="990600">
                <a:tc>
                  <a:txBody>
                    <a:bodyPr/>
                    <a:lstStyle/>
                    <a:p>
                      <a:pPr marL="0" algn="ctr" rtl="0" eaLnBrk="1" latinLnBrk="0" hangingPunct="1"/>
                      <a:r>
                        <a:rPr kumimoji="0" lang="en-GB" sz="1600" kern="1200" baseline="0" dirty="0" smtClean="0"/>
                        <a:t>Purpose of Remittance</a:t>
                      </a:r>
                      <a:endParaRPr kumimoji="0" lang="en-GB" sz="1600" b="1" kern="1200" baseline="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algn="ctr" rtl="0" eaLnBrk="1" latinLnBrk="0" hangingPunct="1"/>
                      <a:r>
                        <a:rPr kumimoji="0" lang="en-US" sz="1600" kern="1200" baseline="0" dirty="0" smtClean="0"/>
                        <a:t>Ministry/Department of Govt. of India</a:t>
                      </a:r>
                    </a:p>
                    <a:p>
                      <a:pPr marL="0" algn="ctr" rtl="0" eaLnBrk="1" latinLnBrk="0" hangingPunct="1"/>
                      <a:r>
                        <a:rPr kumimoji="0" lang="en-GB" sz="1600" kern="1200" baseline="0" dirty="0" smtClean="0"/>
                        <a:t>whose approval is required</a:t>
                      </a:r>
                      <a:endParaRPr kumimoji="0" lang="en-GB" sz="1600" b="1" kern="1200" baseline="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990600">
                <a:tc>
                  <a:txBody>
                    <a:bodyPr/>
                    <a:lstStyle/>
                    <a:p>
                      <a:r>
                        <a:rPr lang="en-GB" sz="1800" kern="1200" baseline="0" dirty="0" smtClean="0"/>
                        <a:t>Multi-modal transport operators</a:t>
                      </a:r>
                    </a:p>
                    <a:p>
                      <a:r>
                        <a:rPr lang="en-US" sz="1800" kern="1200" baseline="0" dirty="0" smtClean="0"/>
                        <a:t>making remittance to their agents</a:t>
                      </a:r>
                    </a:p>
                    <a:p>
                      <a:r>
                        <a:rPr lang="en-GB" sz="1800" kern="1200" baseline="0" dirty="0" smtClean="0"/>
                        <a:t>abroad</a:t>
                      </a:r>
                      <a:endParaRPr lang="en-GB"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Registration Certificate from the Director</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General of Shipping</a:t>
                      </a:r>
                      <a:endParaRPr lang="en-GB"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4064">
                <a:tc>
                  <a:txBody>
                    <a:bodyPr/>
                    <a:lstStyle/>
                    <a:p>
                      <a:r>
                        <a:rPr lang="en-US" sz="1800" kern="1200" baseline="0" dirty="0" smtClean="0"/>
                        <a:t>Remittance of hiring charges of</a:t>
                      </a:r>
                    </a:p>
                    <a:p>
                      <a:r>
                        <a:rPr lang="en-GB" sz="1800" kern="1200" baseline="0" dirty="0" smtClean="0"/>
                        <a:t>transponders by</a:t>
                      </a:r>
                    </a:p>
                    <a:p>
                      <a:r>
                        <a:rPr lang="en-GB" sz="1800" kern="1200" baseline="0" dirty="0" smtClean="0"/>
                        <a:t>(a) TV Channels</a:t>
                      </a:r>
                    </a:p>
                    <a:p>
                      <a:r>
                        <a:rPr lang="en-GB" sz="1800" kern="1200" baseline="0" dirty="0" smtClean="0"/>
                        <a:t>(b) Internet Service providers</a:t>
                      </a:r>
                      <a:endParaRPr lang="en-GB"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t>Ministry of Information and Broadcasting</a:t>
                      </a:r>
                    </a:p>
                    <a:p>
                      <a:r>
                        <a:rPr lang="en-GB" sz="1800" kern="1200" baseline="0" dirty="0" smtClean="0"/>
                        <a:t>Ministry of Communication and</a:t>
                      </a:r>
                    </a:p>
                    <a:p>
                      <a:r>
                        <a:rPr lang="en-GB" sz="1800" kern="1200" baseline="0" dirty="0" smtClean="0"/>
                        <a:t>Information Technology</a:t>
                      </a:r>
                      <a:endParaRPr lang="en-GB"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4064">
                <a:tc>
                  <a:txBody>
                    <a:bodyPr/>
                    <a:lstStyle/>
                    <a:p>
                      <a:r>
                        <a:rPr lang="en-GB" sz="1800" kern="1200" baseline="0" dirty="0" smtClean="0"/>
                        <a:t>Remittance of container detention</a:t>
                      </a:r>
                    </a:p>
                    <a:p>
                      <a:r>
                        <a:rPr lang="en-US" sz="1800" kern="1200" baseline="0" dirty="0" smtClean="0"/>
                        <a:t>charges exceeding the rate prescribed</a:t>
                      </a:r>
                    </a:p>
                    <a:p>
                      <a:r>
                        <a:rPr lang="en-US" sz="1800" kern="1200" baseline="0" dirty="0" smtClean="0"/>
                        <a:t>by Director General of Shipping</a:t>
                      </a:r>
                      <a:endParaRPr lang="en-GB"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t>Ministry of Surface Transport (Director</a:t>
                      </a:r>
                    </a:p>
                    <a:p>
                      <a:r>
                        <a:rPr lang="en-GB" sz="1800" kern="1200" baseline="0" dirty="0" smtClean="0"/>
                        <a:t>General of Shipping)</a:t>
                      </a:r>
                      <a:endParaRPr lang="en-GB"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4064">
                <a:tc>
                  <a:txBody>
                    <a:bodyPr/>
                    <a:lstStyle/>
                    <a:p>
                      <a:r>
                        <a:rPr lang="en-GB" sz="1800" kern="1200" baseline="0" dirty="0" smtClean="0"/>
                        <a:t>Remittances under technical</a:t>
                      </a:r>
                    </a:p>
                    <a:p>
                      <a:r>
                        <a:rPr lang="en-GB" sz="1800" kern="1200" baseline="0" dirty="0" smtClean="0"/>
                        <a:t>collaboration agreements where</a:t>
                      </a:r>
                    </a:p>
                    <a:p>
                      <a:r>
                        <a:rPr lang="en-US" sz="1800" kern="1200" baseline="0" dirty="0" smtClean="0"/>
                        <a:t>payment of royalty exceeds 5% on local</a:t>
                      </a:r>
                    </a:p>
                    <a:p>
                      <a:r>
                        <a:rPr lang="en-US" sz="1800" kern="1200" baseline="0" dirty="0" smtClean="0"/>
                        <a:t>sales and 8% on exports and lump-sum</a:t>
                      </a:r>
                    </a:p>
                    <a:p>
                      <a:r>
                        <a:rPr lang="en-US" sz="1800" kern="1200" baseline="0" dirty="0" smtClean="0"/>
                        <a:t>payment exceeds USD 2 million</a:t>
                      </a:r>
                      <a:endParaRPr lang="en-GB"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t>Ministry of Commerce and Industry</a:t>
                      </a:r>
                      <a:endParaRPr lang="en-GB"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Footer Placeholder 2"/>
          <p:cNvSpPr>
            <a:spLocks noGrp="1"/>
          </p:cNvSpPr>
          <p:nvPr>
            <p:ph type="ftr" sz="quarter" idx="16"/>
          </p:nvPr>
        </p:nvSpPr>
        <p:spPr/>
        <p:txBody>
          <a:bodyPr/>
          <a:lstStyle/>
          <a:p>
            <a:r>
              <a:rPr lang="en-IN" smtClean="0"/>
              <a:t>www.deepanilassociates.com</a:t>
            </a:r>
            <a:endParaRPr lang="en-US"/>
          </a:p>
        </p:txBody>
      </p:sp>
      <p:sp>
        <p:nvSpPr>
          <p:cNvPr id="4" name="Slide Number Placeholder 3"/>
          <p:cNvSpPr>
            <a:spLocks noGrp="1"/>
          </p:cNvSpPr>
          <p:nvPr>
            <p:ph type="sldNum" sz="quarter" idx="15"/>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nvGraphicFramePr>
        <p:xfrm>
          <a:off x="228600" y="838200"/>
          <a:ext cx="8610600" cy="4921885"/>
        </p:xfrm>
        <a:graphic>
          <a:graphicData uri="http://schemas.openxmlformats.org/drawingml/2006/table">
            <a:tbl>
              <a:tblPr firstRow="1" bandRow="1">
                <a:tableStyleId>{9D7B26C5-4107-4FEC-AEDC-1716B250A1EF}</a:tableStyleId>
              </a:tblPr>
              <a:tblGrid>
                <a:gridCol w="4305300"/>
                <a:gridCol w="4305300"/>
              </a:tblGrid>
              <a:tr h="914400">
                <a:tc>
                  <a:txBody>
                    <a:bodyPr/>
                    <a:lstStyle/>
                    <a:p>
                      <a:pPr algn="ctr"/>
                      <a:r>
                        <a:rPr lang="en-GB" sz="1600" kern="1200" baseline="0" dirty="0" smtClean="0"/>
                        <a:t>Purpose of Remittance</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US" sz="1600" kern="1200" baseline="0" dirty="0" smtClean="0"/>
                        <a:t>Ministry/Department of Govt. of India</a:t>
                      </a:r>
                    </a:p>
                    <a:p>
                      <a:pPr algn="ctr"/>
                      <a:r>
                        <a:rPr lang="en-GB" sz="1600" kern="1200" baseline="0" dirty="0" smtClean="0"/>
                        <a:t>whose approval is required</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0401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Remittance of prize money/sponsorship of sports activity abroad by a person other than International / National / State Level sports bodies, if the amount involved exceeds USD 100,000</a:t>
                      </a:r>
                    </a:p>
                    <a:p>
                      <a:pPr marL="0" marR="0" indent="0" algn="l" defTabSz="914400" rtl="0" eaLnBrk="1" fontAlgn="auto" latinLnBrk="0" hangingPunct="1">
                        <a:lnSpc>
                          <a:spcPct val="100000"/>
                        </a:lnSpc>
                        <a:spcBef>
                          <a:spcPts val="0"/>
                        </a:spcBef>
                        <a:spcAft>
                          <a:spcPts val="0"/>
                        </a:spcAft>
                        <a:buClrTx/>
                        <a:buSzTx/>
                        <a:buFontTx/>
                        <a:buNone/>
                        <a:tabLst/>
                        <a:defRPr/>
                      </a:pPr>
                      <a:endParaRPr lang="en-GB"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Ministry of Human Resources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Development (Department of Youth</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Affairs and Sports)</a:t>
                      </a:r>
                      <a:endParaRPr lang="en-GB"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673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Remittance for membership of P&amp; I</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Club</a:t>
                      </a:r>
                      <a:endParaRPr lang="en-GB"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t>Ministry of Finance, (Insurance Division)</a:t>
                      </a:r>
                      <a:endParaRPr lang="en-GB"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Footer Placeholder 2"/>
          <p:cNvSpPr>
            <a:spLocks noGrp="1"/>
          </p:cNvSpPr>
          <p:nvPr>
            <p:ph type="ftr" sz="quarter" idx="11"/>
          </p:nvPr>
        </p:nvSpPr>
        <p:spPr/>
        <p:txBody>
          <a:bodyPr/>
          <a:lstStyle/>
          <a:p>
            <a:r>
              <a:rPr lang="en-IN" smtClean="0"/>
              <a:t>www.deepanilassociates.com</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629400" cy="1143000"/>
          </a:xfrm>
        </p:spPr>
        <p:txBody>
          <a:bodyPr>
            <a:noAutofit/>
          </a:bodyPr>
          <a:lstStyle/>
          <a:p>
            <a:pPr algn="ctr"/>
            <a:r>
              <a:rPr lang="en-US" b="1" dirty="0" smtClean="0"/>
              <a:t>Schedule III - Transactions which requires prior approval of Reserve Bank of India</a:t>
            </a:r>
            <a:endParaRPr lang="en-US" b="1" dirty="0"/>
          </a:p>
        </p:txBody>
      </p:sp>
      <p:sp>
        <p:nvSpPr>
          <p:cNvPr id="3" name="Content Placeholder 2"/>
          <p:cNvSpPr>
            <a:spLocks noGrp="1"/>
          </p:cNvSpPr>
          <p:nvPr>
            <p:ph sz="quarter" idx="1"/>
          </p:nvPr>
        </p:nvSpPr>
        <p:spPr/>
        <p:txBody>
          <a:bodyPr>
            <a:normAutofit fontScale="92500" lnSpcReduction="10000"/>
          </a:bodyPr>
          <a:lstStyle/>
          <a:p>
            <a:pPr algn="just"/>
            <a:r>
              <a:rPr lang="en-US" dirty="0" smtClean="0"/>
              <a:t>Release of exchange exceeding USD 10,000 or its equivalent in one calendar year, for one or more private visits to any country (except Nepal </a:t>
            </a:r>
            <a:r>
              <a:rPr lang="en-GB" dirty="0" smtClean="0"/>
              <a:t>and Bhutan).</a:t>
            </a:r>
          </a:p>
          <a:p>
            <a:pPr algn="just"/>
            <a:endParaRPr lang="en-GB" dirty="0" smtClean="0"/>
          </a:p>
          <a:p>
            <a:pPr algn="just"/>
            <a:r>
              <a:rPr lang="en-US" dirty="0" smtClean="0"/>
              <a:t>Gift/</a:t>
            </a:r>
            <a:r>
              <a:rPr lang="en-GB" dirty="0" smtClean="0"/>
              <a:t> Donation</a:t>
            </a:r>
            <a:r>
              <a:rPr lang="en-US" dirty="0" smtClean="0"/>
              <a:t> remittance exceeding USD 5,000 per remitter/donor per annum.</a:t>
            </a:r>
          </a:p>
          <a:p>
            <a:pPr algn="just"/>
            <a:endParaRPr lang="en-US" dirty="0" smtClean="0"/>
          </a:p>
          <a:p>
            <a:pPr algn="just"/>
            <a:r>
              <a:rPr lang="en-US" dirty="0" smtClean="0"/>
              <a:t>Exchange facilities exceeding USD 100,000 for persons going abroad for </a:t>
            </a:r>
            <a:r>
              <a:rPr lang="en-GB" dirty="0" smtClean="0"/>
              <a:t>employment.</a:t>
            </a:r>
          </a:p>
          <a:p>
            <a:pPr algn="just"/>
            <a:endParaRPr lang="en-GB" dirty="0" smtClean="0"/>
          </a:p>
          <a:p>
            <a:pPr algn="just"/>
            <a:r>
              <a:rPr lang="en-US" dirty="0" smtClean="0"/>
              <a:t>Exchange facilities for emigration exceeding USD 100,000 or amount prescribed by country of emigration.</a:t>
            </a:r>
          </a:p>
          <a:p>
            <a:pPr algn="just"/>
            <a:endParaRPr lang="en-GB" dirty="0" smtClean="0"/>
          </a:p>
        </p:txBody>
      </p:sp>
      <p:sp>
        <p:nvSpPr>
          <p:cNvPr id="4" name="Footer Placeholder 3"/>
          <p:cNvSpPr>
            <a:spLocks noGrp="1"/>
          </p:cNvSpPr>
          <p:nvPr>
            <p:ph type="ftr" sz="quarter" idx="16"/>
          </p:nvPr>
        </p:nvSpPr>
        <p:spPr/>
        <p:txBody>
          <a:bodyPr/>
          <a:lstStyle/>
          <a:p>
            <a:r>
              <a:rPr lang="en-IN" smtClean="0"/>
              <a:t>www.deepanilassociates.com</a:t>
            </a:r>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9</a:t>
            </a:fld>
            <a:endParaRPr lang="en-US"/>
          </a:p>
        </p:txBody>
      </p:sp>
      <p:pic>
        <p:nvPicPr>
          <p:cNvPr id="6" name="Picture 5" descr="download (3).jpg"/>
          <p:cNvPicPr>
            <a:picLocks noChangeAspect="1"/>
          </p:cNvPicPr>
          <p:nvPr/>
        </p:nvPicPr>
        <p:blipFill>
          <a:blip r:embed="rId2"/>
          <a:stretch>
            <a:fillRect/>
          </a:stretch>
        </p:blipFill>
        <p:spPr>
          <a:xfrm>
            <a:off x="7010400" y="152400"/>
            <a:ext cx="1666875" cy="1484779"/>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647</TotalTime>
  <Words>3241</Words>
  <Application>Microsoft Office PowerPoint</Application>
  <PresentationFormat>On-screen Show (4:3)</PresentationFormat>
  <Paragraphs>450</Paragraphs>
  <Slides>44</Slides>
  <Notes>1</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Oriel</vt:lpstr>
      <vt:lpstr>CURRENT ACCOUNT RULES – EXPORT AND IMPORT RULES (KEY ISSUES)</vt:lpstr>
      <vt:lpstr>CONTENTS</vt:lpstr>
      <vt:lpstr>Current Account Transactions</vt:lpstr>
      <vt:lpstr>Foreign Exchange Management (Current Account Transactions) Rules, 2000 </vt:lpstr>
      <vt:lpstr>Schedule I - Transactions which are Prohibited</vt:lpstr>
      <vt:lpstr>Schedule II - Transactions which requires prior approval of Central Government </vt:lpstr>
      <vt:lpstr>Slide 7</vt:lpstr>
      <vt:lpstr>Slide 8</vt:lpstr>
      <vt:lpstr>Schedule III - Transactions which requires prior approval of Reserve Bank of India</vt:lpstr>
      <vt:lpstr>Slide 10</vt:lpstr>
      <vt:lpstr>Slide 11</vt:lpstr>
      <vt:lpstr>FEMA REGULATIONS ON IMPORT OF GOODS &amp; SERVICES </vt:lpstr>
      <vt:lpstr>CONTENTS</vt:lpstr>
      <vt:lpstr>IMPORT LICENSE</vt:lpstr>
      <vt:lpstr>HSN CODE OF IMPORTED GOODS</vt:lpstr>
      <vt:lpstr>RELATED FORMS</vt:lpstr>
      <vt:lpstr>ADVANCE REMITTANCES FOR IMPORT OF GOODS</vt:lpstr>
      <vt:lpstr>TIME LIMIT FOR SETTLEMENT OF IMPORT PAYMENT</vt:lpstr>
      <vt:lpstr>DOCUMENTATION</vt:lpstr>
      <vt:lpstr>EVIDENCE OF IMPORT</vt:lpstr>
      <vt:lpstr>FEMA REGULATIONS ON  EXPORT OF GOODS &amp; SERVICES </vt:lpstr>
      <vt:lpstr>CONTENTS:-</vt:lpstr>
      <vt:lpstr>Manner of Receipt &amp; Payment</vt:lpstr>
      <vt:lpstr>Realisation &amp; Repatriation of export proceeds</vt:lpstr>
      <vt:lpstr>Advance Payment against Exports</vt:lpstr>
      <vt:lpstr>GR APPROVAL</vt:lpstr>
      <vt:lpstr>Opening/Hiring of Warehousing abroad</vt:lpstr>
      <vt:lpstr> Relevant Forms for export</vt:lpstr>
      <vt:lpstr>Export of goods or services without furnishing declaration</vt:lpstr>
      <vt:lpstr>Submission of Declaration </vt:lpstr>
      <vt:lpstr>Slide 31</vt:lpstr>
      <vt:lpstr>Certain Exports requiring prior approval of RBI</vt:lpstr>
      <vt:lpstr>Follow up of oevrdue bills</vt:lpstr>
      <vt:lpstr>Export of Goods by SEZ</vt:lpstr>
      <vt:lpstr>Reduction in Invoice Value on Account of Prepayment of Usance Bills</vt:lpstr>
      <vt:lpstr>Slide 36</vt:lpstr>
      <vt:lpstr>Export claims</vt:lpstr>
      <vt:lpstr>Extension of time</vt:lpstr>
      <vt:lpstr>Slide 39</vt:lpstr>
      <vt:lpstr>Extension of time and self write-off by exporter</vt:lpstr>
      <vt:lpstr>Agency Commission on exports</vt:lpstr>
      <vt:lpstr>Refund of export proceeds</vt:lpstr>
      <vt:lpstr>Prohibition on drawl of foreign exchange</vt:lpstr>
      <vt:lpstr>Slide 44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ACCOUNT RULES – EXPORT AND IMPORT RULES (KEY ISSUES)</dc:title>
  <dc:creator>laptop5</dc:creator>
  <cp:lastModifiedBy>laptop5</cp:lastModifiedBy>
  <cp:revision>101</cp:revision>
  <dcterms:created xsi:type="dcterms:W3CDTF">2006-08-16T00:00:00Z</dcterms:created>
  <dcterms:modified xsi:type="dcterms:W3CDTF">2013-02-04T12:12:07Z</dcterms:modified>
</cp:coreProperties>
</file>