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theme/themeOverride1.xml" ContentType="application/vnd.openxmlformats-officedocument.themeOverr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0.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1.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2.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337" r:id="rId2"/>
    <p:sldId id="339" r:id="rId3"/>
    <p:sldId id="363" r:id="rId4"/>
    <p:sldId id="346" r:id="rId5"/>
    <p:sldId id="347" r:id="rId6"/>
    <p:sldId id="350" r:id="rId7"/>
    <p:sldId id="351" r:id="rId8"/>
    <p:sldId id="368" r:id="rId9"/>
    <p:sldId id="372" r:id="rId10"/>
    <p:sldId id="274" r:id="rId11"/>
    <p:sldId id="275" r:id="rId12"/>
    <p:sldId id="258" r:id="rId13"/>
    <p:sldId id="260" r:id="rId14"/>
    <p:sldId id="264" r:id="rId15"/>
    <p:sldId id="364" r:id="rId16"/>
    <p:sldId id="292" r:id="rId17"/>
    <p:sldId id="265" r:id="rId18"/>
    <p:sldId id="266" r:id="rId19"/>
    <p:sldId id="327" r:id="rId20"/>
    <p:sldId id="267" r:id="rId21"/>
    <p:sldId id="268" r:id="rId22"/>
    <p:sldId id="269" r:id="rId23"/>
    <p:sldId id="270" r:id="rId24"/>
    <p:sldId id="271" r:id="rId25"/>
    <p:sldId id="272" r:id="rId26"/>
    <p:sldId id="273" r:id="rId27"/>
    <p:sldId id="293" r:id="rId28"/>
    <p:sldId id="276" r:id="rId29"/>
    <p:sldId id="277" r:id="rId30"/>
    <p:sldId id="278" r:id="rId31"/>
    <p:sldId id="279" r:id="rId32"/>
    <p:sldId id="280" r:id="rId33"/>
    <p:sldId id="328" r:id="rId34"/>
    <p:sldId id="338"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52" r:id="rId54"/>
    <p:sldId id="353" r:id="rId55"/>
    <p:sldId id="316" r:id="rId56"/>
    <p:sldId id="317" r:id="rId57"/>
    <p:sldId id="318" r:id="rId58"/>
    <p:sldId id="319" r:id="rId59"/>
    <p:sldId id="320" r:id="rId60"/>
    <p:sldId id="321" r:id="rId61"/>
    <p:sldId id="322" r:id="rId62"/>
    <p:sldId id="323" r:id="rId63"/>
    <p:sldId id="324" r:id="rId64"/>
    <p:sldId id="325" r:id="rId65"/>
    <p:sldId id="362" r:id="rId66"/>
    <p:sldId id="326" r:id="rId6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B1BE"/>
    <a:srgbClr val="FF6565"/>
    <a:srgbClr val="FF7171"/>
    <a:srgbClr val="FC7660"/>
    <a:srgbClr val="FF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72824" autoAdjust="0"/>
  </p:normalViewPr>
  <p:slideViewPr>
    <p:cSldViewPr>
      <p:cViewPr>
        <p:scale>
          <a:sx n="50" d="100"/>
          <a:sy n="50" d="100"/>
        </p:scale>
        <p:origin x="-18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8D9BEF-2DAD-4426-988B-1C63C199EEA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SG"/>
        </a:p>
      </dgm:t>
    </dgm:pt>
    <dgm:pt modelId="{C8509663-50D1-4898-9B75-2669FB0C9E42}">
      <dgm:prSet phldrT="[Text]" custT="1"/>
      <dgm:spPr>
        <a:solidFill>
          <a:schemeClr val="tx2">
            <a:lumMod val="75000"/>
          </a:schemeClr>
        </a:solidFill>
      </dgm:spPr>
      <dgm:t>
        <a:bodyPr/>
        <a:lstStyle/>
        <a:p>
          <a:r>
            <a:rPr lang="en-US" sz="1400" b="1" dirty="0" smtClean="0"/>
            <a:t>Business </a:t>
          </a:r>
        </a:p>
        <a:p>
          <a:r>
            <a:rPr lang="en-US" sz="1400" b="1" dirty="0" smtClean="0"/>
            <a:t>Profits</a:t>
          </a:r>
        </a:p>
      </dgm:t>
    </dgm:pt>
    <dgm:pt modelId="{AF7DCCCA-C568-43D1-8977-023C038B8755}" type="parTrans" cxnId="{61E1F653-54D5-410C-8A64-F8ECEB5D5FA9}">
      <dgm:prSet/>
      <dgm:spPr/>
      <dgm:t>
        <a:bodyPr/>
        <a:lstStyle/>
        <a:p>
          <a:endParaRPr lang="en-SG"/>
        </a:p>
      </dgm:t>
    </dgm:pt>
    <dgm:pt modelId="{8EA60205-BD11-448A-9B7D-A892FBC3AFDA}" type="sibTrans" cxnId="{61E1F653-54D5-410C-8A64-F8ECEB5D5FA9}">
      <dgm:prSet/>
      <dgm:spPr/>
      <dgm:t>
        <a:bodyPr/>
        <a:lstStyle/>
        <a:p>
          <a:endParaRPr lang="en-SG"/>
        </a:p>
      </dgm:t>
    </dgm:pt>
    <dgm:pt modelId="{C6CD9DE6-BDD5-4995-9EA1-69CCD72AB547}">
      <dgm:prSet phldrT="[Text]" custT="1"/>
      <dgm:spPr/>
      <dgm:t>
        <a:bodyPr/>
        <a:lstStyle/>
        <a:p>
          <a:pPr>
            <a:lnSpc>
              <a:spcPct val="100000"/>
            </a:lnSpc>
            <a:spcAft>
              <a:spcPts val="0"/>
            </a:spcAft>
          </a:pPr>
          <a:r>
            <a:rPr lang="en-US" sz="1400" b="1" dirty="0" smtClean="0"/>
            <a:t>Business</a:t>
          </a:r>
        </a:p>
        <a:p>
          <a:pPr>
            <a:lnSpc>
              <a:spcPct val="100000"/>
            </a:lnSpc>
            <a:spcAft>
              <a:spcPts val="0"/>
            </a:spcAft>
          </a:pPr>
          <a:r>
            <a:rPr lang="en-US" sz="1400" b="1" dirty="0" smtClean="0"/>
            <a:t>Profits</a:t>
          </a:r>
          <a:endParaRPr lang="en-SG" sz="1400" b="1" dirty="0"/>
        </a:p>
      </dgm:t>
    </dgm:pt>
    <dgm:pt modelId="{B57D8551-A2D4-4F9A-8A90-B5A100FD33DE}" type="parTrans" cxnId="{7F8E23F2-91A7-4351-961E-F7DDD3D3355E}">
      <dgm:prSet/>
      <dgm:spPr/>
      <dgm:t>
        <a:bodyPr/>
        <a:lstStyle/>
        <a:p>
          <a:endParaRPr lang="en-SG"/>
        </a:p>
      </dgm:t>
    </dgm:pt>
    <dgm:pt modelId="{BD64BAE0-F4BB-4633-B6AF-FCF306E35B86}" type="sibTrans" cxnId="{7F8E23F2-91A7-4351-961E-F7DDD3D3355E}">
      <dgm:prSet/>
      <dgm:spPr/>
      <dgm:t>
        <a:bodyPr/>
        <a:lstStyle/>
        <a:p>
          <a:endParaRPr lang="en-SG"/>
        </a:p>
      </dgm:t>
    </dgm:pt>
    <dgm:pt modelId="{2E4C07F4-B53F-40BD-AEF4-A66EA6B0B723}">
      <dgm:prSet custT="1"/>
      <dgm:spPr/>
      <dgm:t>
        <a:bodyPr/>
        <a:lstStyle/>
        <a:p>
          <a:pPr algn="l"/>
          <a:endParaRPr lang="en-SG" sz="2400" dirty="0"/>
        </a:p>
      </dgm:t>
    </dgm:pt>
    <dgm:pt modelId="{456242CD-5C1E-4F8F-AB71-AF11E578F1B9}" type="parTrans" cxnId="{8A67686F-185F-4F9E-9C8F-717E46292C71}">
      <dgm:prSet/>
      <dgm:spPr/>
      <dgm:t>
        <a:bodyPr/>
        <a:lstStyle/>
        <a:p>
          <a:endParaRPr lang="en-SG"/>
        </a:p>
      </dgm:t>
    </dgm:pt>
    <dgm:pt modelId="{2F5F0D99-2326-4F7C-A0A8-2FBA7CC833C7}" type="sibTrans" cxnId="{8A67686F-185F-4F9E-9C8F-717E46292C71}">
      <dgm:prSet/>
      <dgm:spPr/>
      <dgm:t>
        <a:bodyPr/>
        <a:lstStyle/>
        <a:p>
          <a:endParaRPr lang="en-SG"/>
        </a:p>
      </dgm:t>
    </dgm:pt>
    <dgm:pt modelId="{17812953-5FE8-41A4-9FB5-CDB809EF1F6A}">
      <dgm:prSet custT="1"/>
      <dgm:spPr/>
      <dgm:t>
        <a:bodyPr/>
        <a:lstStyle/>
        <a:p>
          <a:pPr algn="ctr"/>
          <a:r>
            <a:rPr lang="en-US" sz="2400" dirty="0" smtClean="0"/>
            <a:t>PE</a:t>
          </a:r>
          <a:endParaRPr lang="en-SG" sz="2400" dirty="0"/>
        </a:p>
      </dgm:t>
    </dgm:pt>
    <dgm:pt modelId="{ADF84414-0ED0-4414-8F8F-6070E3201906}" type="parTrans" cxnId="{7BDF03F6-0615-4281-954F-A131C0A16C2F}">
      <dgm:prSet/>
      <dgm:spPr/>
      <dgm:t>
        <a:bodyPr/>
        <a:lstStyle/>
        <a:p>
          <a:endParaRPr lang="en-SG"/>
        </a:p>
      </dgm:t>
    </dgm:pt>
    <dgm:pt modelId="{E95DC62B-EFC1-442C-97B9-9E2E3477F4D0}" type="sibTrans" cxnId="{7BDF03F6-0615-4281-954F-A131C0A16C2F}">
      <dgm:prSet/>
      <dgm:spPr/>
      <dgm:t>
        <a:bodyPr/>
        <a:lstStyle/>
        <a:p>
          <a:endParaRPr lang="en-SG"/>
        </a:p>
      </dgm:t>
    </dgm:pt>
    <dgm:pt modelId="{95E22C2A-46FA-4EDC-B9D4-B05902F2C3DB}">
      <dgm:prSet phldrT="[Text]" custT="1"/>
      <dgm:spPr/>
      <dgm:t>
        <a:bodyPr/>
        <a:lstStyle/>
        <a:p>
          <a:pPr algn="ctr"/>
          <a:r>
            <a:rPr lang="en-US" sz="2400" dirty="0" smtClean="0"/>
            <a:t>Head Office</a:t>
          </a:r>
          <a:endParaRPr lang="en-SG" sz="2400" dirty="0"/>
        </a:p>
      </dgm:t>
    </dgm:pt>
    <dgm:pt modelId="{9F222FC3-FFE9-4B58-8D9E-842875DBC93D}" type="parTrans" cxnId="{A40C7977-5746-458F-9982-DAFB0363E6A8}">
      <dgm:prSet/>
      <dgm:spPr/>
      <dgm:t>
        <a:bodyPr/>
        <a:lstStyle/>
        <a:p>
          <a:endParaRPr lang="en-SG"/>
        </a:p>
      </dgm:t>
    </dgm:pt>
    <dgm:pt modelId="{63A11B17-8AAA-4C77-8613-7CBF041AEC8E}" type="sibTrans" cxnId="{A40C7977-5746-458F-9982-DAFB0363E6A8}">
      <dgm:prSet/>
      <dgm:spPr/>
      <dgm:t>
        <a:bodyPr/>
        <a:lstStyle/>
        <a:p>
          <a:endParaRPr lang="en-SG"/>
        </a:p>
      </dgm:t>
    </dgm:pt>
    <dgm:pt modelId="{C058FEFE-775D-4D4F-9DB6-7E157E86D5AB}">
      <dgm:prSet phldrT="[Text]" custT="1"/>
      <dgm:spPr/>
      <dgm:t>
        <a:bodyPr/>
        <a:lstStyle/>
        <a:p>
          <a:pPr algn="ctr"/>
          <a:endParaRPr lang="en-SG" sz="2400" dirty="0"/>
        </a:p>
      </dgm:t>
    </dgm:pt>
    <dgm:pt modelId="{C59D63D0-8E2B-4325-8C2A-A2D79A013130}" type="parTrans" cxnId="{900CEA86-04BA-4D61-8334-8CA888C47895}">
      <dgm:prSet/>
      <dgm:spPr/>
      <dgm:t>
        <a:bodyPr/>
        <a:lstStyle/>
        <a:p>
          <a:endParaRPr lang="en-SG"/>
        </a:p>
      </dgm:t>
    </dgm:pt>
    <dgm:pt modelId="{CAAB17C8-2A91-4E31-8933-6CE100BB38A4}" type="sibTrans" cxnId="{900CEA86-04BA-4D61-8334-8CA888C47895}">
      <dgm:prSet/>
      <dgm:spPr/>
      <dgm:t>
        <a:bodyPr/>
        <a:lstStyle/>
        <a:p>
          <a:endParaRPr lang="en-SG"/>
        </a:p>
      </dgm:t>
    </dgm:pt>
    <dgm:pt modelId="{FD41F400-E1AC-412A-A053-00E829BF2A66}" type="pres">
      <dgm:prSet presAssocID="{F08D9BEF-2DAD-4426-988B-1C63C199EEA7}" presName="Name0" presStyleCnt="0">
        <dgm:presLayoutVars>
          <dgm:dir/>
          <dgm:animLvl val="lvl"/>
          <dgm:resizeHandles val="exact"/>
        </dgm:presLayoutVars>
      </dgm:prSet>
      <dgm:spPr/>
      <dgm:t>
        <a:bodyPr/>
        <a:lstStyle/>
        <a:p>
          <a:endParaRPr lang="en-SG"/>
        </a:p>
      </dgm:t>
    </dgm:pt>
    <dgm:pt modelId="{22674FA5-51FE-41ED-80B2-6FEE9EDB50CA}" type="pres">
      <dgm:prSet presAssocID="{C8509663-50D1-4898-9B75-2669FB0C9E42}" presName="composite" presStyleCnt="0"/>
      <dgm:spPr/>
    </dgm:pt>
    <dgm:pt modelId="{1DD67E8F-1D4F-4021-AEC9-1367C8A5312E}" type="pres">
      <dgm:prSet presAssocID="{C8509663-50D1-4898-9B75-2669FB0C9E42}" presName="parTx" presStyleLbl="alignNode1" presStyleIdx="0" presStyleCnt="2" custScaleX="23751" custLinFactNeighborX="-12736">
        <dgm:presLayoutVars>
          <dgm:chMax val="0"/>
          <dgm:chPref val="0"/>
          <dgm:bulletEnabled val="1"/>
        </dgm:presLayoutVars>
      </dgm:prSet>
      <dgm:spPr/>
      <dgm:t>
        <a:bodyPr/>
        <a:lstStyle/>
        <a:p>
          <a:endParaRPr lang="en-SG"/>
        </a:p>
      </dgm:t>
    </dgm:pt>
    <dgm:pt modelId="{74EA9B5A-FA94-4B11-940C-1DF7A96B21AB}" type="pres">
      <dgm:prSet presAssocID="{C8509663-50D1-4898-9B75-2669FB0C9E42}" presName="desTx" presStyleLbl="alignAccFollowNode1" presStyleIdx="0" presStyleCnt="2" custScaleX="23751" custLinFactNeighborX="-12736">
        <dgm:presLayoutVars>
          <dgm:bulletEnabled val="1"/>
        </dgm:presLayoutVars>
      </dgm:prSet>
      <dgm:spPr/>
      <dgm:t>
        <a:bodyPr/>
        <a:lstStyle/>
        <a:p>
          <a:endParaRPr lang="en-SG"/>
        </a:p>
      </dgm:t>
    </dgm:pt>
    <dgm:pt modelId="{BF404273-427A-4339-B061-5D47E32CB367}" type="pres">
      <dgm:prSet presAssocID="{8EA60205-BD11-448A-9B7D-A892FBC3AFDA}" presName="space" presStyleCnt="0"/>
      <dgm:spPr/>
    </dgm:pt>
    <dgm:pt modelId="{9DA9BB08-B4D8-4CF3-94DB-267DE669D658}" type="pres">
      <dgm:prSet presAssocID="{C6CD9DE6-BDD5-4995-9EA1-69CCD72AB547}" presName="composite" presStyleCnt="0"/>
      <dgm:spPr/>
    </dgm:pt>
    <dgm:pt modelId="{C56586F4-48D4-41FC-8F49-D474FE94A436}" type="pres">
      <dgm:prSet presAssocID="{C6CD9DE6-BDD5-4995-9EA1-69CCD72AB547}" presName="parTx" presStyleLbl="alignNode1" presStyleIdx="1" presStyleCnt="2" custScaleX="24279" custLinFactNeighborX="10765">
        <dgm:presLayoutVars>
          <dgm:chMax val="0"/>
          <dgm:chPref val="0"/>
          <dgm:bulletEnabled val="1"/>
        </dgm:presLayoutVars>
      </dgm:prSet>
      <dgm:spPr/>
      <dgm:t>
        <a:bodyPr/>
        <a:lstStyle/>
        <a:p>
          <a:endParaRPr lang="en-SG"/>
        </a:p>
      </dgm:t>
    </dgm:pt>
    <dgm:pt modelId="{1F5EF430-5FE9-419C-A26D-6E67E898E8D3}" type="pres">
      <dgm:prSet presAssocID="{C6CD9DE6-BDD5-4995-9EA1-69CCD72AB547}" presName="desTx" presStyleLbl="alignAccFollowNode1" presStyleIdx="1" presStyleCnt="2" custScaleX="24279" custLinFactNeighborX="10765">
        <dgm:presLayoutVars>
          <dgm:bulletEnabled val="1"/>
        </dgm:presLayoutVars>
      </dgm:prSet>
      <dgm:spPr/>
      <dgm:t>
        <a:bodyPr/>
        <a:lstStyle/>
        <a:p>
          <a:endParaRPr lang="en-SG"/>
        </a:p>
      </dgm:t>
    </dgm:pt>
  </dgm:ptLst>
  <dgm:cxnLst>
    <dgm:cxn modelId="{61E1F653-54D5-410C-8A64-F8ECEB5D5FA9}" srcId="{F08D9BEF-2DAD-4426-988B-1C63C199EEA7}" destId="{C8509663-50D1-4898-9B75-2669FB0C9E42}" srcOrd="0" destOrd="0" parTransId="{AF7DCCCA-C568-43D1-8977-023C038B8755}" sibTransId="{8EA60205-BD11-448A-9B7D-A892FBC3AFDA}"/>
    <dgm:cxn modelId="{E4FDB87A-E61C-4830-9C32-EB58543FE801}" type="presOf" srcId="{F08D9BEF-2DAD-4426-988B-1C63C199EEA7}" destId="{FD41F400-E1AC-412A-A053-00E829BF2A66}" srcOrd="0" destOrd="0" presId="urn:microsoft.com/office/officeart/2005/8/layout/hList1"/>
    <dgm:cxn modelId="{7BDF03F6-0615-4281-954F-A131C0A16C2F}" srcId="{C6CD9DE6-BDD5-4995-9EA1-69CCD72AB547}" destId="{17812953-5FE8-41A4-9FB5-CDB809EF1F6A}" srcOrd="1" destOrd="0" parTransId="{ADF84414-0ED0-4414-8F8F-6070E3201906}" sibTransId="{E95DC62B-EFC1-442C-97B9-9E2E3477F4D0}"/>
    <dgm:cxn modelId="{7D98D94C-E708-45A9-A050-6B652968951E}" type="presOf" srcId="{C058FEFE-775D-4D4F-9DB6-7E157E86D5AB}" destId="{74EA9B5A-FA94-4B11-940C-1DF7A96B21AB}" srcOrd="0" destOrd="0" presId="urn:microsoft.com/office/officeart/2005/8/layout/hList1"/>
    <dgm:cxn modelId="{900CEA86-04BA-4D61-8334-8CA888C47895}" srcId="{C8509663-50D1-4898-9B75-2669FB0C9E42}" destId="{C058FEFE-775D-4D4F-9DB6-7E157E86D5AB}" srcOrd="0" destOrd="0" parTransId="{C59D63D0-8E2B-4325-8C2A-A2D79A013130}" sibTransId="{CAAB17C8-2A91-4E31-8933-6CE100BB38A4}"/>
    <dgm:cxn modelId="{7F8E23F2-91A7-4351-961E-F7DDD3D3355E}" srcId="{F08D9BEF-2DAD-4426-988B-1C63C199EEA7}" destId="{C6CD9DE6-BDD5-4995-9EA1-69CCD72AB547}" srcOrd="1" destOrd="0" parTransId="{B57D8551-A2D4-4F9A-8A90-B5A100FD33DE}" sibTransId="{BD64BAE0-F4BB-4633-B6AF-FCF306E35B86}"/>
    <dgm:cxn modelId="{8A67686F-185F-4F9E-9C8F-717E46292C71}" srcId="{C6CD9DE6-BDD5-4995-9EA1-69CCD72AB547}" destId="{2E4C07F4-B53F-40BD-AEF4-A66EA6B0B723}" srcOrd="0" destOrd="0" parTransId="{456242CD-5C1E-4F8F-AB71-AF11E578F1B9}" sibTransId="{2F5F0D99-2326-4F7C-A0A8-2FBA7CC833C7}"/>
    <dgm:cxn modelId="{07F64105-883B-402C-8F8D-89218CBDCAA5}" type="presOf" srcId="{C8509663-50D1-4898-9B75-2669FB0C9E42}" destId="{1DD67E8F-1D4F-4021-AEC9-1367C8A5312E}" srcOrd="0" destOrd="0" presId="urn:microsoft.com/office/officeart/2005/8/layout/hList1"/>
    <dgm:cxn modelId="{A40C7977-5746-458F-9982-DAFB0363E6A8}" srcId="{C8509663-50D1-4898-9B75-2669FB0C9E42}" destId="{95E22C2A-46FA-4EDC-B9D4-B05902F2C3DB}" srcOrd="1" destOrd="0" parTransId="{9F222FC3-FFE9-4B58-8D9E-842875DBC93D}" sibTransId="{63A11B17-8AAA-4C77-8613-7CBF041AEC8E}"/>
    <dgm:cxn modelId="{A7CB1351-96AA-475A-8EA6-6D664643B55E}" type="presOf" srcId="{17812953-5FE8-41A4-9FB5-CDB809EF1F6A}" destId="{1F5EF430-5FE9-419C-A26D-6E67E898E8D3}" srcOrd="0" destOrd="1" presId="urn:microsoft.com/office/officeart/2005/8/layout/hList1"/>
    <dgm:cxn modelId="{F37966F1-62E1-4967-8EC4-AFFF4061B201}" type="presOf" srcId="{C6CD9DE6-BDD5-4995-9EA1-69CCD72AB547}" destId="{C56586F4-48D4-41FC-8F49-D474FE94A436}" srcOrd="0" destOrd="0" presId="urn:microsoft.com/office/officeart/2005/8/layout/hList1"/>
    <dgm:cxn modelId="{EFD1B96D-46A9-40D8-B87B-12F907B825EA}" type="presOf" srcId="{2E4C07F4-B53F-40BD-AEF4-A66EA6B0B723}" destId="{1F5EF430-5FE9-419C-A26D-6E67E898E8D3}" srcOrd="0" destOrd="0" presId="urn:microsoft.com/office/officeart/2005/8/layout/hList1"/>
    <dgm:cxn modelId="{4EC5FF55-79D3-4F5C-B0EC-20FCC3134F9B}" type="presOf" srcId="{95E22C2A-46FA-4EDC-B9D4-B05902F2C3DB}" destId="{74EA9B5A-FA94-4B11-940C-1DF7A96B21AB}" srcOrd="0" destOrd="1" presId="urn:microsoft.com/office/officeart/2005/8/layout/hList1"/>
    <dgm:cxn modelId="{EEA845A9-4B7A-4251-9E74-331D89EB9E81}" type="presParOf" srcId="{FD41F400-E1AC-412A-A053-00E829BF2A66}" destId="{22674FA5-51FE-41ED-80B2-6FEE9EDB50CA}" srcOrd="0" destOrd="0" presId="urn:microsoft.com/office/officeart/2005/8/layout/hList1"/>
    <dgm:cxn modelId="{B4C44868-AF32-4193-B4A0-A6CE5950FA58}" type="presParOf" srcId="{22674FA5-51FE-41ED-80B2-6FEE9EDB50CA}" destId="{1DD67E8F-1D4F-4021-AEC9-1367C8A5312E}" srcOrd="0" destOrd="0" presId="urn:microsoft.com/office/officeart/2005/8/layout/hList1"/>
    <dgm:cxn modelId="{16212610-3CAE-4880-B975-95FA2E0C6916}" type="presParOf" srcId="{22674FA5-51FE-41ED-80B2-6FEE9EDB50CA}" destId="{74EA9B5A-FA94-4B11-940C-1DF7A96B21AB}" srcOrd="1" destOrd="0" presId="urn:microsoft.com/office/officeart/2005/8/layout/hList1"/>
    <dgm:cxn modelId="{3253141D-7326-4CA6-A996-AC1A09E999B1}" type="presParOf" srcId="{FD41F400-E1AC-412A-A053-00E829BF2A66}" destId="{BF404273-427A-4339-B061-5D47E32CB367}" srcOrd="1" destOrd="0" presId="urn:microsoft.com/office/officeart/2005/8/layout/hList1"/>
    <dgm:cxn modelId="{D4D01E87-A47B-483F-B389-E29EE71F0115}" type="presParOf" srcId="{FD41F400-E1AC-412A-A053-00E829BF2A66}" destId="{9DA9BB08-B4D8-4CF3-94DB-267DE669D658}" srcOrd="2" destOrd="0" presId="urn:microsoft.com/office/officeart/2005/8/layout/hList1"/>
    <dgm:cxn modelId="{3B9BA07E-301B-475D-BFC8-5F16A9BF1005}" type="presParOf" srcId="{9DA9BB08-B4D8-4CF3-94DB-267DE669D658}" destId="{C56586F4-48D4-41FC-8F49-D474FE94A436}" srcOrd="0" destOrd="0" presId="urn:microsoft.com/office/officeart/2005/8/layout/hList1"/>
    <dgm:cxn modelId="{9367CE54-8A5F-4554-9A35-14545078200E}" type="presParOf" srcId="{9DA9BB08-B4D8-4CF3-94DB-267DE669D658}" destId="{1F5EF430-5FE9-419C-A26D-6E67E898E8D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D3B79D8-5840-47F9-BE15-CABD752E997C}" type="doc">
      <dgm:prSet loTypeId="urn:microsoft.com/office/officeart/2005/8/layout/hList2#2" loCatId="list" qsTypeId="urn:microsoft.com/office/officeart/2005/8/quickstyle/simple1" qsCatId="simple" csTypeId="urn:microsoft.com/office/officeart/2005/8/colors/accent1_2" csCatId="accent1" phldr="1"/>
      <dgm:spPr/>
      <dgm:t>
        <a:bodyPr/>
        <a:lstStyle/>
        <a:p>
          <a:endParaRPr lang="en-US"/>
        </a:p>
      </dgm:t>
    </dgm:pt>
    <dgm:pt modelId="{4347E99E-ED58-470F-A2F3-E68C8F2186BD}">
      <dgm:prSet phldrT="[Text]" phldr="1"/>
      <dgm:spPr/>
      <dgm:t>
        <a:bodyPr/>
        <a:lstStyle/>
        <a:p>
          <a:endParaRPr lang="en-US" dirty="0"/>
        </a:p>
      </dgm:t>
    </dgm:pt>
    <dgm:pt modelId="{2991D031-182B-4436-8C8E-78ADF5CC11A7}" type="parTrans" cxnId="{237F5AE2-13FA-45C4-A8B5-5CA0AB95A740}">
      <dgm:prSet/>
      <dgm:spPr/>
      <dgm:t>
        <a:bodyPr/>
        <a:lstStyle/>
        <a:p>
          <a:endParaRPr lang="en-US"/>
        </a:p>
      </dgm:t>
    </dgm:pt>
    <dgm:pt modelId="{14FA65C8-B730-400C-B73E-2EC58D478946}" type="sibTrans" cxnId="{237F5AE2-13FA-45C4-A8B5-5CA0AB95A740}">
      <dgm:prSet/>
      <dgm:spPr/>
      <dgm:t>
        <a:bodyPr/>
        <a:lstStyle/>
        <a:p>
          <a:endParaRPr lang="en-US"/>
        </a:p>
      </dgm:t>
    </dgm:pt>
    <dgm:pt modelId="{94B3A6AF-B2C9-413E-BE09-A472DB7F44F0}">
      <dgm:prSet phldrT="[Text]" custT="1"/>
      <dgm:spPr/>
      <dgm:t>
        <a:bodyPr/>
        <a:lstStyle/>
        <a:p>
          <a:r>
            <a:rPr lang="en-US" sz="1800" dirty="0" smtClean="0"/>
            <a:t>An enterprise in Resident State is not deemed to have PE in Source State</a:t>
          </a:r>
          <a:endParaRPr lang="en-US" sz="1800" dirty="0"/>
        </a:p>
      </dgm:t>
    </dgm:pt>
    <dgm:pt modelId="{DDF96C0F-6941-4185-A035-BEE49C326A3F}" type="parTrans" cxnId="{DD62C2AA-2764-4B67-8C63-A639EA98D08E}">
      <dgm:prSet/>
      <dgm:spPr/>
      <dgm:t>
        <a:bodyPr/>
        <a:lstStyle/>
        <a:p>
          <a:endParaRPr lang="en-US"/>
        </a:p>
      </dgm:t>
    </dgm:pt>
    <dgm:pt modelId="{BCD9104F-6996-48FA-973F-D1198637864F}" type="sibTrans" cxnId="{DD62C2AA-2764-4B67-8C63-A639EA98D08E}">
      <dgm:prSet/>
      <dgm:spPr/>
      <dgm:t>
        <a:bodyPr/>
        <a:lstStyle/>
        <a:p>
          <a:endParaRPr lang="en-US"/>
        </a:p>
      </dgm:t>
    </dgm:pt>
    <dgm:pt modelId="{07FA1FBD-5A6F-4111-9989-D021B332ACDF}">
      <dgm:prSet phldrT="[Text]" phldr="1"/>
      <dgm:spPr/>
      <dgm:t>
        <a:bodyPr/>
        <a:lstStyle/>
        <a:p>
          <a:endParaRPr lang="en-US" dirty="0"/>
        </a:p>
      </dgm:t>
    </dgm:pt>
    <dgm:pt modelId="{43C79A1F-E898-4F80-9AF3-6AA2C366668D}" type="parTrans" cxnId="{5DE08D02-5EE3-4E2E-B9A3-3FE4F83C5034}">
      <dgm:prSet/>
      <dgm:spPr/>
      <dgm:t>
        <a:bodyPr/>
        <a:lstStyle/>
        <a:p>
          <a:endParaRPr lang="en-US"/>
        </a:p>
      </dgm:t>
    </dgm:pt>
    <dgm:pt modelId="{B45C95F1-1E6D-427E-AEC4-5ED9F0DE6028}" type="sibTrans" cxnId="{5DE08D02-5EE3-4E2E-B9A3-3FE4F83C5034}">
      <dgm:prSet/>
      <dgm:spPr/>
      <dgm:t>
        <a:bodyPr/>
        <a:lstStyle/>
        <a:p>
          <a:endParaRPr lang="en-US"/>
        </a:p>
      </dgm:t>
    </dgm:pt>
    <dgm:pt modelId="{ACA71954-A3EC-4669-A715-CB826A703458}">
      <dgm:prSet phldrT="[Text]" custT="1"/>
      <dgm:spPr/>
      <dgm:t>
        <a:bodyPr/>
        <a:lstStyle/>
        <a:p>
          <a:r>
            <a:rPr lang="en-US" sz="1800" dirty="0" smtClean="0"/>
            <a:t>Business carried on through a broker, general commission agent of an independent status</a:t>
          </a:r>
          <a:endParaRPr lang="en-US" sz="1800" dirty="0"/>
        </a:p>
      </dgm:t>
    </dgm:pt>
    <dgm:pt modelId="{738F8D97-8F32-4076-9A9C-28758BE1751A}" type="parTrans" cxnId="{BFBC53E6-F695-451F-ABC4-BCFB46E37D0E}">
      <dgm:prSet/>
      <dgm:spPr/>
      <dgm:t>
        <a:bodyPr/>
        <a:lstStyle/>
        <a:p>
          <a:endParaRPr lang="en-US"/>
        </a:p>
      </dgm:t>
    </dgm:pt>
    <dgm:pt modelId="{93C86C4A-0A50-42DB-B62B-77DC54F1E47D}" type="sibTrans" cxnId="{BFBC53E6-F695-451F-ABC4-BCFB46E37D0E}">
      <dgm:prSet/>
      <dgm:spPr/>
      <dgm:t>
        <a:bodyPr/>
        <a:lstStyle/>
        <a:p>
          <a:endParaRPr lang="en-US"/>
        </a:p>
      </dgm:t>
    </dgm:pt>
    <dgm:pt modelId="{38BC50DE-253A-4655-8F11-7F47A5B70BAA}">
      <dgm:prSet phldrT="[Text]" phldr="1"/>
      <dgm:spPr/>
      <dgm:t>
        <a:bodyPr/>
        <a:lstStyle/>
        <a:p>
          <a:endParaRPr lang="en-US" dirty="0"/>
        </a:p>
      </dgm:t>
    </dgm:pt>
    <dgm:pt modelId="{4AA7FAB3-3C75-4CD2-B893-2195C9532EFC}" type="parTrans" cxnId="{056798E1-3EAC-4845-8F99-C8E5AD4564D4}">
      <dgm:prSet/>
      <dgm:spPr/>
      <dgm:t>
        <a:bodyPr/>
        <a:lstStyle/>
        <a:p>
          <a:endParaRPr lang="en-US"/>
        </a:p>
      </dgm:t>
    </dgm:pt>
    <dgm:pt modelId="{9432E12B-ECF7-447B-9C8A-5BBAF1E23E59}" type="sibTrans" cxnId="{056798E1-3EAC-4845-8F99-C8E5AD4564D4}">
      <dgm:prSet/>
      <dgm:spPr/>
      <dgm:t>
        <a:bodyPr/>
        <a:lstStyle/>
        <a:p>
          <a:endParaRPr lang="en-US"/>
        </a:p>
      </dgm:t>
    </dgm:pt>
    <dgm:pt modelId="{ABD830BE-9CFD-43C1-A8F6-2729E3B8350F}">
      <dgm:prSet phldrT="[Text]"/>
      <dgm:spPr/>
      <dgm:t>
        <a:bodyPr/>
        <a:lstStyle/>
        <a:p>
          <a:r>
            <a:rPr lang="en-US" dirty="0" smtClean="0"/>
            <a:t>Such agents act in the ordinary course of their business</a:t>
          </a:r>
          <a:endParaRPr lang="en-US" dirty="0"/>
        </a:p>
      </dgm:t>
    </dgm:pt>
    <dgm:pt modelId="{97380C4D-484D-42CF-A886-7BF3722BB4C7}" type="parTrans" cxnId="{DDC76ADC-5AD0-42B3-8361-A303F6D4E00D}">
      <dgm:prSet/>
      <dgm:spPr/>
      <dgm:t>
        <a:bodyPr/>
        <a:lstStyle/>
        <a:p>
          <a:endParaRPr lang="en-US"/>
        </a:p>
      </dgm:t>
    </dgm:pt>
    <dgm:pt modelId="{597C5034-CFEE-4DA1-8E60-470445DB05AE}" type="sibTrans" cxnId="{DDC76ADC-5AD0-42B3-8361-A303F6D4E00D}">
      <dgm:prSet/>
      <dgm:spPr/>
      <dgm:t>
        <a:bodyPr/>
        <a:lstStyle/>
        <a:p>
          <a:endParaRPr lang="en-US"/>
        </a:p>
      </dgm:t>
    </dgm:pt>
    <dgm:pt modelId="{AADCDD12-E7AE-46A6-B795-2F98E0251DF2}" type="pres">
      <dgm:prSet presAssocID="{9D3B79D8-5840-47F9-BE15-CABD752E997C}" presName="linearFlow" presStyleCnt="0">
        <dgm:presLayoutVars>
          <dgm:dir/>
          <dgm:animLvl val="lvl"/>
          <dgm:resizeHandles/>
        </dgm:presLayoutVars>
      </dgm:prSet>
      <dgm:spPr/>
      <dgm:t>
        <a:bodyPr/>
        <a:lstStyle/>
        <a:p>
          <a:endParaRPr lang="en-SG"/>
        </a:p>
      </dgm:t>
    </dgm:pt>
    <dgm:pt modelId="{BAAA9F46-6738-4E4A-98B8-E861260041DF}" type="pres">
      <dgm:prSet presAssocID="{4347E99E-ED58-470F-A2F3-E68C8F2186BD}" presName="compositeNode" presStyleCnt="0">
        <dgm:presLayoutVars>
          <dgm:bulletEnabled val="1"/>
        </dgm:presLayoutVars>
      </dgm:prSet>
      <dgm:spPr/>
    </dgm:pt>
    <dgm:pt modelId="{E5703E0C-AFC2-4218-94C6-6FD9B76C6507}" type="pres">
      <dgm:prSet presAssocID="{4347E99E-ED58-470F-A2F3-E68C8F2186BD}" presName="image" presStyleLbl="fgImgPlace1" presStyleIdx="0" presStyleCnt="3"/>
      <dgm:spPr/>
    </dgm:pt>
    <dgm:pt modelId="{769F2AF3-7467-4E59-ADC4-91DE8016EE86}" type="pres">
      <dgm:prSet presAssocID="{4347E99E-ED58-470F-A2F3-E68C8F2186BD}" presName="childNode" presStyleLbl="node1" presStyleIdx="0" presStyleCnt="3" custLinFactNeighborX="-16418" custLinFactNeighborY="-1371">
        <dgm:presLayoutVars>
          <dgm:bulletEnabled val="1"/>
        </dgm:presLayoutVars>
      </dgm:prSet>
      <dgm:spPr/>
      <dgm:t>
        <a:bodyPr/>
        <a:lstStyle/>
        <a:p>
          <a:endParaRPr lang="en-US"/>
        </a:p>
      </dgm:t>
    </dgm:pt>
    <dgm:pt modelId="{B5D36134-65BC-4E74-A9F6-5C1F3F98A972}" type="pres">
      <dgm:prSet presAssocID="{4347E99E-ED58-470F-A2F3-E68C8F2186BD}" presName="parentNode" presStyleLbl="revTx" presStyleIdx="0" presStyleCnt="3">
        <dgm:presLayoutVars>
          <dgm:chMax val="0"/>
          <dgm:bulletEnabled val="1"/>
        </dgm:presLayoutVars>
      </dgm:prSet>
      <dgm:spPr/>
      <dgm:t>
        <a:bodyPr/>
        <a:lstStyle/>
        <a:p>
          <a:endParaRPr lang="en-SG"/>
        </a:p>
      </dgm:t>
    </dgm:pt>
    <dgm:pt modelId="{2FCB9E56-A202-4DC7-B25D-D662BB35214D}" type="pres">
      <dgm:prSet presAssocID="{14FA65C8-B730-400C-B73E-2EC58D478946}" presName="sibTrans" presStyleCnt="0"/>
      <dgm:spPr/>
    </dgm:pt>
    <dgm:pt modelId="{974B454A-6563-446B-9B54-E7321DD11F47}" type="pres">
      <dgm:prSet presAssocID="{07FA1FBD-5A6F-4111-9989-D021B332ACDF}" presName="compositeNode" presStyleCnt="0">
        <dgm:presLayoutVars>
          <dgm:bulletEnabled val="1"/>
        </dgm:presLayoutVars>
      </dgm:prSet>
      <dgm:spPr/>
    </dgm:pt>
    <dgm:pt modelId="{4C443B15-A31B-42D3-A759-31F17C44A2A0}" type="pres">
      <dgm:prSet presAssocID="{07FA1FBD-5A6F-4111-9989-D021B332ACDF}" presName="image" presStyleLbl="fgImgPlace1" presStyleIdx="1" presStyleCnt="3"/>
      <dgm:spPr/>
    </dgm:pt>
    <dgm:pt modelId="{E3B9E991-214F-4551-8970-CCE5740BC1A5}" type="pres">
      <dgm:prSet presAssocID="{07FA1FBD-5A6F-4111-9989-D021B332ACDF}" presName="childNode" presStyleLbl="node1" presStyleIdx="1" presStyleCnt="3" custScaleX="123927" custLinFactNeighborX="-7976" custLinFactNeighborY="900">
        <dgm:presLayoutVars>
          <dgm:bulletEnabled val="1"/>
        </dgm:presLayoutVars>
      </dgm:prSet>
      <dgm:spPr/>
      <dgm:t>
        <a:bodyPr/>
        <a:lstStyle/>
        <a:p>
          <a:endParaRPr lang="en-US"/>
        </a:p>
      </dgm:t>
    </dgm:pt>
    <dgm:pt modelId="{C297FB2D-0AC9-4434-8CA3-DC576C3E693C}" type="pres">
      <dgm:prSet presAssocID="{07FA1FBD-5A6F-4111-9989-D021B332ACDF}" presName="parentNode" presStyleLbl="revTx" presStyleIdx="1" presStyleCnt="3">
        <dgm:presLayoutVars>
          <dgm:chMax val="0"/>
          <dgm:bulletEnabled val="1"/>
        </dgm:presLayoutVars>
      </dgm:prSet>
      <dgm:spPr/>
      <dgm:t>
        <a:bodyPr/>
        <a:lstStyle/>
        <a:p>
          <a:endParaRPr lang="en-SG"/>
        </a:p>
      </dgm:t>
    </dgm:pt>
    <dgm:pt modelId="{5BFBCA1C-CA3D-4F51-8261-2A2F888BF6BB}" type="pres">
      <dgm:prSet presAssocID="{B45C95F1-1E6D-427E-AEC4-5ED9F0DE6028}" presName="sibTrans" presStyleCnt="0"/>
      <dgm:spPr/>
    </dgm:pt>
    <dgm:pt modelId="{D9DC2461-5427-4CF7-A20E-2244C3E78F39}" type="pres">
      <dgm:prSet presAssocID="{38BC50DE-253A-4655-8F11-7F47A5B70BAA}" presName="compositeNode" presStyleCnt="0">
        <dgm:presLayoutVars>
          <dgm:bulletEnabled val="1"/>
        </dgm:presLayoutVars>
      </dgm:prSet>
      <dgm:spPr/>
    </dgm:pt>
    <dgm:pt modelId="{DDE29433-8710-48F7-9B16-A8A14D4E78F6}" type="pres">
      <dgm:prSet presAssocID="{38BC50DE-253A-4655-8F11-7F47A5B70BAA}" presName="image" presStyleLbl="fgImgPlace1" presStyleIdx="2" presStyleCnt="3" custLinFactNeighborX="-50849" custLinFactNeighborY="-4728"/>
      <dgm:spPr/>
    </dgm:pt>
    <dgm:pt modelId="{F56A5C4A-45E3-4D79-AE1D-914EC93E34F1}" type="pres">
      <dgm:prSet presAssocID="{38BC50DE-253A-4655-8F11-7F47A5B70BAA}" presName="childNode" presStyleLbl="node1" presStyleIdx="2" presStyleCnt="3" custLinFactNeighborX="-20221" custLinFactNeighborY="-1371">
        <dgm:presLayoutVars>
          <dgm:bulletEnabled val="1"/>
        </dgm:presLayoutVars>
      </dgm:prSet>
      <dgm:spPr/>
      <dgm:t>
        <a:bodyPr/>
        <a:lstStyle/>
        <a:p>
          <a:endParaRPr lang="en-US"/>
        </a:p>
      </dgm:t>
    </dgm:pt>
    <dgm:pt modelId="{EC73DA30-1BAE-4E29-B063-AEC6AAB68857}" type="pres">
      <dgm:prSet presAssocID="{38BC50DE-253A-4655-8F11-7F47A5B70BAA}" presName="parentNode" presStyleLbl="revTx" presStyleIdx="2" presStyleCnt="3">
        <dgm:presLayoutVars>
          <dgm:chMax val="0"/>
          <dgm:bulletEnabled val="1"/>
        </dgm:presLayoutVars>
      </dgm:prSet>
      <dgm:spPr/>
      <dgm:t>
        <a:bodyPr/>
        <a:lstStyle/>
        <a:p>
          <a:endParaRPr lang="en-SG"/>
        </a:p>
      </dgm:t>
    </dgm:pt>
  </dgm:ptLst>
  <dgm:cxnLst>
    <dgm:cxn modelId="{5DE08D02-5EE3-4E2E-B9A3-3FE4F83C5034}" srcId="{9D3B79D8-5840-47F9-BE15-CABD752E997C}" destId="{07FA1FBD-5A6F-4111-9989-D021B332ACDF}" srcOrd="1" destOrd="0" parTransId="{43C79A1F-E898-4F80-9AF3-6AA2C366668D}" sibTransId="{B45C95F1-1E6D-427E-AEC4-5ED9F0DE6028}"/>
    <dgm:cxn modelId="{65CCE296-3315-4905-95D2-02B1FC1F7D8C}" type="presOf" srcId="{9D3B79D8-5840-47F9-BE15-CABD752E997C}" destId="{AADCDD12-E7AE-46A6-B795-2F98E0251DF2}" srcOrd="0" destOrd="0" presId="urn:microsoft.com/office/officeart/2005/8/layout/hList2#2"/>
    <dgm:cxn modelId="{AE1007BE-4346-4745-8A83-D7986D98DDBE}" type="presOf" srcId="{ACA71954-A3EC-4669-A715-CB826A703458}" destId="{E3B9E991-214F-4551-8970-CCE5740BC1A5}" srcOrd="0" destOrd="0" presId="urn:microsoft.com/office/officeart/2005/8/layout/hList2#2"/>
    <dgm:cxn modelId="{6EF2565F-DE61-41CC-BA0D-44ADBFE0D2AF}" type="presOf" srcId="{94B3A6AF-B2C9-413E-BE09-A472DB7F44F0}" destId="{769F2AF3-7467-4E59-ADC4-91DE8016EE86}" srcOrd="0" destOrd="0" presId="urn:microsoft.com/office/officeart/2005/8/layout/hList2#2"/>
    <dgm:cxn modelId="{237F5AE2-13FA-45C4-A8B5-5CA0AB95A740}" srcId="{9D3B79D8-5840-47F9-BE15-CABD752E997C}" destId="{4347E99E-ED58-470F-A2F3-E68C8F2186BD}" srcOrd="0" destOrd="0" parTransId="{2991D031-182B-4436-8C8E-78ADF5CC11A7}" sibTransId="{14FA65C8-B730-400C-B73E-2EC58D478946}"/>
    <dgm:cxn modelId="{70B0CD67-1662-4B2B-94E2-2656E7D58E05}" type="presOf" srcId="{ABD830BE-9CFD-43C1-A8F6-2729E3B8350F}" destId="{F56A5C4A-45E3-4D79-AE1D-914EC93E34F1}" srcOrd="0" destOrd="0" presId="urn:microsoft.com/office/officeart/2005/8/layout/hList2#2"/>
    <dgm:cxn modelId="{53D15D4C-2B26-417B-9965-711412D245B4}" type="presOf" srcId="{4347E99E-ED58-470F-A2F3-E68C8F2186BD}" destId="{B5D36134-65BC-4E74-A9F6-5C1F3F98A972}" srcOrd="0" destOrd="0" presId="urn:microsoft.com/office/officeart/2005/8/layout/hList2#2"/>
    <dgm:cxn modelId="{BFBC53E6-F695-451F-ABC4-BCFB46E37D0E}" srcId="{07FA1FBD-5A6F-4111-9989-D021B332ACDF}" destId="{ACA71954-A3EC-4669-A715-CB826A703458}" srcOrd="0" destOrd="0" parTransId="{738F8D97-8F32-4076-9A9C-28758BE1751A}" sibTransId="{93C86C4A-0A50-42DB-B62B-77DC54F1E47D}"/>
    <dgm:cxn modelId="{2D58C424-6122-4498-8559-4B4564D8E975}" type="presOf" srcId="{07FA1FBD-5A6F-4111-9989-D021B332ACDF}" destId="{C297FB2D-0AC9-4434-8CA3-DC576C3E693C}" srcOrd="0" destOrd="0" presId="urn:microsoft.com/office/officeart/2005/8/layout/hList2#2"/>
    <dgm:cxn modelId="{DDC76ADC-5AD0-42B3-8361-A303F6D4E00D}" srcId="{38BC50DE-253A-4655-8F11-7F47A5B70BAA}" destId="{ABD830BE-9CFD-43C1-A8F6-2729E3B8350F}" srcOrd="0" destOrd="0" parTransId="{97380C4D-484D-42CF-A886-7BF3722BB4C7}" sibTransId="{597C5034-CFEE-4DA1-8E60-470445DB05AE}"/>
    <dgm:cxn modelId="{EC45BC25-22AB-4B27-BFD4-F4EBF30BF1AA}" type="presOf" srcId="{38BC50DE-253A-4655-8F11-7F47A5B70BAA}" destId="{EC73DA30-1BAE-4E29-B063-AEC6AAB68857}" srcOrd="0" destOrd="0" presId="urn:microsoft.com/office/officeart/2005/8/layout/hList2#2"/>
    <dgm:cxn modelId="{056798E1-3EAC-4845-8F99-C8E5AD4564D4}" srcId="{9D3B79D8-5840-47F9-BE15-CABD752E997C}" destId="{38BC50DE-253A-4655-8F11-7F47A5B70BAA}" srcOrd="2" destOrd="0" parTransId="{4AA7FAB3-3C75-4CD2-B893-2195C9532EFC}" sibTransId="{9432E12B-ECF7-447B-9C8A-5BBAF1E23E59}"/>
    <dgm:cxn modelId="{DD62C2AA-2764-4B67-8C63-A639EA98D08E}" srcId="{4347E99E-ED58-470F-A2F3-E68C8F2186BD}" destId="{94B3A6AF-B2C9-413E-BE09-A472DB7F44F0}" srcOrd="0" destOrd="0" parTransId="{DDF96C0F-6941-4185-A035-BEE49C326A3F}" sibTransId="{BCD9104F-6996-48FA-973F-D1198637864F}"/>
    <dgm:cxn modelId="{7CE04231-76F4-48A2-9EAD-4D71B6A39DA8}" type="presParOf" srcId="{AADCDD12-E7AE-46A6-B795-2F98E0251DF2}" destId="{BAAA9F46-6738-4E4A-98B8-E861260041DF}" srcOrd="0" destOrd="0" presId="urn:microsoft.com/office/officeart/2005/8/layout/hList2#2"/>
    <dgm:cxn modelId="{0F53E380-B588-4FB9-BE82-5515FCC0F267}" type="presParOf" srcId="{BAAA9F46-6738-4E4A-98B8-E861260041DF}" destId="{E5703E0C-AFC2-4218-94C6-6FD9B76C6507}" srcOrd="0" destOrd="0" presId="urn:microsoft.com/office/officeart/2005/8/layout/hList2#2"/>
    <dgm:cxn modelId="{26B2F6FE-EC55-4DAF-ACBE-7B9CAFBCC9E5}" type="presParOf" srcId="{BAAA9F46-6738-4E4A-98B8-E861260041DF}" destId="{769F2AF3-7467-4E59-ADC4-91DE8016EE86}" srcOrd="1" destOrd="0" presId="urn:microsoft.com/office/officeart/2005/8/layout/hList2#2"/>
    <dgm:cxn modelId="{68AAE9C2-1BDF-4AC3-8932-1AE8AC2ED8D5}" type="presParOf" srcId="{BAAA9F46-6738-4E4A-98B8-E861260041DF}" destId="{B5D36134-65BC-4E74-A9F6-5C1F3F98A972}" srcOrd="2" destOrd="0" presId="urn:microsoft.com/office/officeart/2005/8/layout/hList2#2"/>
    <dgm:cxn modelId="{453E1986-610B-4041-9F25-7FD11C8CF16A}" type="presParOf" srcId="{AADCDD12-E7AE-46A6-B795-2F98E0251DF2}" destId="{2FCB9E56-A202-4DC7-B25D-D662BB35214D}" srcOrd="1" destOrd="0" presId="urn:microsoft.com/office/officeart/2005/8/layout/hList2#2"/>
    <dgm:cxn modelId="{8F6390BD-EF81-4C52-A1C1-823D5FA45F75}" type="presParOf" srcId="{AADCDD12-E7AE-46A6-B795-2F98E0251DF2}" destId="{974B454A-6563-446B-9B54-E7321DD11F47}" srcOrd="2" destOrd="0" presId="urn:microsoft.com/office/officeart/2005/8/layout/hList2#2"/>
    <dgm:cxn modelId="{13E078CE-4047-4072-B88D-63757A3F29A9}" type="presParOf" srcId="{974B454A-6563-446B-9B54-E7321DD11F47}" destId="{4C443B15-A31B-42D3-A759-31F17C44A2A0}" srcOrd="0" destOrd="0" presId="urn:microsoft.com/office/officeart/2005/8/layout/hList2#2"/>
    <dgm:cxn modelId="{48003923-D570-4687-BCCD-598E92E0B07F}" type="presParOf" srcId="{974B454A-6563-446B-9B54-E7321DD11F47}" destId="{E3B9E991-214F-4551-8970-CCE5740BC1A5}" srcOrd="1" destOrd="0" presId="urn:microsoft.com/office/officeart/2005/8/layout/hList2#2"/>
    <dgm:cxn modelId="{A68151AB-1502-4A7A-86A5-3A94D4A287DC}" type="presParOf" srcId="{974B454A-6563-446B-9B54-E7321DD11F47}" destId="{C297FB2D-0AC9-4434-8CA3-DC576C3E693C}" srcOrd="2" destOrd="0" presId="urn:microsoft.com/office/officeart/2005/8/layout/hList2#2"/>
    <dgm:cxn modelId="{A69839FE-D644-41D2-938E-498CAE47D9EE}" type="presParOf" srcId="{AADCDD12-E7AE-46A6-B795-2F98E0251DF2}" destId="{5BFBCA1C-CA3D-4F51-8261-2A2F888BF6BB}" srcOrd="3" destOrd="0" presId="urn:microsoft.com/office/officeart/2005/8/layout/hList2#2"/>
    <dgm:cxn modelId="{FCF60129-9D16-4DC7-9760-EC534958651F}" type="presParOf" srcId="{AADCDD12-E7AE-46A6-B795-2F98E0251DF2}" destId="{D9DC2461-5427-4CF7-A20E-2244C3E78F39}" srcOrd="4" destOrd="0" presId="urn:microsoft.com/office/officeart/2005/8/layout/hList2#2"/>
    <dgm:cxn modelId="{3357AD42-D0E5-404C-9F0B-8E230B48B03A}" type="presParOf" srcId="{D9DC2461-5427-4CF7-A20E-2244C3E78F39}" destId="{DDE29433-8710-48F7-9B16-A8A14D4E78F6}" srcOrd="0" destOrd="0" presId="urn:microsoft.com/office/officeart/2005/8/layout/hList2#2"/>
    <dgm:cxn modelId="{D0035EF2-16AB-471A-B973-15A0A574106D}" type="presParOf" srcId="{D9DC2461-5427-4CF7-A20E-2244C3E78F39}" destId="{F56A5C4A-45E3-4D79-AE1D-914EC93E34F1}" srcOrd="1" destOrd="0" presId="urn:microsoft.com/office/officeart/2005/8/layout/hList2#2"/>
    <dgm:cxn modelId="{0863D27D-2D7B-4126-B82E-39986F51039C}" type="presParOf" srcId="{D9DC2461-5427-4CF7-A20E-2244C3E78F39}" destId="{EC73DA30-1BAE-4E29-B063-AEC6AAB68857}" srcOrd="2" destOrd="0" presId="urn:microsoft.com/office/officeart/2005/8/layout/hList2#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0CF009A-5F56-4BB7-A054-F87921898A6B}"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B299787F-CBE1-4B21-954C-133F8390F08D}">
      <dgm:prSet phldrT="[Text]"/>
      <dgm:spPr/>
      <dgm:t>
        <a:bodyPr/>
        <a:lstStyle/>
        <a:p>
          <a:r>
            <a:rPr lang="en-US" dirty="0" smtClean="0"/>
            <a:t>Independent Status of an agent determined by</a:t>
          </a:r>
          <a:endParaRPr lang="en-US" dirty="0"/>
        </a:p>
      </dgm:t>
    </dgm:pt>
    <dgm:pt modelId="{60CA04EA-A0F2-4BCA-874D-31AABE597ADE}" type="parTrans" cxnId="{B87ACD3C-4076-4E44-91D6-A9BF655132F9}">
      <dgm:prSet/>
      <dgm:spPr/>
      <dgm:t>
        <a:bodyPr/>
        <a:lstStyle/>
        <a:p>
          <a:endParaRPr lang="en-US"/>
        </a:p>
      </dgm:t>
    </dgm:pt>
    <dgm:pt modelId="{DD15DD8B-26A0-4902-B19F-AE2D642EA6E1}" type="sibTrans" cxnId="{B87ACD3C-4076-4E44-91D6-A9BF655132F9}">
      <dgm:prSet/>
      <dgm:spPr/>
      <dgm:t>
        <a:bodyPr/>
        <a:lstStyle/>
        <a:p>
          <a:endParaRPr lang="en-US"/>
        </a:p>
      </dgm:t>
    </dgm:pt>
    <dgm:pt modelId="{7B590025-C319-417E-84C0-55F562D42F20}">
      <dgm:prSet phldrT="[Text]"/>
      <dgm:spPr/>
      <dgm:t>
        <a:bodyPr/>
        <a:lstStyle/>
        <a:p>
          <a:r>
            <a:rPr lang="en-US" dirty="0" smtClean="0"/>
            <a:t>Legal Independence</a:t>
          </a:r>
          <a:endParaRPr lang="en-US" dirty="0"/>
        </a:p>
      </dgm:t>
    </dgm:pt>
    <dgm:pt modelId="{411775AA-1AAE-46E2-BAAD-1A98DDF3C2F6}" type="parTrans" cxnId="{1391C1AA-1E32-4C0B-AD82-663E3E03E738}">
      <dgm:prSet/>
      <dgm:spPr/>
      <dgm:t>
        <a:bodyPr/>
        <a:lstStyle/>
        <a:p>
          <a:endParaRPr lang="en-US"/>
        </a:p>
      </dgm:t>
    </dgm:pt>
    <dgm:pt modelId="{469361CF-E7F4-4C44-ADF8-7C27AFB816E4}" type="sibTrans" cxnId="{1391C1AA-1E32-4C0B-AD82-663E3E03E738}">
      <dgm:prSet/>
      <dgm:spPr/>
      <dgm:t>
        <a:bodyPr/>
        <a:lstStyle/>
        <a:p>
          <a:endParaRPr lang="en-US"/>
        </a:p>
      </dgm:t>
    </dgm:pt>
    <dgm:pt modelId="{A484124B-848D-494F-9C63-27CF3BAC6E31}">
      <dgm:prSet phldrT="[Text]"/>
      <dgm:spPr/>
      <dgm:t>
        <a:bodyPr/>
        <a:lstStyle/>
        <a:p>
          <a:r>
            <a:rPr lang="en-US" dirty="0" smtClean="0"/>
            <a:t>Economical Independence</a:t>
          </a:r>
          <a:endParaRPr lang="en-US" dirty="0"/>
        </a:p>
      </dgm:t>
    </dgm:pt>
    <dgm:pt modelId="{A4BF7E21-85BB-4317-A9FA-7DDD1FA9EB6F}" type="parTrans" cxnId="{F995B4F8-59C9-4740-A34E-D570DABB81A2}">
      <dgm:prSet/>
      <dgm:spPr/>
      <dgm:t>
        <a:bodyPr/>
        <a:lstStyle/>
        <a:p>
          <a:endParaRPr lang="en-US"/>
        </a:p>
      </dgm:t>
    </dgm:pt>
    <dgm:pt modelId="{02A5E3A0-5B89-4946-B0EF-36D8D96E66EA}" type="sibTrans" cxnId="{F995B4F8-59C9-4740-A34E-D570DABB81A2}">
      <dgm:prSet/>
      <dgm:spPr/>
      <dgm:t>
        <a:bodyPr/>
        <a:lstStyle/>
        <a:p>
          <a:endParaRPr lang="en-US"/>
        </a:p>
      </dgm:t>
    </dgm:pt>
    <dgm:pt modelId="{037C6D36-0055-4089-ACCC-E1B0BD201282}" type="pres">
      <dgm:prSet presAssocID="{B0CF009A-5F56-4BB7-A054-F87921898A6B}" presName="mainComposite" presStyleCnt="0">
        <dgm:presLayoutVars>
          <dgm:chPref val="1"/>
          <dgm:dir/>
          <dgm:animOne val="branch"/>
          <dgm:animLvl val="lvl"/>
          <dgm:resizeHandles val="exact"/>
        </dgm:presLayoutVars>
      </dgm:prSet>
      <dgm:spPr/>
      <dgm:t>
        <a:bodyPr/>
        <a:lstStyle/>
        <a:p>
          <a:endParaRPr lang="en-SG"/>
        </a:p>
      </dgm:t>
    </dgm:pt>
    <dgm:pt modelId="{AD847687-1BD7-476D-B189-487D6FFA7BFD}" type="pres">
      <dgm:prSet presAssocID="{B0CF009A-5F56-4BB7-A054-F87921898A6B}" presName="hierFlow" presStyleCnt="0"/>
      <dgm:spPr/>
    </dgm:pt>
    <dgm:pt modelId="{F3C7B019-0C50-4A13-9609-A373E68F2B25}" type="pres">
      <dgm:prSet presAssocID="{B0CF009A-5F56-4BB7-A054-F87921898A6B}" presName="hierChild1" presStyleCnt="0">
        <dgm:presLayoutVars>
          <dgm:chPref val="1"/>
          <dgm:animOne val="branch"/>
          <dgm:animLvl val="lvl"/>
        </dgm:presLayoutVars>
      </dgm:prSet>
      <dgm:spPr/>
    </dgm:pt>
    <dgm:pt modelId="{914DBD85-2B4B-43FC-8252-49F457D18016}" type="pres">
      <dgm:prSet presAssocID="{B299787F-CBE1-4B21-954C-133F8390F08D}" presName="Name14" presStyleCnt="0"/>
      <dgm:spPr/>
    </dgm:pt>
    <dgm:pt modelId="{1515FF8F-38D9-41C5-80CA-6B174FED222F}" type="pres">
      <dgm:prSet presAssocID="{B299787F-CBE1-4B21-954C-133F8390F08D}" presName="level1Shape" presStyleLbl="node0" presStyleIdx="0" presStyleCnt="1">
        <dgm:presLayoutVars>
          <dgm:chPref val="3"/>
        </dgm:presLayoutVars>
      </dgm:prSet>
      <dgm:spPr/>
      <dgm:t>
        <a:bodyPr/>
        <a:lstStyle/>
        <a:p>
          <a:endParaRPr lang="en-US"/>
        </a:p>
      </dgm:t>
    </dgm:pt>
    <dgm:pt modelId="{9DA361C7-651E-4A36-9405-0FA55662444B}" type="pres">
      <dgm:prSet presAssocID="{B299787F-CBE1-4B21-954C-133F8390F08D}" presName="hierChild2" presStyleCnt="0"/>
      <dgm:spPr/>
    </dgm:pt>
    <dgm:pt modelId="{DA926D58-B4C5-4B93-BB5E-132DCB86C2E8}" type="pres">
      <dgm:prSet presAssocID="{411775AA-1AAE-46E2-BAAD-1A98DDF3C2F6}" presName="Name19" presStyleLbl="parChTrans1D2" presStyleIdx="0" presStyleCnt="2"/>
      <dgm:spPr/>
      <dgm:t>
        <a:bodyPr/>
        <a:lstStyle/>
        <a:p>
          <a:endParaRPr lang="en-SG"/>
        </a:p>
      </dgm:t>
    </dgm:pt>
    <dgm:pt modelId="{373FBFED-6332-49C0-8359-989284100F01}" type="pres">
      <dgm:prSet presAssocID="{7B590025-C319-417E-84C0-55F562D42F20}" presName="Name21" presStyleCnt="0"/>
      <dgm:spPr/>
    </dgm:pt>
    <dgm:pt modelId="{D32EB69A-5FF2-4886-BA8E-F9A88317A183}" type="pres">
      <dgm:prSet presAssocID="{7B590025-C319-417E-84C0-55F562D42F20}" presName="level2Shape" presStyleLbl="node2" presStyleIdx="0" presStyleCnt="2"/>
      <dgm:spPr/>
      <dgm:t>
        <a:bodyPr/>
        <a:lstStyle/>
        <a:p>
          <a:endParaRPr lang="en-SG"/>
        </a:p>
      </dgm:t>
    </dgm:pt>
    <dgm:pt modelId="{DBBDD5ED-EA7D-4D5A-ACB6-FEC5EA11F776}" type="pres">
      <dgm:prSet presAssocID="{7B590025-C319-417E-84C0-55F562D42F20}" presName="hierChild3" presStyleCnt="0"/>
      <dgm:spPr/>
    </dgm:pt>
    <dgm:pt modelId="{F464796C-B249-4CEF-A663-EF9984DDCF08}" type="pres">
      <dgm:prSet presAssocID="{A4BF7E21-85BB-4317-A9FA-7DDD1FA9EB6F}" presName="Name19" presStyleLbl="parChTrans1D2" presStyleIdx="1" presStyleCnt="2"/>
      <dgm:spPr/>
      <dgm:t>
        <a:bodyPr/>
        <a:lstStyle/>
        <a:p>
          <a:endParaRPr lang="en-SG"/>
        </a:p>
      </dgm:t>
    </dgm:pt>
    <dgm:pt modelId="{D3650840-0A15-4046-8393-D773C05BAD93}" type="pres">
      <dgm:prSet presAssocID="{A484124B-848D-494F-9C63-27CF3BAC6E31}" presName="Name21" presStyleCnt="0"/>
      <dgm:spPr/>
    </dgm:pt>
    <dgm:pt modelId="{D849A033-7101-47EE-9939-CC8211F4D5B7}" type="pres">
      <dgm:prSet presAssocID="{A484124B-848D-494F-9C63-27CF3BAC6E31}" presName="level2Shape" presStyleLbl="node2" presStyleIdx="1" presStyleCnt="2"/>
      <dgm:spPr/>
      <dgm:t>
        <a:bodyPr/>
        <a:lstStyle/>
        <a:p>
          <a:endParaRPr lang="en-SG"/>
        </a:p>
      </dgm:t>
    </dgm:pt>
    <dgm:pt modelId="{E449B040-7788-4836-9608-C1AB1CD78EFC}" type="pres">
      <dgm:prSet presAssocID="{A484124B-848D-494F-9C63-27CF3BAC6E31}" presName="hierChild3" presStyleCnt="0"/>
      <dgm:spPr/>
    </dgm:pt>
    <dgm:pt modelId="{64AE2ED5-6247-4690-8BD8-D3B028ACA053}" type="pres">
      <dgm:prSet presAssocID="{B0CF009A-5F56-4BB7-A054-F87921898A6B}" presName="bgShapesFlow" presStyleCnt="0"/>
      <dgm:spPr/>
    </dgm:pt>
  </dgm:ptLst>
  <dgm:cxnLst>
    <dgm:cxn modelId="{DE24F578-896D-427B-987D-CDBCF4BBA7C6}" type="presOf" srcId="{B299787F-CBE1-4B21-954C-133F8390F08D}" destId="{1515FF8F-38D9-41C5-80CA-6B174FED222F}" srcOrd="0" destOrd="0" presId="urn:microsoft.com/office/officeart/2005/8/layout/hierarchy6"/>
    <dgm:cxn modelId="{035C67E5-621D-4C9A-8761-BB15ADF276F9}" type="presOf" srcId="{A4BF7E21-85BB-4317-A9FA-7DDD1FA9EB6F}" destId="{F464796C-B249-4CEF-A663-EF9984DDCF08}" srcOrd="0" destOrd="0" presId="urn:microsoft.com/office/officeart/2005/8/layout/hierarchy6"/>
    <dgm:cxn modelId="{81C84A72-5936-4F21-B677-A661EBC07AD4}" type="presOf" srcId="{7B590025-C319-417E-84C0-55F562D42F20}" destId="{D32EB69A-5FF2-4886-BA8E-F9A88317A183}" srcOrd="0" destOrd="0" presId="urn:microsoft.com/office/officeart/2005/8/layout/hierarchy6"/>
    <dgm:cxn modelId="{0B069F98-F473-4324-80B5-48C0B90DC244}" type="presOf" srcId="{411775AA-1AAE-46E2-BAAD-1A98DDF3C2F6}" destId="{DA926D58-B4C5-4B93-BB5E-132DCB86C2E8}" srcOrd="0" destOrd="0" presId="urn:microsoft.com/office/officeart/2005/8/layout/hierarchy6"/>
    <dgm:cxn modelId="{F995B4F8-59C9-4740-A34E-D570DABB81A2}" srcId="{B299787F-CBE1-4B21-954C-133F8390F08D}" destId="{A484124B-848D-494F-9C63-27CF3BAC6E31}" srcOrd="1" destOrd="0" parTransId="{A4BF7E21-85BB-4317-A9FA-7DDD1FA9EB6F}" sibTransId="{02A5E3A0-5B89-4946-B0EF-36D8D96E66EA}"/>
    <dgm:cxn modelId="{1391C1AA-1E32-4C0B-AD82-663E3E03E738}" srcId="{B299787F-CBE1-4B21-954C-133F8390F08D}" destId="{7B590025-C319-417E-84C0-55F562D42F20}" srcOrd="0" destOrd="0" parTransId="{411775AA-1AAE-46E2-BAAD-1A98DDF3C2F6}" sibTransId="{469361CF-E7F4-4C44-ADF8-7C27AFB816E4}"/>
    <dgm:cxn modelId="{FC9C52DE-F045-4779-8F34-2ACB74E0E175}" type="presOf" srcId="{B0CF009A-5F56-4BB7-A054-F87921898A6B}" destId="{037C6D36-0055-4089-ACCC-E1B0BD201282}" srcOrd="0" destOrd="0" presId="urn:microsoft.com/office/officeart/2005/8/layout/hierarchy6"/>
    <dgm:cxn modelId="{B87ACD3C-4076-4E44-91D6-A9BF655132F9}" srcId="{B0CF009A-5F56-4BB7-A054-F87921898A6B}" destId="{B299787F-CBE1-4B21-954C-133F8390F08D}" srcOrd="0" destOrd="0" parTransId="{60CA04EA-A0F2-4BCA-874D-31AABE597ADE}" sibTransId="{DD15DD8B-26A0-4902-B19F-AE2D642EA6E1}"/>
    <dgm:cxn modelId="{2105CE28-5503-45B7-8887-90A1036BF3C4}" type="presOf" srcId="{A484124B-848D-494F-9C63-27CF3BAC6E31}" destId="{D849A033-7101-47EE-9939-CC8211F4D5B7}" srcOrd="0" destOrd="0" presId="urn:microsoft.com/office/officeart/2005/8/layout/hierarchy6"/>
    <dgm:cxn modelId="{E757AF27-AD40-4FED-A3A6-FCCEDB84BAFB}" type="presParOf" srcId="{037C6D36-0055-4089-ACCC-E1B0BD201282}" destId="{AD847687-1BD7-476D-B189-487D6FFA7BFD}" srcOrd="0" destOrd="0" presId="urn:microsoft.com/office/officeart/2005/8/layout/hierarchy6"/>
    <dgm:cxn modelId="{3B113BD6-EDC8-4496-BF5F-38DA8207299F}" type="presParOf" srcId="{AD847687-1BD7-476D-B189-487D6FFA7BFD}" destId="{F3C7B019-0C50-4A13-9609-A373E68F2B25}" srcOrd="0" destOrd="0" presId="urn:microsoft.com/office/officeart/2005/8/layout/hierarchy6"/>
    <dgm:cxn modelId="{C8EE6468-D0CE-4285-BF6B-A04F4BAD1CD6}" type="presParOf" srcId="{F3C7B019-0C50-4A13-9609-A373E68F2B25}" destId="{914DBD85-2B4B-43FC-8252-49F457D18016}" srcOrd="0" destOrd="0" presId="urn:microsoft.com/office/officeart/2005/8/layout/hierarchy6"/>
    <dgm:cxn modelId="{55E896E4-2924-491A-9F26-F75D0EC3BA67}" type="presParOf" srcId="{914DBD85-2B4B-43FC-8252-49F457D18016}" destId="{1515FF8F-38D9-41C5-80CA-6B174FED222F}" srcOrd="0" destOrd="0" presId="urn:microsoft.com/office/officeart/2005/8/layout/hierarchy6"/>
    <dgm:cxn modelId="{823C4AE0-9033-479D-81BA-092336D2ACC4}" type="presParOf" srcId="{914DBD85-2B4B-43FC-8252-49F457D18016}" destId="{9DA361C7-651E-4A36-9405-0FA55662444B}" srcOrd="1" destOrd="0" presId="urn:microsoft.com/office/officeart/2005/8/layout/hierarchy6"/>
    <dgm:cxn modelId="{2BFA1C85-B1C8-45DE-AA29-4E4E1CED437A}" type="presParOf" srcId="{9DA361C7-651E-4A36-9405-0FA55662444B}" destId="{DA926D58-B4C5-4B93-BB5E-132DCB86C2E8}" srcOrd="0" destOrd="0" presId="urn:microsoft.com/office/officeart/2005/8/layout/hierarchy6"/>
    <dgm:cxn modelId="{130CF5CE-8EF1-4010-A619-6951E61DD97C}" type="presParOf" srcId="{9DA361C7-651E-4A36-9405-0FA55662444B}" destId="{373FBFED-6332-49C0-8359-989284100F01}" srcOrd="1" destOrd="0" presId="urn:microsoft.com/office/officeart/2005/8/layout/hierarchy6"/>
    <dgm:cxn modelId="{76A0B639-4F1D-48D1-938E-A7D2498D726A}" type="presParOf" srcId="{373FBFED-6332-49C0-8359-989284100F01}" destId="{D32EB69A-5FF2-4886-BA8E-F9A88317A183}" srcOrd="0" destOrd="0" presId="urn:microsoft.com/office/officeart/2005/8/layout/hierarchy6"/>
    <dgm:cxn modelId="{6B3E2E20-2F65-4C72-9666-907D2EEE942F}" type="presParOf" srcId="{373FBFED-6332-49C0-8359-989284100F01}" destId="{DBBDD5ED-EA7D-4D5A-ACB6-FEC5EA11F776}" srcOrd="1" destOrd="0" presId="urn:microsoft.com/office/officeart/2005/8/layout/hierarchy6"/>
    <dgm:cxn modelId="{6E1A7E64-E862-42C1-A323-1D64F2A6B622}" type="presParOf" srcId="{9DA361C7-651E-4A36-9405-0FA55662444B}" destId="{F464796C-B249-4CEF-A663-EF9984DDCF08}" srcOrd="2" destOrd="0" presId="urn:microsoft.com/office/officeart/2005/8/layout/hierarchy6"/>
    <dgm:cxn modelId="{5385D595-C433-4D0D-9883-1AB6838B8E46}" type="presParOf" srcId="{9DA361C7-651E-4A36-9405-0FA55662444B}" destId="{D3650840-0A15-4046-8393-D773C05BAD93}" srcOrd="3" destOrd="0" presId="urn:microsoft.com/office/officeart/2005/8/layout/hierarchy6"/>
    <dgm:cxn modelId="{310E93A6-FD18-4E5B-87F9-F5AD5C453566}" type="presParOf" srcId="{D3650840-0A15-4046-8393-D773C05BAD93}" destId="{D849A033-7101-47EE-9939-CC8211F4D5B7}" srcOrd="0" destOrd="0" presId="urn:microsoft.com/office/officeart/2005/8/layout/hierarchy6"/>
    <dgm:cxn modelId="{2256CF27-5126-4E77-905B-C3088D364F44}" type="presParOf" srcId="{D3650840-0A15-4046-8393-D773C05BAD93}" destId="{E449B040-7788-4836-9608-C1AB1CD78EFC}" srcOrd="1" destOrd="0" presId="urn:microsoft.com/office/officeart/2005/8/layout/hierarchy6"/>
    <dgm:cxn modelId="{541CA1ED-605D-4512-8F6C-9A5EA634237F}" type="presParOf" srcId="{037C6D36-0055-4089-ACCC-E1B0BD201282}" destId="{64AE2ED5-6247-4690-8BD8-D3B028ACA053}"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3DF7157-1736-464D-92CF-FCFF55E47CD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047926E-A7FE-4C7C-981B-942A428B791C}">
      <dgm:prSet phldrT="[Text]"/>
      <dgm:spPr/>
      <dgm:t>
        <a:bodyPr/>
        <a:lstStyle/>
        <a:p>
          <a:r>
            <a:rPr lang="en-US" dirty="0" smtClean="0"/>
            <a:t>Holding Company</a:t>
          </a:r>
          <a:endParaRPr lang="en-US" dirty="0"/>
        </a:p>
      </dgm:t>
    </dgm:pt>
    <dgm:pt modelId="{054D617F-099F-4F03-BFC5-C49BBECCD5A7}" type="parTrans" cxnId="{921B41F7-D180-43B4-B84A-17FCA9391CBB}">
      <dgm:prSet/>
      <dgm:spPr/>
      <dgm:t>
        <a:bodyPr/>
        <a:lstStyle/>
        <a:p>
          <a:endParaRPr lang="en-US"/>
        </a:p>
      </dgm:t>
    </dgm:pt>
    <dgm:pt modelId="{B6F382D1-5CE7-4C34-8952-8159441FA5EE}" type="sibTrans" cxnId="{921B41F7-D180-43B4-B84A-17FCA9391CBB}">
      <dgm:prSet/>
      <dgm:spPr/>
      <dgm:t>
        <a:bodyPr/>
        <a:lstStyle/>
        <a:p>
          <a:endParaRPr lang="en-US"/>
        </a:p>
      </dgm:t>
    </dgm:pt>
    <dgm:pt modelId="{80A16CA4-37FB-42E0-B2D1-E68F59D21812}">
      <dgm:prSet phldrT="[Text]"/>
      <dgm:spPr/>
      <dgm:t>
        <a:bodyPr/>
        <a:lstStyle/>
        <a:p>
          <a:r>
            <a:rPr lang="en-US" dirty="0" smtClean="0"/>
            <a:t>Subsidiary Company</a:t>
          </a:r>
          <a:endParaRPr lang="en-US" dirty="0"/>
        </a:p>
      </dgm:t>
    </dgm:pt>
    <dgm:pt modelId="{E2C113C7-D001-43A8-BF12-CCFD2A1687C8}" type="parTrans" cxnId="{F5AAF929-DD7C-49FD-B910-546DCDE85E50}">
      <dgm:prSet/>
      <dgm:spPr/>
      <dgm:t>
        <a:bodyPr/>
        <a:lstStyle/>
        <a:p>
          <a:endParaRPr lang="en-US"/>
        </a:p>
      </dgm:t>
    </dgm:pt>
    <dgm:pt modelId="{7809A7F1-9DAC-492A-A314-4BEA75895D0A}" type="sibTrans" cxnId="{F5AAF929-DD7C-49FD-B910-546DCDE85E50}">
      <dgm:prSet/>
      <dgm:spPr/>
      <dgm:t>
        <a:bodyPr/>
        <a:lstStyle/>
        <a:p>
          <a:endParaRPr lang="en-US"/>
        </a:p>
      </dgm:t>
    </dgm:pt>
    <dgm:pt modelId="{7F26B93D-DA58-4755-8CC8-13DFAC197BDE}" type="pres">
      <dgm:prSet presAssocID="{F3DF7157-1736-464D-92CF-FCFF55E47CD4}" presName="hierChild1" presStyleCnt="0">
        <dgm:presLayoutVars>
          <dgm:chPref val="1"/>
          <dgm:dir/>
          <dgm:animOne val="branch"/>
          <dgm:animLvl val="lvl"/>
          <dgm:resizeHandles/>
        </dgm:presLayoutVars>
      </dgm:prSet>
      <dgm:spPr/>
      <dgm:t>
        <a:bodyPr/>
        <a:lstStyle/>
        <a:p>
          <a:endParaRPr lang="en-SG"/>
        </a:p>
      </dgm:t>
    </dgm:pt>
    <dgm:pt modelId="{30D087D6-891A-47B3-9588-AD5FD3A5FD53}" type="pres">
      <dgm:prSet presAssocID="{3047926E-A7FE-4C7C-981B-942A428B791C}" presName="hierRoot1" presStyleCnt="0"/>
      <dgm:spPr/>
    </dgm:pt>
    <dgm:pt modelId="{9F7469C7-4357-4DE8-8CE0-73EB461D3246}" type="pres">
      <dgm:prSet presAssocID="{3047926E-A7FE-4C7C-981B-942A428B791C}" presName="composite" presStyleCnt="0"/>
      <dgm:spPr/>
    </dgm:pt>
    <dgm:pt modelId="{42A86836-63B4-4F7F-B9B0-9AEE28605131}" type="pres">
      <dgm:prSet presAssocID="{3047926E-A7FE-4C7C-981B-942A428B791C}" presName="background" presStyleLbl="node0" presStyleIdx="0" presStyleCnt="1"/>
      <dgm:spPr/>
    </dgm:pt>
    <dgm:pt modelId="{34EB0F8D-9F32-49D8-B7DD-2B194D6652B0}" type="pres">
      <dgm:prSet presAssocID="{3047926E-A7FE-4C7C-981B-942A428B791C}" presName="text" presStyleLbl="fgAcc0" presStyleIdx="0" presStyleCnt="1">
        <dgm:presLayoutVars>
          <dgm:chPref val="3"/>
        </dgm:presLayoutVars>
      </dgm:prSet>
      <dgm:spPr/>
      <dgm:t>
        <a:bodyPr/>
        <a:lstStyle/>
        <a:p>
          <a:endParaRPr lang="en-SG"/>
        </a:p>
      </dgm:t>
    </dgm:pt>
    <dgm:pt modelId="{D2AC85E7-29A0-4DF5-BC5A-8EE698898ECB}" type="pres">
      <dgm:prSet presAssocID="{3047926E-A7FE-4C7C-981B-942A428B791C}" presName="hierChild2" presStyleCnt="0"/>
      <dgm:spPr/>
    </dgm:pt>
    <dgm:pt modelId="{1F357451-B0D6-47A7-AAFF-B99DCECF1766}" type="pres">
      <dgm:prSet presAssocID="{E2C113C7-D001-43A8-BF12-CCFD2A1687C8}" presName="Name10" presStyleLbl="parChTrans1D2" presStyleIdx="0" presStyleCnt="1"/>
      <dgm:spPr/>
      <dgm:t>
        <a:bodyPr/>
        <a:lstStyle/>
        <a:p>
          <a:endParaRPr lang="en-SG"/>
        </a:p>
      </dgm:t>
    </dgm:pt>
    <dgm:pt modelId="{58921064-275A-42B9-AF3F-40C99ECC80B9}" type="pres">
      <dgm:prSet presAssocID="{80A16CA4-37FB-42E0-B2D1-E68F59D21812}" presName="hierRoot2" presStyleCnt="0"/>
      <dgm:spPr/>
    </dgm:pt>
    <dgm:pt modelId="{7CEB5425-202B-475D-A576-0B41F5DF6CDE}" type="pres">
      <dgm:prSet presAssocID="{80A16CA4-37FB-42E0-B2D1-E68F59D21812}" presName="composite2" presStyleCnt="0"/>
      <dgm:spPr/>
    </dgm:pt>
    <dgm:pt modelId="{EB0B10BA-ECF3-43DB-AD9C-843E1651351B}" type="pres">
      <dgm:prSet presAssocID="{80A16CA4-37FB-42E0-B2D1-E68F59D21812}" presName="background2" presStyleLbl="node2" presStyleIdx="0" presStyleCnt="1"/>
      <dgm:spPr/>
    </dgm:pt>
    <dgm:pt modelId="{5C8FCFAB-ABF7-4430-81ED-C9673F0F7D83}" type="pres">
      <dgm:prSet presAssocID="{80A16CA4-37FB-42E0-B2D1-E68F59D21812}" presName="text2" presStyleLbl="fgAcc2" presStyleIdx="0" presStyleCnt="1">
        <dgm:presLayoutVars>
          <dgm:chPref val="3"/>
        </dgm:presLayoutVars>
      </dgm:prSet>
      <dgm:spPr/>
      <dgm:t>
        <a:bodyPr/>
        <a:lstStyle/>
        <a:p>
          <a:endParaRPr lang="en-SG"/>
        </a:p>
      </dgm:t>
    </dgm:pt>
    <dgm:pt modelId="{7B8A6916-3C3B-45D7-8A4B-DB05794B03D6}" type="pres">
      <dgm:prSet presAssocID="{80A16CA4-37FB-42E0-B2D1-E68F59D21812}" presName="hierChild3" presStyleCnt="0"/>
      <dgm:spPr/>
    </dgm:pt>
  </dgm:ptLst>
  <dgm:cxnLst>
    <dgm:cxn modelId="{F5AAF929-DD7C-49FD-B910-546DCDE85E50}" srcId="{3047926E-A7FE-4C7C-981B-942A428B791C}" destId="{80A16CA4-37FB-42E0-B2D1-E68F59D21812}" srcOrd="0" destOrd="0" parTransId="{E2C113C7-D001-43A8-BF12-CCFD2A1687C8}" sibTransId="{7809A7F1-9DAC-492A-A314-4BEA75895D0A}"/>
    <dgm:cxn modelId="{11670A7B-8D05-4DCD-B56B-3B2F3312880A}" type="presOf" srcId="{E2C113C7-D001-43A8-BF12-CCFD2A1687C8}" destId="{1F357451-B0D6-47A7-AAFF-B99DCECF1766}" srcOrd="0" destOrd="0" presId="urn:microsoft.com/office/officeart/2005/8/layout/hierarchy1"/>
    <dgm:cxn modelId="{921B41F7-D180-43B4-B84A-17FCA9391CBB}" srcId="{F3DF7157-1736-464D-92CF-FCFF55E47CD4}" destId="{3047926E-A7FE-4C7C-981B-942A428B791C}" srcOrd="0" destOrd="0" parTransId="{054D617F-099F-4F03-BFC5-C49BBECCD5A7}" sibTransId="{B6F382D1-5CE7-4C34-8952-8159441FA5EE}"/>
    <dgm:cxn modelId="{1D8071DF-AD20-44E4-93AF-A7B8E84CF119}" type="presOf" srcId="{F3DF7157-1736-464D-92CF-FCFF55E47CD4}" destId="{7F26B93D-DA58-4755-8CC8-13DFAC197BDE}" srcOrd="0" destOrd="0" presId="urn:microsoft.com/office/officeart/2005/8/layout/hierarchy1"/>
    <dgm:cxn modelId="{E4842620-5E21-4845-90BA-1CE48FC8576C}" type="presOf" srcId="{3047926E-A7FE-4C7C-981B-942A428B791C}" destId="{34EB0F8D-9F32-49D8-B7DD-2B194D6652B0}" srcOrd="0" destOrd="0" presId="urn:microsoft.com/office/officeart/2005/8/layout/hierarchy1"/>
    <dgm:cxn modelId="{3E41ACE0-463A-4C73-B55D-4CCB49ED9D18}" type="presOf" srcId="{80A16CA4-37FB-42E0-B2D1-E68F59D21812}" destId="{5C8FCFAB-ABF7-4430-81ED-C9673F0F7D83}" srcOrd="0" destOrd="0" presId="urn:microsoft.com/office/officeart/2005/8/layout/hierarchy1"/>
    <dgm:cxn modelId="{6D64B784-F442-45F5-9F9F-7BAF1EB1BA1C}" type="presParOf" srcId="{7F26B93D-DA58-4755-8CC8-13DFAC197BDE}" destId="{30D087D6-891A-47B3-9588-AD5FD3A5FD53}" srcOrd="0" destOrd="0" presId="urn:microsoft.com/office/officeart/2005/8/layout/hierarchy1"/>
    <dgm:cxn modelId="{9BD78F22-FF1A-4EF6-95F5-C833EF79FCD9}" type="presParOf" srcId="{30D087D6-891A-47B3-9588-AD5FD3A5FD53}" destId="{9F7469C7-4357-4DE8-8CE0-73EB461D3246}" srcOrd="0" destOrd="0" presId="urn:microsoft.com/office/officeart/2005/8/layout/hierarchy1"/>
    <dgm:cxn modelId="{E07E6406-8482-46F0-B98D-D38DB17A993F}" type="presParOf" srcId="{9F7469C7-4357-4DE8-8CE0-73EB461D3246}" destId="{42A86836-63B4-4F7F-B9B0-9AEE28605131}" srcOrd="0" destOrd="0" presId="urn:microsoft.com/office/officeart/2005/8/layout/hierarchy1"/>
    <dgm:cxn modelId="{AB80756F-1D10-49EE-8D17-7DA08B726720}" type="presParOf" srcId="{9F7469C7-4357-4DE8-8CE0-73EB461D3246}" destId="{34EB0F8D-9F32-49D8-B7DD-2B194D6652B0}" srcOrd="1" destOrd="0" presId="urn:microsoft.com/office/officeart/2005/8/layout/hierarchy1"/>
    <dgm:cxn modelId="{AE274D78-608A-45DF-9D75-7311AB16DEE8}" type="presParOf" srcId="{30D087D6-891A-47B3-9588-AD5FD3A5FD53}" destId="{D2AC85E7-29A0-4DF5-BC5A-8EE698898ECB}" srcOrd="1" destOrd="0" presId="urn:microsoft.com/office/officeart/2005/8/layout/hierarchy1"/>
    <dgm:cxn modelId="{3CCD60E4-D879-4C4A-B331-473D9245347B}" type="presParOf" srcId="{D2AC85E7-29A0-4DF5-BC5A-8EE698898ECB}" destId="{1F357451-B0D6-47A7-AAFF-B99DCECF1766}" srcOrd="0" destOrd="0" presId="urn:microsoft.com/office/officeart/2005/8/layout/hierarchy1"/>
    <dgm:cxn modelId="{CB54F851-501B-4EB9-ACA8-C2BE0034514A}" type="presParOf" srcId="{D2AC85E7-29A0-4DF5-BC5A-8EE698898ECB}" destId="{58921064-275A-42B9-AF3F-40C99ECC80B9}" srcOrd="1" destOrd="0" presId="urn:microsoft.com/office/officeart/2005/8/layout/hierarchy1"/>
    <dgm:cxn modelId="{E3F6F648-4830-44D1-A99E-D91C3F617371}" type="presParOf" srcId="{58921064-275A-42B9-AF3F-40C99ECC80B9}" destId="{7CEB5425-202B-475D-A576-0B41F5DF6CDE}" srcOrd="0" destOrd="0" presId="urn:microsoft.com/office/officeart/2005/8/layout/hierarchy1"/>
    <dgm:cxn modelId="{16DEFB35-73CD-4873-92F2-3FA5E83CC405}" type="presParOf" srcId="{7CEB5425-202B-475D-A576-0B41F5DF6CDE}" destId="{EB0B10BA-ECF3-43DB-AD9C-843E1651351B}" srcOrd="0" destOrd="0" presId="urn:microsoft.com/office/officeart/2005/8/layout/hierarchy1"/>
    <dgm:cxn modelId="{2DEA878B-2611-4B9B-9796-95768B403E6F}" type="presParOf" srcId="{7CEB5425-202B-475D-A576-0B41F5DF6CDE}" destId="{5C8FCFAB-ABF7-4430-81ED-C9673F0F7D83}" srcOrd="1" destOrd="0" presId="urn:microsoft.com/office/officeart/2005/8/layout/hierarchy1"/>
    <dgm:cxn modelId="{7B59C5A0-1AB2-4736-9736-C7596C4A6E5E}" type="presParOf" srcId="{58921064-275A-42B9-AF3F-40C99ECC80B9}" destId="{7B8A6916-3C3B-45D7-8A4B-DB05794B03D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F41DBC4-41DA-49B7-ADBB-CFC193E77D69}"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C09A4F09-4032-411F-972E-73563B737CBF}">
      <dgm:prSet phldrT="[Text]"/>
      <dgm:spPr/>
      <dgm:t>
        <a:bodyPr/>
        <a:lstStyle/>
        <a:p>
          <a:r>
            <a:rPr lang="en-US" dirty="0" smtClean="0"/>
            <a:t>A subsidiary can be PE of its parent if </a:t>
          </a:r>
          <a:endParaRPr lang="en-US" dirty="0"/>
        </a:p>
      </dgm:t>
    </dgm:pt>
    <dgm:pt modelId="{4EAE598D-0B72-4855-A0FA-7754A5210682}" type="parTrans" cxnId="{8B9A47F2-ACE1-474D-AA4B-D3ACBB92C15C}">
      <dgm:prSet/>
      <dgm:spPr/>
      <dgm:t>
        <a:bodyPr/>
        <a:lstStyle/>
        <a:p>
          <a:endParaRPr lang="en-US"/>
        </a:p>
      </dgm:t>
    </dgm:pt>
    <dgm:pt modelId="{7BA0FA72-F29B-4DE2-922B-FCEEFD37518C}" type="sibTrans" cxnId="{8B9A47F2-ACE1-474D-AA4B-D3ACBB92C15C}">
      <dgm:prSet/>
      <dgm:spPr/>
      <dgm:t>
        <a:bodyPr/>
        <a:lstStyle/>
        <a:p>
          <a:endParaRPr lang="en-US"/>
        </a:p>
      </dgm:t>
    </dgm:pt>
    <dgm:pt modelId="{04D67DDA-5FF5-4DA4-BCED-91323156DBBA}">
      <dgm:prSet phldrT="[Text]" custT="1"/>
      <dgm:spPr/>
      <dgm:t>
        <a:bodyPr/>
        <a:lstStyle/>
        <a:p>
          <a:r>
            <a:rPr lang="en-US" sz="1800" b="1" smtClean="0"/>
            <a:t>It Is </a:t>
          </a:r>
          <a:r>
            <a:rPr lang="en-US" sz="1800" b="1" dirty="0" smtClean="0"/>
            <a:t>not an independent agent of its parent AND</a:t>
          </a:r>
          <a:endParaRPr lang="en-US" sz="1800" b="1" dirty="0"/>
        </a:p>
      </dgm:t>
    </dgm:pt>
    <dgm:pt modelId="{89ADB6DE-12E7-4A2D-BE22-F748AD610F39}" type="parTrans" cxnId="{DB7EE4D6-A8A9-4696-99F4-B568F250733B}">
      <dgm:prSet/>
      <dgm:spPr/>
      <dgm:t>
        <a:bodyPr/>
        <a:lstStyle/>
        <a:p>
          <a:endParaRPr lang="en-US"/>
        </a:p>
      </dgm:t>
    </dgm:pt>
    <dgm:pt modelId="{650ED6DF-0629-456B-B82D-3A0DB72CB512}" type="sibTrans" cxnId="{DB7EE4D6-A8A9-4696-99F4-B568F250733B}">
      <dgm:prSet/>
      <dgm:spPr/>
      <dgm:t>
        <a:bodyPr/>
        <a:lstStyle/>
        <a:p>
          <a:endParaRPr lang="en-US"/>
        </a:p>
      </dgm:t>
    </dgm:pt>
    <dgm:pt modelId="{177AB02E-17F9-423E-8C26-5EA78FE00F42}">
      <dgm:prSet phldrT="[Text]"/>
      <dgm:spPr/>
      <dgm:t>
        <a:bodyPr/>
        <a:lstStyle/>
        <a:p>
          <a:r>
            <a:rPr lang="en-US" b="1" dirty="0" smtClean="0"/>
            <a:t>Habitually exercises authority to conclude contracts in the name of its parent company</a:t>
          </a:r>
          <a:endParaRPr lang="en-US" b="1" dirty="0"/>
        </a:p>
      </dgm:t>
    </dgm:pt>
    <dgm:pt modelId="{ADE6E2FD-A29B-44FE-9394-4D37351FAD80}" type="parTrans" cxnId="{E18A0080-A975-485F-B458-17F37B478014}">
      <dgm:prSet/>
      <dgm:spPr/>
      <dgm:t>
        <a:bodyPr/>
        <a:lstStyle/>
        <a:p>
          <a:endParaRPr lang="en-US"/>
        </a:p>
      </dgm:t>
    </dgm:pt>
    <dgm:pt modelId="{3D045137-DA30-417F-96EF-08D432FA9D63}" type="sibTrans" cxnId="{E18A0080-A975-485F-B458-17F37B478014}">
      <dgm:prSet/>
      <dgm:spPr/>
      <dgm:t>
        <a:bodyPr/>
        <a:lstStyle/>
        <a:p>
          <a:endParaRPr lang="en-US"/>
        </a:p>
      </dgm:t>
    </dgm:pt>
    <dgm:pt modelId="{FA1991A5-A30A-4D27-8365-37BE344CC628}" type="pres">
      <dgm:prSet presAssocID="{4F41DBC4-41DA-49B7-ADBB-CFC193E77D69}" presName="composite" presStyleCnt="0">
        <dgm:presLayoutVars>
          <dgm:chMax val="1"/>
          <dgm:dir/>
          <dgm:resizeHandles val="exact"/>
        </dgm:presLayoutVars>
      </dgm:prSet>
      <dgm:spPr/>
      <dgm:t>
        <a:bodyPr/>
        <a:lstStyle/>
        <a:p>
          <a:endParaRPr lang="en-SG"/>
        </a:p>
      </dgm:t>
    </dgm:pt>
    <dgm:pt modelId="{EA921FDB-DCA0-478E-AD18-A17EB6BF345A}" type="pres">
      <dgm:prSet presAssocID="{C09A4F09-4032-411F-972E-73563B737CBF}" presName="roof" presStyleLbl="dkBgShp" presStyleIdx="0" presStyleCnt="2"/>
      <dgm:spPr/>
      <dgm:t>
        <a:bodyPr/>
        <a:lstStyle/>
        <a:p>
          <a:endParaRPr lang="en-US"/>
        </a:p>
      </dgm:t>
    </dgm:pt>
    <dgm:pt modelId="{2519B35F-3B27-49F8-B1D6-09A41EA3FB78}" type="pres">
      <dgm:prSet presAssocID="{C09A4F09-4032-411F-972E-73563B737CBF}" presName="pillars" presStyleCnt="0"/>
      <dgm:spPr/>
    </dgm:pt>
    <dgm:pt modelId="{67F8DE11-4553-4F7D-AE5C-8E0D8330C468}" type="pres">
      <dgm:prSet presAssocID="{C09A4F09-4032-411F-972E-73563B737CBF}" presName="pillar1" presStyleLbl="node1" presStyleIdx="0" presStyleCnt="2">
        <dgm:presLayoutVars>
          <dgm:bulletEnabled val="1"/>
        </dgm:presLayoutVars>
      </dgm:prSet>
      <dgm:spPr/>
      <dgm:t>
        <a:bodyPr/>
        <a:lstStyle/>
        <a:p>
          <a:endParaRPr lang="en-US"/>
        </a:p>
      </dgm:t>
    </dgm:pt>
    <dgm:pt modelId="{4B2F0792-6D02-45FC-BB66-BB8C58AEE8FB}" type="pres">
      <dgm:prSet presAssocID="{177AB02E-17F9-423E-8C26-5EA78FE00F42}" presName="pillarX" presStyleLbl="node1" presStyleIdx="1" presStyleCnt="2">
        <dgm:presLayoutVars>
          <dgm:bulletEnabled val="1"/>
        </dgm:presLayoutVars>
      </dgm:prSet>
      <dgm:spPr/>
      <dgm:t>
        <a:bodyPr/>
        <a:lstStyle/>
        <a:p>
          <a:endParaRPr lang="en-US"/>
        </a:p>
      </dgm:t>
    </dgm:pt>
    <dgm:pt modelId="{49575397-D0CA-43B3-B3A4-ED3B284A86D5}" type="pres">
      <dgm:prSet presAssocID="{C09A4F09-4032-411F-972E-73563B737CBF}" presName="base" presStyleLbl="dkBgShp" presStyleIdx="1" presStyleCnt="2"/>
      <dgm:spPr/>
    </dgm:pt>
  </dgm:ptLst>
  <dgm:cxnLst>
    <dgm:cxn modelId="{F23D5DA3-42C3-4C97-93A6-7A3CF83608BB}" type="presOf" srcId="{C09A4F09-4032-411F-972E-73563B737CBF}" destId="{EA921FDB-DCA0-478E-AD18-A17EB6BF345A}" srcOrd="0" destOrd="0" presId="urn:microsoft.com/office/officeart/2005/8/layout/hList3"/>
    <dgm:cxn modelId="{EC4C5116-CAEC-4173-8335-ABEB98D1AE0F}" type="presOf" srcId="{177AB02E-17F9-423E-8C26-5EA78FE00F42}" destId="{4B2F0792-6D02-45FC-BB66-BB8C58AEE8FB}" srcOrd="0" destOrd="0" presId="urn:microsoft.com/office/officeart/2005/8/layout/hList3"/>
    <dgm:cxn modelId="{1AAEC6FC-B519-4F2C-BF6B-E1A26FC69D38}" type="presOf" srcId="{4F41DBC4-41DA-49B7-ADBB-CFC193E77D69}" destId="{FA1991A5-A30A-4D27-8365-37BE344CC628}" srcOrd="0" destOrd="0" presId="urn:microsoft.com/office/officeart/2005/8/layout/hList3"/>
    <dgm:cxn modelId="{E18A0080-A975-485F-B458-17F37B478014}" srcId="{C09A4F09-4032-411F-972E-73563B737CBF}" destId="{177AB02E-17F9-423E-8C26-5EA78FE00F42}" srcOrd="1" destOrd="0" parTransId="{ADE6E2FD-A29B-44FE-9394-4D37351FAD80}" sibTransId="{3D045137-DA30-417F-96EF-08D432FA9D63}"/>
    <dgm:cxn modelId="{C2CB4BE2-3542-420F-91FC-B0557322B186}" type="presOf" srcId="{04D67DDA-5FF5-4DA4-BCED-91323156DBBA}" destId="{67F8DE11-4553-4F7D-AE5C-8E0D8330C468}" srcOrd="0" destOrd="0" presId="urn:microsoft.com/office/officeart/2005/8/layout/hList3"/>
    <dgm:cxn modelId="{8B9A47F2-ACE1-474D-AA4B-D3ACBB92C15C}" srcId="{4F41DBC4-41DA-49B7-ADBB-CFC193E77D69}" destId="{C09A4F09-4032-411F-972E-73563B737CBF}" srcOrd="0" destOrd="0" parTransId="{4EAE598D-0B72-4855-A0FA-7754A5210682}" sibTransId="{7BA0FA72-F29B-4DE2-922B-FCEEFD37518C}"/>
    <dgm:cxn modelId="{DB7EE4D6-A8A9-4696-99F4-B568F250733B}" srcId="{C09A4F09-4032-411F-972E-73563B737CBF}" destId="{04D67DDA-5FF5-4DA4-BCED-91323156DBBA}" srcOrd="0" destOrd="0" parTransId="{89ADB6DE-12E7-4A2D-BE22-F748AD610F39}" sibTransId="{650ED6DF-0629-456B-B82D-3A0DB72CB512}"/>
    <dgm:cxn modelId="{E6B7F60F-0927-48E0-8F1C-D8ECEFEF073D}" type="presParOf" srcId="{FA1991A5-A30A-4D27-8365-37BE344CC628}" destId="{EA921FDB-DCA0-478E-AD18-A17EB6BF345A}" srcOrd="0" destOrd="0" presId="urn:microsoft.com/office/officeart/2005/8/layout/hList3"/>
    <dgm:cxn modelId="{FC8DB840-0BE1-4ED2-8AAB-26C7186222EC}" type="presParOf" srcId="{FA1991A5-A30A-4D27-8365-37BE344CC628}" destId="{2519B35F-3B27-49F8-B1D6-09A41EA3FB78}" srcOrd="1" destOrd="0" presId="urn:microsoft.com/office/officeart/2005/8/layout/hList3"/>
    <dgm:cxn modelId="{E6E706DB-8721-4023-9401-9A5754463DAB}" type="presParOf" srcId="{2519B35F-3B27-49F8-B1D6-09A41EA3FB78}" destId="{67F8DE11-4553-4F7D-AE5C-8E0D8330C468}" srcOrd="0" destOrd="0" presId="urn:microsoft.com/office/officeart/2005/8/layout/hList3"/>
    <dgm:cxn modelId="{0A108839-1FFC-4173-8D86-DB68BF5D3FD7}" type="presParOf" srcId="{2519B35F-3B27-49F8-B1D6-09A41EA3FB78}" destId="{4B2F0792-6D02-45FC-BB66-BB8C58AEE8FB}" srcOrd="1" destOrd="0" presId="urn:microsoft.com/office/officeart/2005/8/layout/hList3"/>
    <dgm:cxn modelId="{A8F48D6D-56D7-421E-9CB3-66C5C80658F4}" type="presParOf" srcId="{FA1991A5-A30A-4D27-8365-37BE344CC628}" destId="{49575397-D0CA-43B3-B3A4-ED3B284A86D5}" srcOrd="2" destOrd="0" presId="urn:microsoft.com/office/officeart/2005/8/layout/hList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2E14FC4-6C24-43AC-8779-27C69CF68621}"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SG"/>
        </a:p>
      </dgm:t>
    </dgm:pt>
    <dgm:pt modelId="{ABAC29C1-CD00-416C-8853-C0F4D35A0897}">
      <dgm:prSet phldrT="[Text]" custT="1"/>
      <dgm:spPr/>
      <dgm:t>
        <a:bodyPr/>
        <a:lstStyle/>
        <a:p>
          <a:pPr algn="ctr"/>
          <a:r>
            <a:rPr lang="en-US" sz="2800" dirty="0" smtClean="0"/>
            <a:t>An entity want to have its own website</a:t>
          </a:r>
          <a:endParaRPr lang="en-SG" sz="2800" dirty="0"/>
        </a:p>
      </dgm:t>
    </dgm:pt>
    <dgm:pt modelId="{593EFBDC-A987-40EF-8675-80BBE2C770D5}" type="parTrans" cxnId="{24875B48-C047-4741-A689-8917046FE921}">
      <dgm:prSet/>
      <dgm:spPr/>
      <dgm:t>
        <a:bodyPr/>
        <a:lstStyle/>
        <a:p>
          <a:pPr algn="ctr"/>
          <a:endParaRPr lang="en-SG"/>
        </a:p>
      </dgm:t>
    </dgm:pt>
    <dgm:pt modelId="{A61699EC-2398-4827-8A40-E30BDD2547A1}" type="sibTrans" cxnId="{24875B48-C047-4741-A689-8917046FE921}">
      <dgm:prSet/>
      <dgm:spPr/>
      <dgm:t>
        <a:bodyPr/>
        <a:lstStyle/>
        <a:p>
          <a:pPr algn="ctr"/>
          <a:endParaRPr lang="en-SG"/>
        </a:p>
      </dgm:t>
    </dgm:pt>
    <dgm:pt modelId="{CF9D4D1C-F284-4A74-AE1A-8C7A2D3C4027}">
      <dgm:prSet phldrT="[Text]" custT="1"/>
      <dgm:spPr/>
      <dgm:t>
        <a:bodyPr/>
        <a:lstStyle/>
        <a:p>
          <a:pPr algn="l"/>
          <a:endParaRPr lang="en-US" sz="1900" dirty="0" smtClean="0"/>
        </a:p>
        <a:p>
          <a:pPr algn="l"/>
          <a:endParaRPr lang="en-US" sz="1900" dirty="0" smtClean="0"/>
        </a:p>
        <a:p>
          <a:pPr algn="l"/>
          <a:endParaRPr lang="en-US" sz="1900" dirty="0" smtClean="0"/>
        </a:p>
        <a:p>
          <a:pPr algn="l"/>
          <a:endParaRPr lang="en-US" sz="1900" dirty="0" smtClean="0"/>
        </a:p>
        <a:p>
          <a:pPr algn="l"/>
          <a:r>
            <a:rPr lang="en-US" sz="1900" dirty="0" smtClean="0"/>
            <a:t>- It acquires                          Dreamweaver software to create its own website programme</a:t>
          </a:r>
        </a:p>
        <a:p>
          <a:pPr algn="l"/>
          <a:r>
            <a:rPr lang="en-US" sz="1900" dirty="0" smtClean="0"/>
            <a:t>- Website is then uploaded to Geocities.com Public Server</a:t>
          </a:r>
        </a:p>
        <a:p>
          <a:pPr algn="l"/>
          <a:r>
            <a:rPr lang="en-US" sz="1900" dirty="0" smtClean="0"/>
            <a:t>- It is a combination of software and data</a:t>
          </a:r>
        </a:p>
        <a:p>
          <a:pPr algn="l"/>
          <a:endParaRPr lang="en-US" sz="1900" dirty="0" smtClean="0"/>
        </a:p>
        <a:p>
          <a:pPr algn="l"/>
          <a:endParaRPr lang="en-US" sz="1900" dirty="0" smtClean="0"/>
        </a:p>
        <a:p>
          <a:pPr algn="l"/>
          <a:endParaRPr lang="en-US" sz="1900" dirty="0" smtClean="0"/>
        </a:p>
        <a:p>
          <a:pPr algn="l"/>
          <a:endParaRPr lang="en-SG" sz="1900" dirty="0"/>
        </a:p>
      </dgm:t>
    </dgm:pt>
    <dgm:pt modelId="{F887E4F9-C9AC-4695-ABE6-23A28A80A962}" type="parTrans" cxnId="{D8E5E15F-029C-4F43-9050-DF7A9545219B}">
      <dgm:prSet/>
      <dgm:spPr/>
      <dgm:t>
        <a:bodyPr/>
        <a:lstStyle/>
        <a:p>
          <a:pPr algn="ctr"/>
          <a:endParaRPr lang="en-SG"/>
        </a:p>
      </dgm:t>
    </dgm:pt>
    <dgm:pt modelId="{B1A09634-A022-4DA9-A3B1-7D1EF7D2247B}" type="sibTrans" cxnId="{D8E5E15F-029C-4F43-9050-DF7A9545219B}">
      <dgm:prSet/>
      <dgm:spPr/>
      <dgm:t>
        <a:bodyPr/>
        <a:lstStyle/>
        <a:p>
          <a:pPr algn="ctr"/>
          <a:endParaRPr lang="en-SG"/>
        </a:p>
      </dgm:t>
    </dgm:pt>
    <dgm:pt modelId="{5952B51E-C7F3-4FD4-AC99-9B5674B79312}">
      <dgm:prSet phldrT="[Text]"/>
      <dgm:spPr/>
      <dgm:t>
        <a:bodyPr/>
        <a:lstStyle/>
        <a:p>
          <a:pPr algn="l"/>
          <a:r>
            <a:rPr lang="en-US" dirty="0" smtClean="0"/>
            <a:t>- A website is not tangible property</a:t>
          </a:r>
        </a:p>
        <a:p>
          <a:pPr algn="l"/>
          <a:r>
            <a:rPr lang="en-US" dirty="0" smtClean="0"/>
            <a:t>- There is no “facility such as premises or, machinery or equipment</a:t>
          </a:r>
        </a:p>
        <a:p>
          <a:pPr algn="l"/>
          <a:r>
            <a:rPr lang="en-US" dirty="0" smtClean="0"/>
            <a:t>- It does not have a location constituting “Place of business” as per Art. 5(1)</a:t>
          </a:r>
        </a:p>
        <a:p>
          <a:pPr algn="l"/>
          <a:endParaRPr lang="en-SG" dirty="0"/>
        </a:p>
      </dgm:t>
    </dgm:pt>
    <dgm:pt modelId="{14A48D3F-133B-4809-8F18-88CC3B216565}" type="parTrans" cxnId="{9227D044-5A87-459D-B4DC-326B4136C6AE}">
      <dgm:prSet/>
      <dgm:spPr/>
      <dgm:t>
        <a:bodyPr/>
        <a:lstStyle/>
        <a:p>
          <a:pPr algn="ctr"/>
          <a:endParaRPr lang="en-SG"/>
        </a:p>
      </dgm:t>
    </dgm:pt>
    <dgm:pt modelId="{22805C63-3DB0-463B-A46B-F6851CC3453B}" type="sibTrans" cxnId="{9227D044-5A87-459D-B4DC-326B4136C6AE}">
      <dgm:prSet/>
      <dgm:spPr/>
      <dgm:t>
        <a:bodyPr/>
        <a:lstStyle/>
        <a:p>
          <a:pPr algn="ctr"/>
          <a:endParaRPr lang="en-SG"/>
        </a:p>
      </dgm:t>
    </dgm:pt>
    <dgm:pt modelId="{289B1101-69C0-4026-8627-EE809E093A34}" type="pres">
      <dgm:prSet presAssocID="{C2E14FC4-6C24-43AC-8779-27C69CF68621}" presName="composite" presStyleCnt="0">
        <dgm:presLayoutVars>
          <dgm:chMax val="1"/>
          <dgm:dir/>
          <dgm:resizeHandles val="exact"/>
        </dgm:presLayoutVars>
      </dgm:prSet>
      <dgm:spPr/>
      <dgm:t>
        <a:bodyPr/>
        <a:lstStyle/>
        <a:p>
          <a:endParaRPr lang="en-SG"/>
        </a:p>
      </dgm:t>
    </dgm:pt>
    <dgm:pt modelId="{BE1A1351-7A50-4B8A-B268-B1F2E336A2C5}" type="pres">
      <dgm:prSet presAssocID="{ABAC29C1-CD00-416C-8853-C0F4D35A0897}" presName="roof" presStyleLbl="dkBgShp" presStyleIdx="0" presStyleCnt="2" custLinFactNeighborY="-5051"/>
      <dgm:spPr/>
      <dgm:t>
        <a:bodyPr/>
        <a:lstStyle/>
        <a:p>
          <a:endParaRPr lang="en-SG"/>
        </a:p>
      </dgm:t>
    </dgm:pt>
    <dgm:pt modelId="{D1857B14-F47E-446A-A377-B569F8D26D2E}" type="pres">
      <dgm:prSet presAssocID="{ABAC29C1-CD00-416C-8853-C0F4D35A0897}" presName="pillars" presStyleCnt="0"/>
      <dgm:spPr/>
    </dgm:pt>
    <dgm:pt modelId="{50D0A5C3-7A15-413F-80C2-6A62425ECB9A}" type="pres">
      <dgm:prSet presAssocID="{ABAC29C1-CD00-416C-8853-C0F4D35A0897}" presName="pillar1" presStyleLbl="node1" presStyleIdx="0" presStyleCnt="2">
        <dgm:presLayoutVars>
          <dgm:bulletEnabled val="1"/>
        </dgm:presLayoutVars>
      </dgm:prSet>
      <dgm:spPr/>
      <dgm:t>
        <a:bodyPr/>
        <a:lstStyle/>
        <a:p>
          <a:endParaRPr lang="en-SG"/>
        </a:p>
      </dgm:t>
    </dgm:pt>
    <dgm:pt modelId="{86262E6E-176F-4064-BE5B-7D1713277A05}" type="pres">
      <dgm:prSet presAssocID="{5952B51E-C7F3-4FD4-AC99-9B5674B79312}" presName="pillarX" presStyleLbl="node1" presStyleIdx="1" presStyleCnt="2">
        <dgm:presLayoutVars>
          <dgm:bulletEnabled val="1"/>
        </dgm:presLayoutVars>
      </dgm:prSet>
      <dgm:spPr/>
      <dgm:t>
        <a:bodyPr/>
        <a:lstStyle/>
        <a:p>
          <a:endParaRPr lang="en-SG"/>
        </a:p>
      </dgm:t>
    </dgm:pt>
    <dgm:pt modelId="{4867999B-AF72-442A-B04E-0D12538627D4}" type="pres">
      <dgm:prSet presAssocID="{ABAC29C1-CD00-416C-8853-C0F4D35A0897}" presName="base" presStyleLbl="dkBgShp" presStyleIdx="1" presStyleCnt="2"/>
      <dgm:spPr/>
    </dgm:pt>
  </dgm:ptLst>
  <dgm:cxnLst>
    <dgm:cxn modelId="{24875B48-C047-4741-A689-8917046FE921}" srcId="{C2E14FC4-6C24-43AC-8779-27C69CF68621}" destId="{ABAC29C1-CD00-416C-8853-C0F4D35A0897}" srcOrd="0" destOrd="0" parTransId="{593EFBDC-A987-40EF-8675-80BBE2C770D5}" sibTransId="{A61699EC-2398-4827-8A40-E30BDD2547A1}"/>
    <dgm:cxn modelId="{BF07D98E-9106-4303-AB3E-DD227D8BC813}" type="presOf" srcId="{ABAC29C1-CD00-416C-8853-C0F4D35A0897}" destId="{BE1A1351-7A50-4B8A-B268-B1F2E336A2C5}" srcOrd="0" destOrd="0" presId="urn:microsoft.com/office/officeart/2005/8/layout/hList3"/>
    <dgm:cxn modelId="{EF66C96A-396C-4C17-AF1F-875AC214C317}" type="presOf" srcId="{5952B51E-C7F3-4FD4-AC99-9B5674B79312}" destId="{86262E6E-176F-4064-BE5B-7D1713277A05}" srcOrd="0" destOrd="0" presId="urn:microsoft.com/office/officeart/2005/8/layout/hList3"/>
    <dgm:cxn modelId="{9227D044-5A87-459D-B4DC-326B4136C6AE}" srcId="{ABAC29C1-CD00-416C-8853-C0F4D35A0897}" destId="{5952B51E-C7F3-4FD4-AC99-9B5674B79312}" srcOrd="1" destOrd="0" parTransId="{14A48D3F-133B-4809-8F18-88CC3B216565}" sibTransId="{22805C63-3DB0-463B-A46B-F6851CC3453B}"/>
    <dgm:cxn modelId="{0247DE83-6B31-4335-93F0-C3B64F73F56D}" type="presOf" srcId="{C2E14FC4-6C24-43AC-8779-27C69CF68621}" destId="{289B1101-69C0-4026-8627-EE809E093A34}" srcOrd="0" destOrd="0" presId="urn:microsoft.com/office/officeart/2005/8/layout/hList3"/>
    <dgm:cxn modelId="{D8E5E15F-029C-4F43-9050-DF7A9545219B}" srcId="{ABAC29C1-CD00-416C-8853-C0F4D35A0897}" destId="{CF9D4D1C-F284-4A74-AE1A-8C7A2D3C4027}" srcOrd="0" destOrd="0" parTransId="{F887E4F9-C9AC-4695-ABE6-23A28A80A962}" sibTransId="{B1A09634-A022-4DA9-A3B1-7D1EF7D2247B}"/>
    <dgm:cxn modelId="{63A99790-43B8-4B04-A7E0-D0F07211900B}" type="presOf" srcId="{CF9D4D1C-F284-4A74-AE1A-8C7A2D3C4027}" destId="{50D0A5C3-7A15-413F-80C2-6A62425ECB9A}" srcOrd="0" destOrd="0" presId="urn:microsoft.com/office/officeart/2005/8/layout/hList3"/>
    <dgm:cxn modelId="{26617AB2-FB2D-463D-8CFF-79C11B12DA2B}" type="presParOf" srcId="{289B1101-69C0-4026-8627-EE809E093A34}" destId="{BE1A1351-7A50-4B8A-B268-B1F2E336A2C5}" srcOrd="0" destOrd="0" presId="urn:microsoft.com/office/officeart/2005/8/layout/hList3"/>
    <dgm:cxn modelId="{29D58AB8-BCDA-4DF2-9F15-5DB6DE8E0675}" type="presParOf" srcId="{289B1101-69C0-4026-8627-EE809E093A34}" destId="{D1857B14-F47E-446A-A377-B569F8D26D2E}" srcOrd="1" destOrd="0" presId="urn:microsoft.com/office/officeart/2005/8/layout/hList3"/>
    <dgm:cxn modelId="{D68CAC8D-4C30-4B26-9A23-3803D8A6A4F6}" type="presParOf" srcId="{D1857B14-F47E-446A-A377-B569F8D26D2E}" destId="{50D0A5C3-7A15-413F-80C2-6A62425ECB9A}" srcOrd="0" destOrd="0" presId="urn:microsoft.com/office/officeart/2005/8/layout/hList3"/>
    <dgm:cxn modelId="{10AFB7DE-21FD-4D2C-9A42-A5CA323749B3}" type="presParOf" srcId="{D1857B14-F47E-446A-A377-B569F8D26D2E}" destId="{86262E6E-176F-4064-BE5B-7D1713277A05}" srcOrd="1" destOrd="0" presId="urn:microsoft.com/office/officeart/2005/8/layout/hList3"/>
    <dgm:cxn modelId="{68F1BEB4-100A-47DD-9C68-C7DE7AD567B7}" type="presParOf" srcId="{289B1101-69C0-4026-8627-EE809E093A34}" destId="{4867999B-AF72-442A-B04E-0D12538627D4}"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FA1DD4C-D6A7-4427-ADA5-BBE56A279E64}" type="doc">
      <dgm:prSet loTypeId="urn:microsoft.com/office/officeart/2005/8/layout/chevron1" loCatId="process" qsTypeId="urn:microsoft.com/office/officeart/2005/8/quickstyle/simple1" qsCatId="simple" csTypeId="urn:microsoft.com/office/officeart/2005/8/colors/accent1_2" csCatId="accent1" phldr="1"/>
      <dgm:spPr/>
    </dgm:pt>
    <dgm:pt modelId="{3A35969E-41FD-44C4-BC3C-118D56CCCC8F}">
      <dgm:prSet phldrT="[Text]" custT="1"/>
      <dgm:spPr/>
      <dgm:t>
        <a:bodyPr/>
        <a:lstStyle/>
        <a:p>
          <a:r>
            <a:rPr lang="en-US" sz="1400" b="1" dirty="0" smtClean="0"/>
            <a:t>Website of an enterprise</a:t>
          </a:r>
          <a:endParaRPr lang="en-SG" sz="1400" b="1" dirty="0"/>
        </a:p>
      </dgm:t>
    </dgm:pt>
    <dgm:pt modelId="{D13CB6E2-87A0-4C88-A553-37544E70F4C2}" type="parTrans" cxnId="{AD286CFB-3BCF-46CA-9962-F8FB58B3D939}">
      <dgm:prSet/>
      <dgm:spPr/>
      <dgm:t>
        <a:bodyPr/>
        <a:lstStyle/>
        <a:p>
          <a:endParaRPr lang="en-SG"/>
        </a:p>
      </dgm:t>
    </dgm:pt>
    <dgm:pt modelId="{37FC8ECB-E40E-4D12-A773-A83BEE714D32}" type="sibTrans" cxnId="{AD286CFB-3BCF-46CA-9962-F8FB58B3D939}">
      <dgm:prSet/>
      <dgm:spPr/>
      <dgm:t>
        <a:bodyPr/>
        <a:lstStyle/>
        <a:p>
          <a:endParaRPr lang="en-SG"/>
        </a:p>
      </dgm:t>
    </dgm:pt>
    <dgm:pt modelId="{08D2444E-CB1E-4E84-B771-F5F0DC816D88}">
      <dgm:prSet phldrT="[Text]" custT="1"/>
      <dgm:spPr/>
      <dgm:t>
        <a:bodyPr/>
        <a:lstStyle/>
        <a:p>
          <a:r>
            <a:rPr lang="en-US" sz="1400" b="1" dirty="0" smtClean="0"/>
            <a:t>Hosted on the server of a ISP</a:t>
          </a:r>
          <a:endParaRPr lang="en-SG" sz="1400" b="1" dirty="0"/>
        </a:p>
      </dgm:t>
    </dgm:pt>
    <dgm:pt modelId="{675DE71B-E0BC-4799-B174-983580C666C4}" type="parTrans" cxnId="{3703834F-5D72-4AA8-A2FF-9DDCD763D2CE}">
      <dgm:prSet/>
      <dgm:spPr/>
      <dgm:t>
        <a:bodyPr/>
        <a:lstStyle/>
        <a:p>
          <a:endParaRPr lang="en-SG"/>
        </a:p>
      </dgm:t>
    </dgm:pt>
    <dgm:pt modelId="{4F71F192-A6C6-4FE1-8F38-9CA109FFF384}" type="sibTrans" cxnId="{3703834F-5D72-4AA8-A2FF-9DDCD763D2CE}">
      <dgm:prSet/>
      <dgm:spPr/>
      <dgm:t>
        <a:bodyPr/>
        <a:lstStyle/>
        <a:p>
          <a:endParaRPr lang="en-SG"/>
        </a:p>
      </dgm:t>
    </dgm:pt>
    <dgm:pt modelId="{15DB52AF-94A1-47DB-8898-AFA0EDCF7AAA}">
      <dgm:prSet phldrT="[Text]" custT="1"/>
      <dgm:spPr/>
      <dgm:t>
        <a:bodyPr/>
        <a:lstStyle/>
        <a:p>
          <a:r>
            <a:rPr lang="en-US" sz="1400" b="1" dirty="0" smtClean="0"/>
            <a:t>Fees are normally paid for use of ISP disk Space</a:t>
          </a:r>
          <a:endParaRPr lang="en-SG" sz="1400" b="1" dirty="0"/>
        </a:p>
      </dgm:t>
    </dgm:pt>
    <dgm:pt modelId="{53FC64FA-F433-44BB-BE54-E79879EADDC9}" type="parTrans" cxnId="{F5C40BB0-E540-42AD-8BD4-22E2C652A3E6}">
      <dgm:prSet/>
      <dgm:spPr/>
      <dgm:t>
        <a:bodyPr/>
        <a:lstStyle/>
        <a:p>
          <a:endParaRPr lang="en-SG"/>
        </a:p>
      </dgm:t>
    </dgm:pt>
    <dgm:pt modelId="{92962AD5-4098-465F-9E74-10BE80021940}" type="sibTrans" cxnId="{F5C40BB0-E540-42AD-8BD4-22E2C652A3E6}">
      <dgm:prSet/>
      <dgm:spPr/>
      <dgm:t>
        <a:bodyPr/>
        <a:lstStyle/>
        <a:p>
          <a:endParaRPr lang="en-SG"/>
        </a:p>
      </dgm:t>
    </dgm:pt>
    <dgm:pt modelId="{69535908-F6F3-4338-B006-58F274305329}">
      <dgm:prSet custT="1"/>
      <dgm:spPr/>
      <dgm:t>
        <a:bodyPr/>
        <a:lstStyle/>
        <a:p>
          <a:r>
            <a:rPr lang="en-US" sz="1200" b="1" dirty="0" smtClean="0"/>
            <a:t>Server and its location are not “at the disposal of the enterprise”</a:t>
          </a:r>
          <a:endParaRPr lang="en-SG" sz="1200" b="1" dirty="0"/>
        </a:p>
      </dgm:t>
    </dgm:pt>
    <dgm:pt modelId="{4738F5D7-FFF8-4B28-B146-2F62085CDA95}" type="parTrans" cxnId="{B630F372-CA83-46D2-B431-6892F29EE166}">
      <dgm:prSet/>
      <dgm:spPr/>
      <dgm:t>
        <a:bodyPr/>
        <a:lstStyle/>
        <a:p>
          <a:endParaRPr lang="en-SG"/>
        </a:p>
      </dgm:t>
    </dgm:pt>
    <dgm:pt modelId="{AD5B625A-F097-45D1-8A0F-C63E5AA8EAF9}" type="sibTrans" cxnId="{B630F372-CA83-46D2-B431-6892F29EE166}">
      <dgm:prSet/>
      <dgm:spPr/>
      <dgm:t>
        <a:bodyPr/>
        <a:lstStyle/>
        <a:p>
          <a:endParaRPr lang="en-SG"/>
        </a:p>
      </dgm:t>
    </dgm:pt>
    <dgm:pt modelId="{64A6249A-3990-4F79-9AE4-B98DF22FEFCC}">
      <dgm:prSet custT="1"/>
      <dgm:spPr/>
      <dgm:t>
        <a:bodyPr/>
        <a:lstStyle/>
        <a:p>
          <a:r>
            <a:rPr lang="en-US" sz="1200" b="1" dirty="0" smtClean="0"/>
            <a:t>So, hosting arrangement DOES NOT GIVE RISE TO A PLACE OF BUSINESS</a:t>
          </a:r>
          <a:endParaRPr lang="en-SG" sz="1200" b="1" dirty="0"/>
        </a:p>
      </dgm:t>
    </dgm:pt>
    <dgm:pt modelId="{19824A4D-EB50-4C68-AC04-07EB1C513E4B}" type="parTrans" cxnId="{47C00385-202D-4AE5-B61C-D352054422C4}">
      <dgm:prSet/>
      <dgm:spPr/>
      <dgm:t>
        <a:bodyPr/>
        <a:lstStyle/>
        <a:p>
          <a:endParaRPr lang="en-SG"/>
        </a:p>
      </dgm:t>
    </dgm:pt>
    <dgm:pt modelId="{1FE0A5BC-D525-4E05-BDEB-667FFFEA5EA0}" type="sibTrans" cxnId="{47C00385-202D-4AE5-B61C-D352054422C4}">
      <dgm:prSet/>
      <dgm:spPr/>
      <dgm:t>
        <a:bodyPr/>
        <a:lstStyle/>
        <a:p>
          <a:endParaRPr lang="en-SG"/>
        </a:p>
      </dgm:t>
    </dgm:pt>
    <dgm:pt modelId="{5D5B5893-8926-4922-9B82-04739AA9E1E5}" type="pres">
      <dgm:prSet presAssocID="{1FA1DD4C-D6A7-4427-ADA5-BBE56A279E64}" presName="Name0" presStyleCnt="0">
        <dgm:presLayoutVars>
          <dgm:dir/>
          <dgm:animLvl val="lvl"/>
          <dgm:resizeHandles val="exact"/>
        </dgm:presLayoutVars>
      </dgm:prSet>
      <dgm:spPr/>
    </dgm:pt>
    <dgm:pt modelId="{6A35948B-24F7-4443-AC31-054C0228C367}" type="pres">
      <dgm:prSet presAssocID="{3A35969E-41FD-44C4-BC3C-118D56CCCC8F}" presName="parTxOnly" presStyleLbl="node1" presStyleIdx="0" presStyleCnt="5" custScaleY="134832">
        <dgm:presLayoutVars>
          <dgm:chMax val="0"/>
          <dgm:chPref val="0"/>
          <dgm:bulletEnabled val="1"/>
        </dgm:presLayoutVars>
      </dgm:prSet>
      <dgm:spPr/>
      <dgm:t>
        <a:bodyPr/>
        <a:lstStyle/>
        <a:p>
          <a:endParaRPr lang="en-SG"/>
        </a:p>
      </dgm:t>
    </dgm:pt>
    <dgm:pt modelId="{ABFCE490-F74E-4229-9BCD-8FF0C46FCA61}" type="pres">
      <dgm:prSet presAssocID="{37FC8ECB-E40E-4D12-A773-A83BEE714D32}" presName="parTxOnlySpace" presStyleCnt="0"/>
      <dgm:spPr/>
    </dgm:pt>
    <dgm:pt modelId="{ED427186-2AEC-4A6E-AC20-20DA048A54CD}" type="pres">
      <dgm:prSet presAssocID="{08D2444E-CB1E-4E84-B771-F5F0DC816D88}" presName="parTxOnly" presStyleLbl="node1" presStyleIdx="1" presStyleCnt="5" custScaleY="134832">
        <dgm:presLayoutVars>
          <dgm:chMax val="0"/>
          <dgm:chPref val="0"/>
          <dgm:bulletEnabled val="1"/>
        </dgm:presLayoutVars>
      </dgm:prSet>
      <dgm:spPr/>
      <dgm:t>
        <a:bodyPr/>
        <a:lstStyle/>
        <a:p>
          <a:endParaRPr lang="en-SG"/>
        </a:p>
      </dgm:t>
    </dgm:pt>
    <dgm:pt modelId="{7C74FD4D-C3DF-4611-A356-DC138B4DA1F3}" type="pres">
      <dgm:prSet presAssocID="{4F71F192-A6C6-4FE1-8F38-9CA109FFF384}" presName="parTxOnlySpace" presStyleCnt="0"/>
      <dgm:spPr/>
    </dgm:pt>
    <dgm:pt modelId="{47A64F8D-B030-4ECF-9CAE-1F398F5A09EC}" type="pres">
      <dgm:prSet presAssocID="{15DB52AF-94A1-47DB-8898-AFA0EDCF7AAA}" presName="parTxOnly" presStyleLbl="node1" presStyleIdx="2" presStyleCnt="5" custScaleY="134832" custLinFactNeighborY="-8989">
        <dgm:presLayoutVars>
          <dgm:chMax val="0"/>
          <dgm:chPref val="0"/>
          <dgm:bulletEnabled val="1"/>
        </dgm:presLayoutVars>
      </dgm:prSet>
      <dgm:spPr/>
      <dgm:t>
        <a:bodyPr/>
        <a:lstStyle/>
        <a:p>
          <a:endParaRPr lang="en-SG"/>
        </a:p>
      </dgm:t>
    </dgm:pt>
    <dgm:pt modelId="{1722ED54-BD37-4F28-BE68-E0545C1E0B0F}" type="pres">
      <dgm:prSet presAssocID="{92962AD5-4098-465F-9E74-10BE80021940}" presName="parTxOnlySpace" presStyleCnt="0"/>
      <dgm:spPr/>
    </dgm:pt>
    <dgm:pt modelId="{BAB6092F-ACB5-4945-BDAC-1792A03A0BFB}" type="pres">
      <dgm:prSet presAssocID="{69535908-F6F3-4338-B006-58F274305329}" presName="parTxOnly" presStyleLbl="node1" presStyleIdx="3" presStyleCnt="5" custScaleY="134832">
        <dgm:presLayoutVars>
          <dgm:chMax val="0"/>
          <dgm:chPref val="0"/>
          <dgm:bulletEnabled val="1"/>
        </dgm:presLayoutVars>
      </dgm:prSet>
      <dgm:spPr/>
      <dgm:t>
        <a:bodyPr/>
        <a:lstStyle/>
        <a:p>
          <a:endParaRPr lang="en-SG"/>
        </a:p>
      </dgm:t>
    </dgm:pt>
    <dgm:pt modelId="{0EC9F2C8-0F6A-4652-87BB-85F4159ED955}" type="pres">
      <dgm:prSet presAssocID="{AD5B625A-F097-45D1-8A0F-C63E5AA8EAF9}" presName="parTxOnlySpace" presStyleCnt="0"/>
      <dgm:spPr/>
    </dgm:pt>
    <dgm:pt modelId="{8C1CFF66-54CF-4DB1-AF8E-0376F68DC06A}" type="pres">
      <dgm:prSet presAssocID="{64A6249A-3990-4F79-9AE4-B98DF22FEFCC}" presName="parTxOnly" presStyleLbl="node1" presStyleIdx="4" presStyleCnt="5" custScaleY="134832">
        <dgm:presLayoutVars>
          <dgm:chMax val="0"/>
          <dgm:chPref val="0"/>
          <dgm:bulletEnabled val="1"/>
        </dgm:presLayoutVars>
      </dgm:prSet>
      <dgm:spPr/>
      <dgm:t>
        <a:bodyPr/>
        <a:lstStyle/>
        <a:p>
          <a:endParaRPr lang="en-SG"/>
        </a:p>
      </dgm:t>
    </dgm:pt>
  </dgm:ptLst>
  <dgm:cxnLst>
    <dgm:cxn modelId="{44468087-DB8E-4479-BF96-5883068E5E4C}" type="presOf" srcId="{1FA1DD4C-D6A7-4427-ADA5-BBE56A279E64}" destId="{5D5B5893-8926-4922-9B82-04739AA9E1E5}" srcOrd="0" destOrd="0" presId="urn:microsoft.com/office/officeart/2005/8/layout/chevron1"/>
    <dgm:cxn modelId="{F5C40BB0-E540-42AD-8BD4-22E2C652A3E6}" srcId="{1FA1DD4C-D6A7-4427-ADA5-BBE56A279E64}" destId="{15DB52AF-94A1-47DB-8898-AFA0EDCF7AAA}" srcOrd="2" destOrd="0" parTransId="{53FC64FA-F433-44BB-BE54-E79879EADDC9}" sibTransId="{92962AD5-4098-465F-9E74-10BE80021940}"/>
    <dgm:cxn modelId="{AD286CFB-3BCF-46CA-9962-F8FB58B3D939}" srcId="{1FA1DD4C-D6A7-4427-ADA5-BBE56A279E64}" destId="{3A35969E-41FD-44C4-BC3C-118D56CCCC8F}" srcOrd="0" destOrd="0" parTransId="{D13CB6E2-87A0-4C88-A553-37544E70F4C2}" sibTransId="{37FC8ECB-E40E-4D12-A773-A83BEE714D32}"/>
    <dgm:cxn modelId="{3502BED8-DE5C-4605-85DE-05D1BADCE0D5}" type="presOf" srcId="{64A6249A-3990-4F79-9AE4-B98DF22FEFCC}" destId="{8C1CFF66-54CF-4DB1-AF8E-0376F68DC06A}" srcOrd="0" destOrd="0" presId="urn:microsoft.com/office/officeart/2005/8/layout/chevron1"/>
    <dgm:cxn modelId="{47C00385-202D-4AE5-B61C-D352054422C4}" srcId="{1FA1DD4C-D6A7-4427-ADA5-BBE56A279E64}" destId="{64A6249A-3990-4F79-9AE4-B98DF22FEFCC}" srcOrd="4" destOrd="0" parTransId="{19824A4D-EB50-4C68-AC04-07EB1C513E4B}" sibTransId="{1FE0A5BC-D525-4E05-BDEB-667FFFEA5EA0}"/>
    <dgm:cxn modelId="{A8217BEF-17B4-4216-8DD5-B14C02B780E3}" type="presOf" srcId="{08D2444E-CB1E-4E84-B771-F5F0DC816D88}" destId="{ED427186-2AEC-4A6E-AC20-20DA048A54CD}" srcOrd="0" destOrd="0" presId="urn:microsoft.com/office/officeart/2005/8/layout/chevron1"/>
    <dgm:cxn modelId="{B3744613-08B6-4358-8E1B-09183E75BFE2}" type="presOf" srcId="{3A35969E-41FD-44C4-BC3C-118D56CCCC8F}" destId="{6A35948B-24F7-4443-AC31-054C0228C367}" srcOrd="0" destOrd="0" presId="urn:microsoft.com/office/officeart/2005/8/layout/chevron1"/>
    <dgm:cxn modelId="{B86055AE-B946-42AE-B358-39D6BA5D6EB0}" type="presOf" srcId="{69535908-F6F3-4338-B006-58F274305329}" destId="{BAB6092F-ACB5-4945-BDAC-1792A03A0BFB}" srcOrd="0" destOrd="0" presId="urn:microsoft.com/office/officeart/2005/8/layout/chevron1"/>
    <dgm:cxn modelId="{3703834F-5D72-4AA8-A2FF-9DDCD763D2CE}" srcId="{1FA1DD4C-D6A7-4427-ADA5-BBE56A279E64}" destId="{08D2444E-CB1E-4E84-B771-F5F0DC816D88}" srcOrd="1" destOrd="0" parTransId="{675DE71B-E0BC-4799-B174-983580C666C4}" sibTransId="{4F71F192-A6C6-4FE1-8F38-9CA109FFF384}"/>
    <dgm:cxn modelId="{CA6012E8-9491-4AD6-A6A2-D3DC3C1833D9}" type="presOf" srcId="{15DB52AF-94A1-47DB-8898-AFA0EDCF7AAA}" destId="{47A64F8D-B030-4ECF-9CAE-1F398F5A09EC}" srcOrd="0" destOrd="0" presId="urn:microsoft.com/office/officeart/2005/8/layout/chevron1"/>
    <dgm:cxn modelId="{B630F372-CA83-46D2-B431-6892F29EE166}" srcId="{1FA1DD4C-D6A7-4427-ADA5-BBE56A279E64}" destId="{69535908-F6F3-4338-B006-58F274305329}" srcOrd="3" destOrd="0" parTransId="{4738F5D7-FFF8-4B28-B146-2F62085CDA95}" sibTransId="{AD5B625A-F097-45D1-8A0F-C63E5AA8EAF9}"/>
    <dgm:cxn modelId="{AB994579-EBB3-44F3-9E70-FF0904FEAC38}" type="presParOf" srcId="{5D5B5893-8926-4922-9B82-04739AA9E1E5}" destId="{6A35948B-24F7-4443-AC31-054C0228C367}" srcOrd="0" destOrd="0" presId="urn:microsoft.com/office/officeart/2005/8/layout/chevron1"/>
    <dgm:cxn modelId="{4E07FB10-2C01-4653-9576-9432A5152276}" type="presParOf" srcId="{5D5B5893-8926-4922-9B82-04739AA9E1E5}" destId="{ABFCE490-F74E-4229-9BCD-8FF0C46FCA61}" srcOrd="1" destOrd="0" presId="urn:microsoft.com/office/officeart/2005/8/layout/chevron1"/>
    <dgm:cxn modelId="{CB62E347-EEDB-45B5-AF44-E23C2A01CDA8}" type="presParOf" srcId="{5D5B5893-8926-4922-9B82-04739AA9E1E5}" destId="{ED427186-2AEC-4A6E-AC20-20DA048A54CD}" srcOrd="2" destOrd="0" presId="urn:microsoft.com/office/officeart/2005/8/layout/chevron1"/>
    <dgm:cxn modelId="{25AA6B2F-8A65-4DAE-9853-03B6610509B5}" type="presParOf" srcId="{5D5B5893-8926-4922-9B82-04739AA9E1E5}" destId="{7C74FD4D-C3DF-4611-A356-DC138B4DA1F3}" srcOrd="3" destOrd="0" presId="urn:microsoft.com/office/officeart/2005/8/layout/chevron1"/>
    <dgm:cxn modelId="{B3C8E613-A3F1-4677-B691-489A47408634}" type="presParOf" srcId="{5D5B5893-8926-4922-9B82-04739AA9E1E5}" destId="{47A64F8D-B030-4ECF-9CAE-1F398F5A09EC}" srcOrd="4" destOrd="0" presId="urn:microsoft.com/office/officeart/2005/8/layout/chevron1"/>
    <dgm:cxn modelId="{F29301E8-0D7F-4423-B2D7-3561E9CC76DC}" type="presParOf" srcId="{5D5B5893-8926-4922-9B82-04739AA9E1E5}" destId="{1722ED54-BD37-4F28-BE68-E0545C1E0B0F}" srcOrd="5" destOrd="0" presId="urn:microsoft.com/office/officeart/2005/8/layout/chevron1"/>
    <dgm:cxn modelId="{7437AAF4-49A8-4BCE-8C88-F2C56F9EF338}" type="presParOf" srcId="{5D5B5893-8926-4922-9B82-04739AA9E1E5}" destId="{BAB6092F-ACB5-4945-BDAC-1792A03A0BFB}" srcOrd="6" destOrd="0" presId="urn:microsoft.com/office/officeart/2005/8/layout/chevron1"/>
    <dgm:cxn modelId="{0F5D97D4-B26D-40ED-A24C-B3F372BCDA1A}" type="presParOf" srcId="{5D5B5893-8926-4922-9B82-04739AA9E1E5}" destId="{0EC9F2C8-0F6A-4652-87BB-85F4159ED955}" srcOrd="7" destOrd="0" presId="urn:microsoft.com/office/officeart/2005/8/layout/chevron1"/>
    <dgm:cxn modelId="{1AAF7DD1-03AF-434F-8269-5C90BC68B25F}" type="presParOf" srcId="{5D5B5893-8926-4922-9B82-04739AA9E1E5}" destId="{8C1CFF66-54CF-4DB1-AF8E-0376F68DC06A}"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1C671FE-B952-4031-88CE-8B509DF8CBC2}"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SG"/>
        </a:p>
      </dgm:t>
    </dgm:pt>
    <dgm:pt modelId="{28207A60-C7C3-4A56-8AFE-DCC6196A9FAF}">
      <dgm:prSet phldrT="[Text]" custT="1"/>
      <dgm:spPr/>
      <dgm:t>
        <a:bodyPr/>
        <a:lstStyle/>
        <a:p>
          <a:r>
            <a:rPr lang="en-US" sz="1800" b="1" baseline="0" dirty="0" smtClean="0">
              <a:solidFill>
                <a:schemeClr val="tx1"/>
              </a:solidFill>
            </a:rPr>
            <a:t>The place where the server is “Fixed” determines the Place of PE</a:t>
          </a:r>
          <a:endParaRPr lang="en-SG" sz="1800" b="1" baseline="0" dirty="0">
            <a:solidFill>
              <a:schemeClr val="tx1"/>
            </a:solidFill>
          </a:endParaRPr>
        </a:p>
      </dgm:t>
    </dgm:pt>
    <dgm:pt modelId="{9546F2E3-3779-48B1-BBDF-F95B1AAFADB1}" type="parTrans" cxnId="{E1A719C5-D8EF-4C42-BF48-1F04644B985C}">
      <dgm:prSet/>
      <dgm:spPr/>
      <dgm:t>
        <a:bodyPr/>
        <a:lstStyle/>
        <a:p>
          <a:endParaRPr lang="en-SG"/>
        </a:p>
      </dgm:t>
    </dgm:pt>
    <dgm:pt modelId="{F497C7DA-085B-4898-9E24-6764A6EA36C7}" type="sibTrans" cxnId="{E1A719C5-D8EF-4C42-BF48-1F04644B985C}">
      <dgm:prSet/>
      <dgm:spPr/>
      <dgm:t>
        <a:bodyPr/>
        <a:lstStyle/>
        <a:p>
          <a:endParaRPr lang="en-SG"/>
        </a:p>
      </dgm:t>
    </dgm:pt>
    <dgm:pt modelId="{5386890A-5DA3-4E49-8EDF-34FB0A6FA0CD}">
      <dgm:prSet phldrT="[Text]" custT="1"/>
      <dgm:spPr/>
      <dgm:t>
        <a:bodyPr/>
        <a:lstStyle/>
        <a:p>
          <a:r>
            <a:rPr lang="en-US" sz="2000" b="1" dirty="0" smtClean="0"/>
            <a:t>Is the enterprise business then carried on through the server?</a:t>
          </a:r>
          <a:endParaRPr lang="en-SG" sz="2000" b="1" dirty="0"/>
        </a:p>
      </dgm:t>
    </dgm:pt>
    <dgm:pt modelId="{39897F75-8CCC-4BC0-ABEE-B947940A6A0B}" type="parTrans" cxnId="{B956FEB7-130E-4EA5-A54E-A53D7781578A}">
      <dgm:prSet/>
      <dgm:spPr/>
      <dgm:t>
        <a:bodyPr/>
        <a:lstStyle/>
        <a:p>
          <a:endParaRPr lang="en-SG"/>
        </a:p>
      </dgm:t>
    </dgm:pt>
    <dgm:pt modelId="{A3B3D9AD-3810-4DBC-9C05-200E97E47FC9}" type="sibTrans" cxnId="{B956FEB7-130E-4EA5-A54E-A53D7781578A}">
      <dgm:prSet/>
      <dgm:spPr/>
      <dgm:t>
        <a:bodyPr/>
        <a:lstStyle/>
        <a:p>
          <a:endParaRPr lang="en-SG"/>
        </a:p>
      </dgm:t>
    </dgm:pt>
    <dgm:pt modelId="{891BCF11-4154-4656-AB35-CA4E1DF7F274}">
      <dgm:prSet phldrT="[Text]"/>
      <dgm:spPr/>
      <dgm:t>
        <a:bodyPr/>
        <a:lstStyle/>
        <a:p>
          <a:r>
            <a:rPr lang="en-US" b="1" dirty="0" smtClean="0"/>
            <a:t>Depending on the business presence of personnel not required</a:t>
          </a:r>
          <a:endParaRPr lang="en-SG" b="1" dirty="0"/>
        </a:p>
      </dgm:t>
    </dgm:pt>
    <dgm:pt modelId="{E40FB72B-0E9B-441F-899E-4242A1CEA75A}" type="parTrans" cxnId="{F685B08D-DE79-4A0D-AE06-5DE771852F77}">
      <dgm:prSet/>
      <dgm:spPr/>
      <dgm:t>
        <a:bodyPr/>
        <a:lstStyle/>
        <a:p>
          <a:endParaRPr lang="en-SG"/>
        </a:p>
      </dgm:t>
    </dgm:pt>
    <dgm:pt modelId="{A7D59FCD-B13D-435E-BF22-D3E926A39EAD}" type="sibTrans" cxnId="{F685B08D-DE79-4A0D-AE06-5DE771852F77}">
      <dgm:prSet/>
      <dgm:spPr/>
      <dgm:t>
        <a:bodyPr/>
        <a:lstStyle/>
        <a:p>
          <a:endParaRPr lang="en-SG"/>
        </a:p>
      </dgm:t>
    </dgm:pt>
    <dgm:pt modelId="{7535ECAE-4E29-496F-9A54-28886FDD53F8}">
      <dgm:prSet phldrT="[Text]" custT="1"/>
      <dgm:spPr/>
      <dgm:t>
        <a:bodyPr/>
        <a:lstStyle/>
        <a:p>
          <a:r>
            <a:rPr lang="en-US" sz="1600" b="1" dirty="0" smtClean="0"/>
            <a:t>An interactive site might be a PE if the activities conducted through it include the conclusion of contracts, processing of payments and automatic online delivery</a:t>
          </a:r>
          <a:endParaRPr lang="en-SG" sz="1600" b="1" dirty="0"/>
        </a:p>
      </dgm:t>
    </dgm:pt>
    <dgm:pt modelId="{A679BF49-D2E8-40B1-9E50-6486E5E40587}" type="parTrans" cxnId="{8CEC1018-1C51-456E-99FE-6B4B445E2842}">
      <dgm:prSet/>
      <dgm:spPr/>
      <dgm:t>
        <a:bodyPr/>
        <a:lstStyle/>
        <a:p>
          <a:endParaRPr lang="en-SG"/>
        </a:p>
      </dgm:t>
    </dgm:pt>
    <dgm:pt modelId="{F05AD4BD-EC61-468B-B99D-B6644A7DED4D}" type="sibTrans" cxnId="{8CEC1018-1C51-456E-99FE-6B4B445E2842}">
      <dgm:prSet/>
      <dgm:spPr/>
      <dgm:t>
        <a:bodyPr/>
        <a:lstStyle/>
        <a:p>
          <a:endParaRPr lang="en-SG"/>
        </a:p>
      </dgm:t>
    </dgm:pt>
    <dgm:pt modelId="{D15C8FA8-6BFC-497B-BFD8-BC3E504EB51C}">
      <dgm:prSet phldrT="[Text]" custT="1"/>
      <dgm:spPr/>
      <dgm:t>
        <a:bodyPr/>
        <a:lstStyle/>
        <a:p>
          <a:r>
            <a:rPr lang="en-US" sz="2000" b="1" dirty="0" smtClean="0"/>
            <a:t>No PE if the activities carried out through the server are merely preparatory or auxiliary activities as in Article 5(4) e.g</a:t>
          </a:r>
          <a:endParaRPr lang="en-SG" sz="2000" b="1" dirty="0"/>
        </a:p>
      </dgm:t>
    </dgm:pt>
    <dgm:pt modelId="{89928EE0-FF8D-47E4-A8D7-A5C71CC8CF8B}" type="parTrans" cxnId="{32FC5AB0-DF22-4704-A4DC-D5F30EB4148D}">
      <dgm:prSet/>
      <dgm:spPr/>
      <dgm:t>
        <a:bodyPr/>
        <a:lstStyle/>
        <a:p>
          <a:endParaRPr lang="en-SG"/>
        </a:p>
      </dgm:t>
    </dgm:pt>
    <dgm:pt modelId="{30FC771A-AC10-4CD5-B1DC-AF46EFBCC441}" type="sibTrans" cxnId="{32FC5AB0-DF22-4704-A4DC-D5F30EB4148D}">
      <dgm:prSet/>
      <dgm:spPr/>
      <dgm:t>
        <a:bodyPr/>
        <a:lstStyle/>
        <a:p>
          <a:endParaRPr lang="en-SG"/>
        </a:p>
      </dgm:t>
    </dgm:pt>
    <dgm:pt modelId="{A2D33D53-1355-4F5E-AC3A-E955EA1E0592}">
      <dgm:prSet phldrT="[Text]" custT="1"/>
      <dgm:spPr/>
      <dgm:t>
        <a:bodyPr/>
        <a:lstStyle/>
        <a:p>
          <a:r>
            <a:rPr lang="en-US" sz="1800" b="1" dirty="0" smtClean="0"/>
            <a:t>Merely communicating with customers, advertising, supplying information, gathering data etc…</a:t>
          </a:r>
          <a:endParaRPr lang="en-SG" sz="1800" b="1" dirty="0"/>
        </a:p>
      </dgm:t>
    </dgm:pt>
    <dgm:pt modelId="{6470FC50-2B79-490B-AB34-4026D59569FD}" type="parTrans" cxnId="{98BF8F91-519F-4876-BE7A-D99F25CD5759}">
      <dgm:prSet/>
      <dgm:spPr/>
      <dgm:t>
        <a:bodyPr/>
        <a:lstStyle/>
        <a:p>
          <a:endParaRPr lang="en-SG"/>
        </a:p>
      </dgm:t>
    </dgm:pt>
    <dgm:pt modelId="{8570BB20-8C19-4F9A-AEF5-78E5D3A248F0}" type="sibTrans" cxnId="{98BF8F91-519F-4876-BE7A-D99F25CD5759}">
      <dgm:prSet/>
      <dgm:spPr/>
      <dgm:t>
        <a:bodyPr/>
        <a:lstStyle/>
        <a:p>
          <a:endParaRPr lang="en-SG"/>
        </a:p>
      </dgm:t>
    </dgm:pt>
    <dgm:pt modelId="{779FCDBC-FBD6-4F25-9EC0-81B0CEE84E71}">
      <dgm:prSet phldrT="[Text]" custT="1"/>
      <dgm:spPr/>
      <dgm:t>
        <a:bodyPr/>
        <a:lstStyle/>
        <a:p>
          <a:r>
            <a:rPr lang="en-US" sz="1800" b="1" dirty="0" smtClean="0"/>
            <a:t>If such activities are essential and significant part of the business enterprise, then Art 5(4) exclusions does not apply</a:t>
          </a:r>
          <a:endParaRPr lang="en-SG" sz="1800" b="1" dirty="0"/>
        </a:p>
      </dgm:t>
    </dgm:pt>
    <dgm:pt modelId="{1F210507-E477-41F1-8867-845C19E2D77B}" type="parTrans" cxnId="{AF9C1667-6507-40F6-96AC-19934A61F6DE}">
      <dgm:prSet/>
      <dgm:spPr/>
      <dgm:t>
        <a:bodyPr/>
        <a:lstStyle/>
        <a:p>
          <a:endParaRPr lang="en-SG"/>
        </a:p>
      </dgm:t>
    </dgm:pt>
    <dgm:pt modelId="{12630AE8-E752-496E-AB11-6AC79F111736}" type="sibTrans" cxnId="{AF9C1667-6507-40F6-96AC-19934A61F6DE}">
      <dgm:prSet/>
      <dgm:spPr/>
      <dgm:t>
        <a:bodyPr/>
        <a:lstStyle/>
        <a:p>
          <a:endParaRPr lang="en-SG"/>
        </a:p>
      </dgm:t>
    </dgm:pt>
    <dgm:pt modelId="{BB35D29B-5E5C-4E91-805C-31DC92AECB33}">
      <dgm:prSet phldrT="[Text]" custT="1"/>
      <dgm:spPr/>
      <dgm:t>
        <a:bodyPr/>
        <a:lstStyle/>
        <a:p>
          <a:r>
            <a:rPr lang="en-US" sz="1800" b="1" baseline="0" dirty="0" smtClean="0">
              <a:solidFill>
                <a:schemeClr val="tx1"/>
              </a:solidFill>
            </a:rPr>
            <a:t>Enterprise has leased or owned the server where the website is stored</a:t>
          </a:r>
          <a:endParaRPr lang="en-SG" sz="1800" b="1" baseline="0" dirty="0">
            <a:solidFill>
              <a:schemeClr val="tx1"/>
            </a:solidFill>
          </a:endParaRPr>
        </a:p>
      </dgm:t>
    </dgm:pt>
    <dgm:pt modelId="{F06E5B36-776A-4F2D-9B4E-285213B46636}" type="sibTrans" cxnId="{20D9B7EB-E717-4E1B-9793-2299DE54519F}">
      <dgm:prSet/>
      <dgm:spPr/>
      <dgm:t>
        <a:bodyPr/>
        <a:lstStyle/>
        <a:p>
          <a:endParaRPr lang="en-SG"/>
        </a:p>
      </dgm:t>
    </dgm:pt>
    <dgm:pt modelId="{1AF639B9-287F-4567-A297-F317D16BE512}" type="parTrans" cxnId="{20D9B7EB-E717-4E1B-9793-2299DE54519F}">
      <dgm:prSet/>
      <dgm:spPr/>
      <dgm:t>
        <a:bodyPr/>
        <a:lstStyle/>
        <a:p>
          <a:endParaRPr lang="en-SG"/>
        </a:p>
      </dgm:t>
    </dgm:pt>
    <dgm:pt modelId="{6F9DF842-E535-4B56-B7C1-7035E5D2B0F4}">
      <dgm:prSet phldrT="[Text]" custT="1"/>
      <dgm:spPr/>
      <dgm:t>
        <a:bodyPr/>
        <a:lstStyle/>
        <a:p>
          <a:r>
            <a:rPr lang="en-US" sz="2000" b="1" dirty="0" smtClean="0"/>
            <a:t>Server to constitute PE</a:t>
          </a:r>
          <a:endParaRPr lang="en-SG" sz="2000" b="1" dirty="0"/>
        </a:p>
      </dgm:t>
    </dgm:pt>
    <dgm:pt modelId="{6CBE95C8-58E7-461C-A829-37D49DBAC19C}" type="sibTrans" cxnId="{064A8819-5039-4F64-BCF3-29330C43B9CF}">
      <dgm:prSet/>
      <dgm:spPr/>
      <dgm:t>
        <a:bodyPr/>
        <a:lstStyle/>
        <a:p>
          <a:endParaRPr lang="en-SG"/>
        </a:p>
      </dgm:t>
    </dgm:pt>
    <dgm:pt modelId="{F3B95B83-345F-4A1D-B467-696A57715742}" type="parTrans" cxnId="{064A8819-5039-4F64-BCF3-29330C43B9CF}">
      <dgm:prSet/>
      <dgm:spPr/>
      <dgm:t>
        <a:bodyPr/>
        <a:lstStyle/>
        <a:p>
          <a:endParaRPr lang="en-SG"/>
        </a:p>
      </dgm:t>
    </dgm:pt>
    <dgm:pt modelId="{0450ED88-E08C-41E8-9D89-236D9333DF86}" type="pres">
      <dgm:prSet presAssocID="{21C671FE-B952-4031-88CE-8B509DF8CBC2}" presName="Name0" presStyleCnt="0">
        <dgm:presLayoutVars>
          <dgm:dir/>
          <dgm:animLvl val="lvl"/>
          <dgm:resizeHandles val="exact"/>
        </dgm:presLayoutVars>
      </dgm:prSet>
      <dgm:spPr/>
      <dgm:t>
        <a:bodyPr/>
        <a:lstStyle/>
        <a:p>
          <a:endParaRPr lang="en-SG"/>
        </a:p>
      </dgm:t>
    </dgm:pt>
    <dgm:pt modelId="{28C122B3-0906-4291-B122-1C344B91DA1E}" type="pres">
      <dgm:prSet presAssocID="{D15C8FA8-6BFC-497B-BFD8-BC3E504EB51C}" presName="boxAndChildren" presStyleCnt="0"/>
      <dgm:spPr/>
    </dgm:pt>
    <dgm:pt modelId="{24FFD6C6-CE6F-43ED-B140-A9A9D8E651F0}" type="pres">
      <dgm:prSet presAssocID="{D15C8FA8-6BFC-497B-BFD8-BC3E504EB51C}" presName="parentTextBox" presStyleLbl="node1" presStyleIdx="0" presStyleCnt="3"/>
      <dgm:spPr/>
      <dgm:t>
        <a:bodyPr/>
        <a:lstStyle/>
        <a:p>
          <a:endParaRPr lang="en-SG"/>
        </a:p>
      </dgm:t>
    </dgm:pt>
    <dgm:pt modelId="{7473185C-130F-4686-8CCE-2FA986547C46}" type="pres">
      <dgm:prSet presAssocID="{D15C8FA8-6BFC-497B-BFD8-BC3E504EB51C}" presName="entireBox" presStyleLbl="node1" presStyleIdx="0" presStyleCnt="3" custLinFactNeighborY="-5055"/>
      <dgm:spPr/>
      <dgm:t>
        <a:bodyPr/>
        <a:lstStyle/>
        <a:p>
          <a:endParaRPr lang="en-SG"/>
        </a:p>
      </dgm:t>
    </dgm:pt>
    <dgm:pt modelId="{440B3FA7-2C99-4E6F-AD3B-6AE886A6A9DB}" type="pres">
      <dgm:prSet presAssocID="{D15C8FA8-6BFC-497B-BFD8-BC3E504EB51C}" presName="descendantBox" presStyleCnt="0"/>
      <dgm:spPr/>
    </dgm:pt>
    <dgm:pt modelId="{239ED38D-9411-4C3C-A0DB-243EA6082272}" type="pres">
      <dgm:prSet presAssocID="{A2D33D53-1355-4F5E-AC3A-E955EA1E0592}" presName="childTextBox" presStyleLbl="fgAccFollowNode1" presStyleIdx="0" presStyleCnt="6">
        <dgm:presLayoutVars>
          <dgm:bulletEnabled val="1"/>
        </dgm:presLayoutVars>
      </dgm:prSet>
      <dgm:spPr/>
      <dgm:t>
        <a:bodyPr/>
        <a:lstStyle/>
        <a:p>
          <a:endParaRPr lang="en-SG"/>
        </a:p>
      </dgm:t>
    </dgm:pt>
    <dgm:pt modelId="{045A7F6B-6D28-4A64-9684-336B1FCB6F65}" type="pres">
      <dgm:prSet presAssocID="{779FCDBC-FBD6-4F25-9EC0-81B0CEE84E71}" presName="childTextBox" presStyleLbl="fgAccFollowNode1" presStyleIdx="1" presStyleCnt="6">
        <dgm:presLayoutVars>
          <dgm:bulletEnabled val="1"/>
        </dgm:presLayoutVars>
      </dgm:prSet>
      <dgm:spPr/>
      <dgm:t>
        <a:bodyPr/>
        <a:lstStyle/>
        <a:p>
          <a:endParaRPr lang="en-SG"/>
        </a:p>
      </dgm:t>
    </dgm:pt>
    <dgm:pt modelId="{4AF2EE54-15BF-4112-B004-FD985C8E02BD}" type="pres">
      <dgm:prSet presAssocID="{A3B3D9AD-3810-4DBC-9C05-200E97E47FC9}" presName="sp" presStyleCnt="0"/>
      <dgm:spPr/>
    </dgm:pt>
    <dgm:pt modelId="{0D9A323D-D35F-445C-952C-1232807A512B}" type="pres">
      <dgm:prSet presAssocID="{5386890A-5DA3-4E49-8EDF-34FB0A6FA0CD}" presName="arrowAndChildren" presStyleCnt="0"/>
      <dgm:spPr/>
    </dgm:pt>
    <dgm:pt modelId="{55C4D9EF-920A-460D-9674-F7335EF6DDA7}" type="pres">
      <dgm:prSet presAssocID="{5386890A-5DA3-4E49-8EDF-34FB0A6FA0CD}" presName="parentTextArrow" presStyleLbl="node1" presStyleIdx="0" presStyleCnt="3"/>
      <dgm:spPr/>
      <dgm:t>
        <a:bodyPr/>
        <a:lstStyle/>
        <a:p>
          <a:endParaRPr lang="en-SG"/>
        </a:p>
      </dgm:t>
    </dgm:pt>
    <dgm:pt modelId="{7A309F28-D10A-4D54-826C-D5177882CA55}" type="pres">
      <dgm:prSet presAssocID="{5386890A-5DA3-4E49-8EDF-34FB0A6FA0CD}" presName="arrow" presStyleLbl="node1" presStyleIdx="1" presStyleCnt="3"/>
      <dgm:spPr/>
      <dgm:t>
        <a:bodyPr/>
        <a:lstStyle/>
        <a:p>
          <a:endParaRPr lang="en-SG"/>
        </a:p>
      </dgm:t>
    </dgm:pt>
    <dgm:pt modelId="{A048CCA9-D0B9-40BB-B6F0-781C4F83DF98}" type="pres">
      <dgm:prSet presAssocID="{5386890A-5DA3-4E49-8EDF-34FB0A6FA0CD}" presName="descendantArrow" presStyleCnt="0"/>
      <dgm:spPr/>
    </dgm:pt>
    <dgm:pt modelId="{389BB244-0711-4A9E-B525-E71E3AD45AED}" type="pres">
      <dgm:prSet presAssocID="{891BCF11-4154-4656-AB35-CA4E1DF7F274}" presName="childTextArrow" presStyleLbl="fgAccFollowNode1" presStyleIdx="2" presStyleCnt="6" custScaleY="145579">
        <dgm:presLayoutVars>
          <dgm:bulletEnabled val="1"/>
        </dgm:presLayoutVars>
      </dgm:prSet>
      <dgm:spPr/>
      <dgm:t>
        <a:bodyPr/>
        <a:lstStyle/>
        <a:p>
          <a:endParaRPr lang="en-SG"/>
        </a:p>
      </dgm:t>
    </dgm:pt>
    <dgm:pt modelId="{8A123067-A0DF-4134-81A3-4F3FF311C0F1}" type="pres">
      <dgm:prSet presAssocID="{7535ECAE-4E29-496F-9A54-28886FDD53F8}" presName="childTextArrow" presStyleLbl="fgAccFollowNode1" presStyleIdx="3" presStyleCnt="6" custScaleY="145579">
        <dgm:presLayoutVars>
          <dgm:bulletEnabled val="1"/>
        </dgm:presLayoutVars>
      </dgm:prSet>
      <dgm:spPr/>
      <dgm:t>
        <a:bodyPr/>
        <a:lstStyle/>
        <a:p>
          <a:endParaRPr lang="en-SG"/>
        </a:p>
      </dgm:t>
    </dgm:pt>
    <dgm:pt modelId="{BF5AE60B-C0B6-4970-8689-999ED31349F5}" type="pres">
      <dgm:prSet presAssocID="{6CBE95C8-58E7-461C-A829-37D49DBAC19C}" presName="sp" presStyleCnt="0"/>
      <dgm:spPr/>
    </dgm:pt>
    <dgm:pt modelId="{0F2B478E-73FE-420F-9E85-2E73D7310631}" type="pres">
      <dgm:prSet presAssocID="{6F9DF842-E535-4B56-B7C1-7035E5D2B0F4}" presName="arrowAndChildren" presStyleCnt="0"/>
      <dgm:spPr/>
    </dgm:pt>
    <dgm:pt modelId="{74937015-78D4-4EFB-8EAF-9E3423E31477}" type="pres">
      <dgm:prSet presAssocID="{6F9DF842-E535-4B56-B7C1-7035E5D2B0F4}" presName="parentTextArrow" presStyleLbl="node1" presStyleIdx="1" presStyleCnt="3"/>
      <dgm:spPr/>
      <dgm:t>
        <a:bodyPr/>
        <a:lstStyle/>
        <a:p>
          <a:endParaRPr lang="en-SG"/>
        </a:p>
      </dgm:t>
    </dgm:pt>
    <dgm:pt modelId="{C7307794-CF2B-42C2-B28C-B1C09D7DCBCC}" type="pres">
      <dgm:prSet presAssocID="{6F9DF842-E535-4B56-B7C1-7035E5D2B0F4}" presName="arrow" presStyleLbl="node1" presStyleIdx="2" presStyleCnt="3" custLinFactNeighborY="-3464"/>
      <dgm:spPr/>
      <dgm:t>
        <a:bodyPr/>
        <a:lstStyle/>
        <a:p>
          <a:endParaRPr lang="en-SG"/>
        </a:p>
      </dgm:t>
    </dgm:pt>
    <dgm:pt modelId="{BABB9301-F575-4607-8A7E-531F7B1A1A6F}" type="pres">
      <dgm:prSet presAssocID="{6F9DF842-E535-4B56-B7C1-7035E5D2B0F4}" presName="descendantArrow" presStyleCnt="0"/>
      <dgm:spPr/>
    </dgm:pt>
    <dgm:pt modelId="{96661D15-038C-4D89-8B06-26A27B0506C5}" type="pres">
      <dgm:prSet presAssocID="{BB35D29B-5E5C-4E91-805C-31DC92AECB33}" presName="childTextArrow" presStyleLbl="fgAccFollowNode1" presStyleIdx="4" presStyleCnt="6" custScaleY="86376">
        <dgm:presLayoutVars>
          <dgm:bulletEnabled val="1"/>
        </dgm:presLayoutVars>
      </dgm:prSet>
      <dgm:spPr/>
      <dgm:t>
        <a:bodyPr/>
        <a:lstStyle/>
        <a:p>
          <a:endParaRPr lang="en-SG"/>
        </a:p>
      </dgm:t>
    </dgm:pt>
    <dgm:pt modelId="{7EE3E914-3216-4811-81FB-05284DEE2BDA}" type="pres">
      <dgm:prSet presAssocID="{28207A60-C7C3-4A56-8AFE-DCC6196A9FAF}" presName="childTextArrow" presStyleLbl="fgAccFollowNode1" presStyleIdx="5" presStyleCnt="6" custScaleY="86376">
        <dgm:presLayoutVars>
          <dgm:bulletEnabled val="1"/>
        </dgm:presLayoutVars>
      </dgm:prSet>
      <dgm:spPr/>
      <dgm:t>
        <a:bodyPr/>
        <a:lstStyle/>
        <a:p>
          <a:endParaRPr lang="en-SG"/>
        </a:p>
      </dgm:t>
    </dgm:pt>
  </dgm:ptLst>
  <dgm:cxnLst>
    <dgm:cxn modelId="{B956FEB7-130E-4EA5-A54E-A53D7781578A}" srcId="{21C671FE-B952-4031-88CE-8B509DF8CBC2}" destId="{5386890A-5DA3-4E49-8EDF-34FB0A6FA0CD}" srcOrd="1" destOrd="0" parTransId="{39897F75-8CCC-4BC0-ABEE-B947940A6A0B}" sibTransId="{A3B3D9AD-3810-4DBC-9C05-200E97E47FC9}"/>
    <dgm:cxn modelId="{064A8819-5039-4F64-BCF3-29330C43B9CF}" srcId="{21C671FE-B952-4031-88CE-8B509DF8CBC2}" destId="{6F9DF842-E535-4B56-B7C1-7035E5D2B0F4}" srcOrd="0" destOrd="0" parTransId="{F3B95B83-345F-4A1D-B467-696A57715742}" sibTransId="{6CBE95C8-58E7-461C-A829-37D49DBAC19C}"/>
    <dgm:cxn modelId="{32FC5AB0-DF22-4704-A4DC-D5F30EB4148D}" srcId="{21C671FE-B952-4031-88CE-8B509DF8CBC2}" destId="{D15C8FA8-6BFC-497B-BFD8-BC3E504EB51C}" srcOrd="2" destOrd="0" parTransId="{89928EE0-FF8D-47E4-A8D7-A5C71CC8CF8B}" sibTransId="{30FC771A-AC10-4CD5-B1DC-AF46EFBCC441}"/>
    <dgm:cxn modelId="{62AA0AAA-5A69-40BC-8D14-5DC5B3CDA752}" type="presOf" srcId="{21C671FE-B952-4031-88CE-8B509DF8CBC2}" destId="{0450ED88-E08C-41E8-9D89-236D9333DF86}" srcOrd="0" destOrd="0" presId="urn:microsoft.com/office/officeart/2005/8/layout/process4"/>
    <dgm:cxn modelId="{E1A719C5-D8EF-4C42-BF48-1F04644B985C}" srcId="{6F9DF842-E535-4B56-B7C1-7035E5D2B0F4}" destId="{28207A60-C7C3-4A56-8AFE-DCC6196A9FAF}" srcOrd="1" destOrd="0" parTransId="{9546F2E3-3779-48B1-BBDF-F95B1AAFADB1}" sibTransId="{F497C7DA-085B-4898-9E24-6764A6EA36C7}"/>
    <dgm:cxn modelId="{A7F359A1-7E30-4A56-B1B9-16DAE209340B}" type="presOf" srcId="{A2D33D53-1355-4F5E-AC3A-E955EA1E0592}" destId="{239ED38D-9411-4C3C-A0DB-243EA6082272}" srcOrd="0" destOrd="0" presId="urn:microsoft.com/office/officeart/2005/8/layout/process4"/>
    <dgm:cxn modelId="{C357ED10-DCFD-4F82-BBD6-C577ABB47D32}" type="presOf" srcId="{779FCDBC-FBD6-4F25-9EC0-81B0CEE84E71}" destId="{045A7F6B-6D28-4A64-9684-336B1FCB6F65}" srcOrd="0" destOrd="0" presId="urn:microsoft.com/office/officeart/2005/8/layout/process4"/>
    <dgm:cxn modelId="{20D9B7EB-E717-4E1B-9793-2299DE54519F}" srcId="{6F9DF842-E535-4B56-B7C1-7035E5D2B0F4}" destId="{BB35D29B-5E5C-4E91-805C-31DC92AECB33}" srcOrd="0" destOrd="0" parTransId="{1AF639B9-287F-4567-A297-F317D16BE512}" sibTransId="{F06E5B36-776A-4F2D-9B4E-285213B46636}"/>
    <dgm:cxn modelId="{98BF8F91-519F-4876-BE7A-D99F25CD5759}" srcId="{D15C8FA8-6BFC-497B-BFD8-BC3E504EB51C}" destId="{A2D33D53-1355-4F5E-AC3A-E955EA1E0592}" srcOrd="0" destOrd="0" parTransId="{6470FC50-2B79-490B-AB34-4026D59569FD}" sibTransId="{8570BB20-8C19-4F9A-AEF5-78E5D3A248F0}"/>
    <dgm:cxn modelId="{BB0E5EB1-9672-4627-9C5D-D89E0DF03162}" type="presOf" srcId="{891BCF11-4154-4656-AB35-CA4E1DF7F274}" destId="{389BB244-0711-4A9E-B525-E71E3AD45AED}" srcOrd="0" destOrd="0" presId="urn:microsoft.com/office/officeart/2005/8/layout/process4"/>
    <dgm:cxn modelId="{AF9C1667-6507-40F6-96AC-19934A61F6DE}" srcId="{D15C8FA8-6BFC-497B-BFD8-BC3E504EB51C}" destId="{779FCDBC-FBD6-4F25-9EC0-81B0CEE84E71}" srcOrd="1" destOrd="0" parTransId="{1F210507-E477-41F1-8867-845C19E2D77B}" sibTransId="{12630AE8-E752-496E-AB11-6AC79F111736}"/>
    <dgm:cxn modelId="{1DB3904F-605E-4E95-B89F-D4780D66A19B}" type="presOf" srcId="{7535ECAE-4E29-496F-9A54-28886FDD53F8}" destId="{8A123067-A0DF-4134-81A3-4F3FF311C0F1}" srcOrd="0" destOrd="0" presId="urn:microsoft.com/office/officeart/2005/8/layout/process4"/>
    <dgm:cxn modelId="{DEA6099F-E2CD-441F-80B2-44841C99E071}" type="presOf" srcId="{D15C8FA8-6BFC-497B-BFD8-BC3E504EB51C}" destId="{7473185C-130F-4686-8CCE-2FA986547C46}" srcOrd="1" destOrd="0" presId="urn:microsoft.com/office/officeart/2005/8/layout/process4"/>
    <dgm:cxn modelId="{29C3684F-1511-462F-B301-B7E78F68AEED}" type="presOf" srcId="{28207A60-C7C3-4A56-8AFE-DCC6196A9FAF}" destId="{7EE3E914-3216-4811-81FB-05284DEE2BDA}" srcOrd="0" destOrd="0" presId="urn:microsoft.com/office/officeart/2005/8/layout/process4"/>
    <dgm:cxn modelId="{2941EA82-B7BB-4CF0-A46C-F0FAEA692CB0}" type="presOf" srcId="{D15C8FA8-6BFC-497B-BFD8-BC3E504EB51C}" destId="{24FFD6C6-CE6F-43ED-B140-A9A9D8E651F0}" srcOrd="0" destOrd="0" presId="urn:microsoft.com/office/officeart/2005/8/layout/process4"/>
    <dgm:cxn modelId="{04591684-7741-4FD9-9F19-BA4F800A6F30}" type="presOf" srcId="{6F9DF842-E535-4B56-B7C1-7035E5D2B0F4}" destId="{74937015-78D4-4EFB-8EAF-9E3423E31477}" srcOrd="0" destOrd="0" presId="urn:microsoft.com/office/officeart/2005/8/layout/process4"/>
    <dgm:cxn modelId="{F685B08D-DE79-4A0D-AE06-5DE771852F77}" srcId="{5386890A-5DA3-4E49-8EDF-34FB0A6FA0CD}" destId="{891BCF11-4154-4656-AB35-CA4E1DF7F274}" srcOrd="0" destOrd="0" parTransId="{E40FB72B-0E9B-441F-899E-4242A1CEA75A}" sibTransId="{A7D59FCD-B13D-435E-BF22-D3E926A39EAD}"/>
    <dgm:cxn modelId="{8CEC1018-1C51-456E-99FE-6B4B445E2842}" srcId="{5386890A-5DA3-4E49-8EDF-34FB0A6FA0CD}" destId="{7535ECAE-4E29-496F-9A54-28886FDD53F8}" srcOrd="1" destOrd="0" parTransId="{A679BF49-D2E8-40B1-9E50-6486E5E40587}" sibTransId="{F05AD4BD-EC61-468B-B99D-B6644A7DED4D}"/>
    <dgm:cxn modelId="{00F33ED8-0278-469D-85C5-88E970BC2834}" type="presOf" srcId="{5386890A-5DA3-4E49-8EDF-34FB0A6FA0CD}" destId="{55C4D9EF-920A-460D-9674-F7335EF6DDA7}" srcOrd="0" destOrd="0" presId="urn:microsoft.com/office/officeart/2005/8/layout/process4"/>
    <dgm:cxn modelId="{D22A7C1D-A941-4576-BAE6-0C300D83E6C1}" type="presOf" srcId="{5386890A-5DA3-4E49-8EDF-34FB0A6FA0CD}" destId="{7A309F28-D10A-4D54-826C-D5177882CA55}" srcOrd="1" destOrd="0" presId="urn:microsoft.com/office/officeart/2005/8/layout/process4"/>
    <dgm:cxn modelId="{6357313B-9C0A-4BBA-B3B0-71AF5D33F7A0}" type="presOf" srcId="{6F9DF842-E535-4B56-B7C1-7035E5D2B0F4}" destId="{C7307794-CF2B-42C2-B28C-B1C09D7DCBCC}" srcOrd="1" destOrd="0" presId="urn:microsoft.com/office/officeart/2005/8/layout/process4"/>
    <dgm:cxn modelId="{A274D910-59AF-4955-AC95-311BC697078F}" type="presOf" srcId="{BB35D29B-5E5C-4E91-805C-31DC92AECB33}" destId="{96661D15-038C-4D89-8B06-26A27B0506C5}" srcOrd="0" destOrd="0" presId="urn:microsoft.com/office/officeart/2005/8/layout/process4"/>
    <dgm:cxn modelId="{84B96709-B90A-4CD9-8C70-39DD98EFB8DE}" type="presParOf" srcId="{0450ED88-E08C-41E8-9D89-236D9333DF86}" destId="{28C122B3-0906-4291-B122-1C344B91DA1E}" srcOrd="0" destOrd="0" presId="urn:microsoft.com/office/officeart/2005/8/layout/process4"/>
    <dgm:cxn modelId="{97ABCCB1-0FBC-4521-9FF1-321C9AAB5EA7}" type="presParOf" srcId="{28C122B3-0906-4291-B122-1C344B91DA1E}" destId="{24FFD6C6-CE6F-43ED-B140-A9A9D8E651F0}" srcOrd="0" destOrd="0" presId="urn:microsoft.com/office/officeart/2005/8/layout/process4"/>
    <dgm:cxn modelId="{45393CE3-A3CE-4D44-ACAB-CEA05E4BCC8B}" type="presParOf" srcId="{28C122B3-0906-4291-B122-1C344B91DA1E}" destId="{7473185C-130F-4686-8CCE-2FA986547C46}" srcOrd="1" destOrd="0" presId="urn:microsoft.com/office/officeart/2005/8/layout/process4"/>
    <dgm:cxn modelId="{66FD2264-24EE-46C3-8E6C-B956A441F5EE}" type="presParOf" srcId="{28C122B3-0906-4291-B122-1C344B91DA1E}" destId="{440B3FA7-2C99-4E6F-AD3B-6AE886A6A9DB}" srcOrd="2" destOrd="0" presId="urn:microsoft.com/office/officeart/2005/8/layout/process4"/>
    <dgm:cxn modelId="{3C870F59-3471-4787-A75A-A8F4F0738A3F}" type="presParOf" srcId="{440B3FA7-2C99-4E6F-AD3B-6AE886A6A9DB}" destId="{239ED38D-9411-4C3C-A0DB-243EA6082272}" srcOrd="0" destOrd="0" presId="urn:microsoft.com/office/officeart/2005/8/layout/process4"/>
    <dgm:cxn modelId="{C8E3D93B-B885-47D1-B40D-2665C37B54B2}" type="presParOf" srcId="{440B3FA7-2C99-4E6F-AD3B-6AE886A6A9DB}" destId="{045A7F6B-6D28-4A64-9684-336B1FCB6F65}" srcOrd="1" destOrd="0" presId="urn:microsoft.com/office/officeart/2005/8/layout/process4"/>
    <dgm:cxn modelId="{E19FEEF8-122A-48B2-885B-F4B8F5B141AD}" type="presParOf" srcId="{0450ED88-E08C-41E8-9D89-236D9333DF86}" destId="{4AF2EE54-15BF-4112-B004-FD985C8E02BD}" srcOrd="1" destOrd="0" presId="urn:microsoft.com/office/officeart/2005/8/layout/process4"/>
    <dgm:cxn modelId="{778C0B0D-FCBF-416E-B82C-61FCB7D1A4A5}" type="presParOf" srcId="{0450ED88-E08C-41E8-9D89-236D9333DF86}" destId="{0D9A323D-D35F-445C-952C-1232807A512B}" srcOrd="2" destOrd="0" presId="urn:microsoft.com/office/officeart/2005/8/layout/process4"/>
    <dgm:cxn modelId="{51D408B4-14F5-4B1D-A408-F29460C0516C}" type="presParOf" srcId="{0D9A323D-D35F-445C-952C-1232807A512B}" destId="{55C4D9EF-920A-460D-9674-F7335EF6DDA7}" srcOrd="0" destOrd="0" presId="urn:microsoft.com/office/officeart/2005/8/layout/process4"/>
    <dgm:cxn modelId="{9F49F48B-9E8B-4FD2-BEC6-E671278C57BA}" type="presParOf" srcId="{0D9A323D-D35F-445C-952C-1232807A512B}" destId="{7A309F28-D10A-4D54-826C-D5177882CA55}" srcOrd="1" destOrd="0" presId="urn:microsoft.com/office/officeart/2005/8/layout/process4"/>
    <dgm:cxn modelId="{C40ADECE-7A8D-48BD-A8C2-6DD78CA0D143}" type="presParOf" srcId="{0D9A323D-D35F-445C-952C-1232807A512B}" destId="{A048CCA9-D0B9-40BB-B6F0-781C4F83DF98}" srcOrd="2" destOrd="0" presId="urn:microsoft.com/office/officeart/2005/8/layout/process4"/>
    <dgm:cxn modelId="{33698AF1-CBCF-4A52-A4FB-08EF471FB7B2}" type="presParOf" srcId="{A048CCA9-D0B9-40BB-B6F0-781C4F83DF98}" destId="{389BB244-0711-4A9E-B525-E71E3AD45AED}" srcOrd="0" destOrd="0" presId="urn:microsoft.com/office/officeart/2005/8/layout/process4"/>
    <dgm:cxn modelId="{920E3344-7DFC-484D-B572-590148FC1BED}" type="presParOf" srcId="{A048CCA9-D0B9-40BB-B6F0-781C4F83DF98}" destId="{8A123067-A0DF-4134-81A3-4F3FF311C0F1}" srcOrd="1" destOrd="0" presId="urn:microsoft.com/office/officeart/2005/8/layout/process4"/>
    <dgm:cxn modelId="{DD4F6E32-CF76-4FCA-800D-3E9A8E9787A0}" type="presParOf" srcId="{0450ED88-E08C-41E8-9D89-236D9333DF86}" destId="{BF5AE60B-C0B6-4970-8689-999ED31349F5}" srcOrd="3" destOrd="0" presId="urn:microsoft.com/office/officeart/2005/8/layout/process4"/>
    <dgm:cxn modelId="{35DEB85A-8732-4691-A469-6DD3097420E6}" type="presParOf" srcId="{0450ED88-E08C-41E8-9D89-236D9333DF86}" destId="{0F2B478E-73FE-420F-9E85-2E73D7310631}" srcOrd="4" destOrd="0" presId="urn:microsoft.com/office/officeart/2005/8/layout/process4"/>
    <dgm:cxn modelId="{9A2ACC99-47E9-420A-9059-CA7751B93FB3}" type="presParOf" srcId="{0F2B478E-73FE-420F-9E85-2E73D7310631}" destId="{74937015-78D4-4EFB-8EAF-9E3423E31477}" srcOrd="0" destOrd="0" presId="urn:microsoft.com/office/officeart/2005/8/layout/process4"/>
    <dgm:cxn modelId="{9FE4A522-3F61-4B89-99E5-41CF637BEB3B}" type="presParOf" srcId="{0F2B478E-73FE-420F-9E85-2E73D7310631}" destId="{C7307794-CF2B-42C2-B28C-B1C09D7DCBCC}" srcOrd="1" destOrd="0" presId="urn:microsoft.com/office/officeart/2005/8/layout/process4"/>
    <dgm:cxn modelId="{D48A69BD-EF00-4A98-8932-9D614A78DB27}" type="presParOf" srcId="{0F2B478E-73FE-420F-9E85-2E73D7310631}" destId="{BABB9301-F575-4607-8A7E-531F7B1A1A6F}" srcOrd="2" destOrd="0" presId="urn:microsoft.com/office/officeart/2005/8/layout/process4"/>
    <dgm:cxn modelId="{93FB3B7D-335E-490B-811F-8F6134B1F62B}" type="presParOf" srcId="{BABB9301-F575-4607-8A7E-531F7B1A1A6F}" destId="{96661D15-038C-4D89-8B06-26A27B0506C5}" srcOrd="0" destOrd="0" presId="urn:microsoft.com/office/officeart/2005/8/layout/process4"/>
    <dgm:cxn modelId="{80B52BAE-FA2C-447C-A770-725D8BEACB35}" type="presParOf" srcId="{BABB9301-F575-4607-8A7E-531F7B1A1A6F}" destId="{7EE3E914-3216-4811-81FB-05284DEE2BDA}"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28C08AB-A9A0-49F6-8776-0CE8C344B447}"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SG"/>
        </a:p>
      </dgm:t>
    </dgm:pt>
    <dgm:pt modelId="{0267CEA9-C4CB-4A91-AD12-9D4FC164C2D2}">
      <dgm:prSet phldrT="[Text]" custT="1"/>
      <dgm:spPr/>
      <dgm:t>
        <a:bodyPr/>
        <a:lstStyle/>
        <a:p>
          <a:r>
            <a:rPr lang="en-US" sz="2400" dirty="0" smtClean="0"/>
            <a:t>Server is an essential part of ISP business</a:t>
          </a:r>
          <a:endParaRPr lang="en-SG" sz="2400" dirty="0"/>
        </a:p>
      </dgm:t>
    </dgm:pt>
    <dgm:pt modelId="{7FA4DE37-507B-4B7C-B920-565136F1D4F3}" type="parTrans" cxnId="{2086C54B-6F3E-436F-968E-C68779588468}">
      <dgm:prSet/>
      <dgm:spPr/>
      <dgm:t>
        <a:bodyPr/>
        <a:lstStyle/>
        <a:p>
          <a:endParaRPr lang="en-SG"/>
        </a:p>
      </dgm:t>
    </dgm:pt>
    <dgm:pt modelId="{569F4C18-B10F-4C4E-B2A5-A47405645BBB}" type="sibTrans" cxnId="{2086C54B-6F3E-436F-968E-C68779588468}">
      <dgm:prSet/>
      <dgm:spPr/>
      <dgm:t>
        <a:bodyPr/>
        <a:lstStyle/>
        <a:p>
          <a:endParaRPr lang="en-SG"/>
        </a:p>
      </dgm:t>
    </dgm:pt>
    <dgm:pt modelId="{E266FC69-58FD-4BFB-9E5C-00B81D70C286}">
      <dgm:prSet phldrT="[Text]" custT="1"/>
      <dgm:spPr/>
      <dgm:t>
        <a:bodyPr/>
        <a:lstStyle/>
        <a:p>
          <a:r>
            <a:rPr lang="en-US" sz="1800" dirty="0" smtClean="0"/>
            <a:t>ISP business is conducted through the place where server is located</a:t>
          </a:r>
          <a:endParaRPr lang="en-SG" sz="1800" dirty="0"/>
        </a:p>
      </dgm:t>
    </dgm:pt>
    <dgm:pt modelId="{0A0EEEDE-3206-415F-BAB5-5758CEFAB39E}" type="parTrans" cxnId="{F6DADC5F-98D8-4EAB-8C4D-C309D1EBDA4E}">
      <dgm:prSet/>
      <dgm:spPr/>
      <dgm:t>
        <a:bodyPr/>
        <a:lstStyle/>
        <a:p>
          <a:endParaRPr lang="en-SG"/>
        </a:p>
      </dgm:t>
    </dgm:pt>
    <dgm:pt modelId="{BACD04B8-0386-45AA-8ADB-B4758AC6896E}" type="sibTrans" cxnId="{F6DADC5F-98D8-4EAB-8C4D-C309D1EBDA4E}">
      <dgm:prSet/>
      <dgm:spPr/>
      <dgm:t>
        <a:bodyPr/>
        <a:lstStyle/>
        <a:p>
          <a:endParaRPr lang="en-SG"/>
        </a:p>
      </dgm:t>
    </dgm:pt>
    <dgm:pt modelId="{132B3953-9A7E-4AD0-BCD6-B0C100035018}">
      <dgm:prSet phldrT="[Text]" custT="1"/>
      <dgm:spPr/>
      <dgm:t>
        <a:bodyPr/>
        <a:lstStyle/>
        <a:p>
          <a:r>
            <a:rPr lang="en-US" sz="2400" dirty="0" smtClean="0"/>
            <a:t>ISP cannot be Dependent Agent of its customers</a:t>
          </a:r>
          <a:endParaRPr lang="en-SG" sz="2400" dirty="0"/>
        </a:p>
      </dgm:t>
    </dgm:pt>
    <dgm:pt modelId="{631B04B7-E7CC-4ECF-A8A5-B4130C610AC1}" type="parTrans" cxnId="{460279BF-AB97-45AB-8F6A-93E7CA3556D0}">
      <dgm:prSet/>
      <dgm:spPr/>
      <dgm:t>
        <a:bodyPr/>
        <a:lstStyle/>
        <a:p>
          <a:endParaRPr lang="en-SG"/>
        </a:p>
      </dgm:t>
    </dgm:pt>
    <dgm:pt modelId="{173134FF-5B85-48DA-8A1B-AABD8D62A72F}" type="sibTrans" cxnId="{460279BF-AB97-45AB-8F6A-93E7CA3556D0}">
      <dgm:prSet/>
      <dgm:spPr/>
      <dgm:t>
        <a:bodyPr/>
        <a:lstStyle/>
        <a:p>
          <a:endParaRPr lang="en-SG"/>
        </a:p>
      </dgm:t>
    </dgm:pt>
    <dgm:pt modelId="{4DCB931D-A7BC-4A9A-8F2D-0CF3CCD9285A}">
      <dgm:prSet phldrT="[Text]" custT="1"/>
      <dgm:spPr/>
      <dgm:t>
        <a:bodyPr/>
        <a:lstStyle/>
        <a:p>
          <a:r>
            <a:rPr lang="en-US" sz="1600" b="0" dirty="0" smtClean="0"/>
            <a:t>ISPs do not have the authority to conclude contracts in the name of their customers nor do they habitually do so</a:t>
          </a:r>
          <a:endParaRPr lang="en-SG" sz="1600" b="0" dirty="0"/>
        </a:p>
      </dgm:t>
    </dgm:pt>
    <dgm:pt modelId="{B172ED88-C0B0-444E-B4BE-A4E472DE5EA5}" type="parTrans" cxnId="{54640581-BF35-4669-873D-84BA46D571A7}">
      <dgm:prSet/>
      <dgm:spPr/>
      <dgm:t>
        <a:bodyPr/>
        <a:lstStyle/>
        <a:p>
          <a:endParaRPr lang="en-SG"/>
        </a:p>
      </dgm:t>
    </dgm:pt>
    <dgm:pt modelId="{892F6CB0-D922-4016-A0EA-EDC189213871}" type="sibTrans" cxnId="{54640581-BF35-4669-873D-84BA46D571A7}">
      <dgm:prSet/>
      <dgm:spPr/>
      <dgm:t>
        <a:bodyPr/>
        <a:lstStyle/>
        <a:p>
          <a:endParaRPr lang="en-SG"/>
        </a:p>
      </dgm:t>
    </dgm:pt>
    <dgm:pt modelId="{5F14B73D-EDB3-4712-851E-D438BA27542F}" type="pres">
      <dgm:prSet presAssocID="{A28C08AB-A9A0-49F6-8776-0CE8C344B447}" presName="Name0" presStyleCnt="0">
        <dgm:presLayoutVars>
          <dgm:chMax val="7"/>
          <dgm:dir/>
          <dgm:animLvl val="lvl"/>
          <dgm:resizeHandles val="exact"/>
        </dgm:presLayoutVars>
      </dgm:prSet>
      <dgm:spPr/>
      <dgm:t>
        <a:bodyPr/>
        <a:lstStyle/>
        <a:p>
          <a:endParaRPr lang="en-SG"/>
        </a:p>
      </dgm:t>
    </dgm:pt>
    <dgm:pt modelId="{7548A8D3-889D-4381-A46D-B8E8CFFAB815}" type="pres">
      <dgm:prSet presAssocID="{0267CEA9-C4CB-4A91-AD12-9D4FC164C2D2}" presName="circle1" presStyleLbl="node1" presStyleIdx="0" presStyleCnt="2"/>
      <dgm:spPr/>
    </dgm:pt>
    <dgm:pt modelId="{7B972A08-17BD-4513-BB4B-6584DB7DC265}" type="pres">
      <dgm:prSet presAssocID="{0267CEA9-C4CB-4A91-AD12-9D4FC164C2D2}" presName="space" presStyleCnt="0"/>
      <dgm:spPr/>
    </dgm:pt>
    <dgm:pt modelId="{8E8D6346-695C-42F7-9A00-A2170E8BDC62}" type="pres">
      <dgm:prSet presAssocID="{0267CEA9-C4CB-4A91-AD12-9D4FC164C2D2}" presName="rect1" presStyleLbl="alignAcc1" presStyleIdx="0" presStyleCnt="2"/>
      <dgm:spPr/>
      <dgm:t>
        <a:bodyPr/>
        <a:lstStyle/>
        <a:p>
          <a:endParaRPr lang="en-SG"/>
        </a:p>
      </dgm:t>
    </dgm:pt>
    <dgm:pt modelId="{296330DC-F0CE-4A2D-8033-B66EF30BA8CC}" type="pres">
      <dgm:prSet presAssocID="{132B3953-9A7E-4AD0-BCD6-B0C100035018}" presName="vertSpace2" presStyleLbl="node1" presStyleIdx="0" presStyleCnt="2"/>
      <dgm:spPr/>
    </dgm:pt>
    <dgm:pt modelId="{A7798E24-1766-42B7-9429-C40EF990397B}" type="pres">
      <dgm:prSet presAssocID="{132B3953-9A7E-4AD0-BCD6-B0C100035018}" presName="circle2" presStyleLbl="node1" presStyleIdx="1" presStyleCnt="2"/>
      <dgm:spPr/>
    </dgm:pt>
    <dgm:pt modelId="{344C1C7C-2674-4AD5-B3B5-D044B2EC54F4}" type="pres">
      <dgm:prSet presAssocID="{132B3953-9A7E-4AD0-BCD6-B0C100035018}" presName="rect2" presStyleLbl="alignAcc1" presStyleIdx="1" presStyleCnt="2" custScaleY="108143"/>
      <dgm:spPr/>
      <dgm:t>
        <a:bodyPr/>
        <a:lstStyle/>
        <a:p>
          <a:endParaRPr lang="en-SG"/>
        </a:p>
      </dgm:t>
    </dgm:pt>
    <dgm:pt modelId="{1250661D-1D62-4701-9E68-EE200277D6F5}" type="pres">
      <dgm:prSet presAssocID="{0267CEA9-C4CB-4A91-AD12-9D4FC164C2D2}" presName="rect1ParTx" presStyleLbl="alignAcc1" presStyleIdx="1" presStyleCnt="2">
        <dgm:presLayoutVars>
          <dgm:chMax val="1"/>
          <dgm:bulletEnabled val="1"/>
        </dgm:presLayoutVars>
      </dgm:prSet>
      <dgm:spPr/>
      <dgm:t>
        <a:bodyPr/>
        <a:lstStyle/>
        <a:p>
          <a:endParaRPr lang="en-SG"/>
        </a:p>
      </dgm:t>
    </dgm:pt>
    <dgm:pt modelId="{AC934598-5AAF-4B39-A512-090DE5403E7E}" type="pres">
      <dgm:prSet presAssocID="{0267CEA9-C4CB-4A91-AD12-9D4FC164C2D2}" presName="rect1ChTx" presStyleLbl="alignAcc1" presStyleIdx="1" presStyleCnt="2">
        <dgm:presLayoutVars>
          <dgm:bulletEnabled val="1"/>
        </dgm:presLayoutVars>
      </dgm:prSet>
      <dgm:spPr/>
      <dgm:t>
        <a:bodyPr/>
        <a:lstStyle/>
        <a:p>
          <a:endParaRPr lang="en-SG"/>
        </a:p>
      </dgm:t>
    </dgm:pt>
    <dgm:pt modelId="{4E66AE34-6868-4412-8560-638D1B261FDA}" type="pres">
      <dgm:prSet presAssocID="{132B3953-9A7E-4AD0-BCD6-B0C100035018}" presName="rect2ParTx" presStyleLbl="alignAcc1" presStyleIdx="1" presStyleCnt="2">
        <dgm:presLayoutVars>
          <dgm:chMax val="1"/>
          <dgm:bulletEnabled val="1"/>
        </dgm:presLayoutVars>
      </dgm:prSet>
      <dgm:spPr/>
      <dgm:t>
        <a:bodyPr/>
        <a:lstStyle/>
        <a:p>
          <a:endParaRPr lang="en-SG"/>
        </a:p>
      </dgm:t>
    </dgm:pt>
    <dgm:pt modelId="{4DC37FA1-B982-4162-8EBD-20B59E09CB30}" type="pres">
      <dgm:prSet presAssocID="{132B3953-9A7E-4AD0-BCD6-B0C100035018}" presName="rect2ChTx" presStyleLbl="alignAcc1" presStyleIdx="1" presStyleCnt="2">
        <dgm:presLayoutVars>
          <dgm:bulletEnabled val="1"/>
        </dgm:presLayoutVars>
      </dgm:prSet>
      <dgm:spPr/>
      <dgm:t>
        <a:bodyPr/>
        <a:lstStyle/>
        <a:p>
          <a:endParaRPr lang="en-SG"/>
        </a:p>
      </dgm:t>
    </dgm:pt>
  </dgm:ptLst>
  <dgm:cxnLst>
    <dgm:cxn modelId="{54640581-BF35-4669-873D-84BA46D571A7}" srcId="{132B3953-9A7E-4AD0-BCD6-B0C100035018}" destId="{4DCB931D-A7BC-4A9A-8F2D-0CF3CCD9285A}" srcOrd="0" destOrd="0" parTransId="{B172ED88-C0B0-444E-B4BE-A4E472DE5EA5}" sibTransId="{892F6CB0-D922-4016-A0EA-EDC189213871}"/>
    <dgm:cxn modelId="{440BA419-531D-4426-B391-59BA25DB3AF5}" type="presOf" srcId="{132B3953-9A7E-4AD0-BCD6-B0C100035018}" destId="{4E66AE34-6868-4412-8560-638D1B261FDA}" srcOrd="1" destOrd="0" presId="urn:microsoft.com/office/officeart/2005/8/layout/target3"/>
    <dgm:cxn modelId="{0B897957-0BDE-404B-8E18-5EDEB969C065}" type="presOf" srcId="{A28C08AB-A9A0-49F6-8776-0CE8C344B447}" destId="{5F14B73D-EDB3-4712-851E-D438BA27542F}" srcOrd="0" destOrd="0" presId="urn:microsoft.com/office/officeart/2005/8/layout/target3"/>
    <dgm:cxn modelId="{460279BF-AB97-45AB-8F6A-93E7CA3556D0}" srcId="{A28C08AB-A9A0-49F6-8776-0CE8C344B447}" destId="{132B3953-9A7E-4AD0-BCD6-B0C100035018}" srcOrd="1" destOrd="0" parTransId="{631B04B7-E7CC-4ECF-A8A5-B4130C610AC1}" sibTransId="{173134FF-5B85-48DA-8A1B-AABD8D62A72F}"/>
    <dgm:cxn modelId="{11AECE0A-5F0D-4A53-AFDE-FE26D05BB82F}" type="presOf" srcId="{4DCB931D-A7BC-4A9A-8F2D-0CF3CCD9285A}" destId="{4DC37FA1-B982-4162-8EBD-20B59E09CB30}" srcOrd="0" destOrd="0" presId="urn:microsoft.com/office/officeart/2005/8/layout/target3"/>
    <dgm:cxn modelId="{AD068CF4-81A7-4204-9319-C0160763F783}" type="presOf" srcId="{132B3953-9A7E-4AD0-BCD6-B0C100035018}" destId="{344C1C7C-2674-4AD5-B3B5-D044B2EC54F4}" srcOrd="0" destOrd="0" presId="urn:microsoft.com/office/officeart/2005/8/layout/target3"/>
    <dgm:cxn modelId="{2086C54B-6F3E-436F-968E-C68779588468}" srcId="{A28C08AB-A9A0-49F6-8776-0CE8C344B447}" destId="{0267CEA9-C4CB-4A91-AD12-9D4FC164C2D2}" srcOrd="0" destOrd="0" parTransId="{7FA4DE37-507B-4B7C-B920-565136F1D4F3}" sibTransId="{569F4C18-B10F-4C4E-B2A5-A47405645BBB}"/>
    <dgm:cxn modelId="{38543AE7-BFCF-4699-8486-DA969516EB91}" type="presOf" srcId="{E266FC69-58FD-4BFB-9E5C-00B81D70C286}" destId="{AC934598-5AAF-4B39-A512-090DE5403E7E}" srcOrd="0" destOrd="0" presId="urn:microsoft.com/office/officeart/2005/8/layout/target3"/>
    <dgm:cxn modelId="{91196393-A1A9-41DC-9AFD-A0AE6A3A2691}" type="presOf" srcId="{0267CEA9-C4CB-4A91-AD12-9D4FC164C2D2}" destId="{8E8D6346-695C-42F7-9A00-A2170E8BDC62}" srcOrd="0" destOrd="0" presId="urn:microsoft.com/office/officeart/2005/8/layout/target3"/>
    <dgm:cxn modelId="{52057640-0646-43D6-A256-67F1965BA5DC}" type="presOf" srcId="{0267CEA9-C4CB-4A91-AD12-9D4FC164C2D2}" destId="{1250661D-1D62-4701-9E68-EE200277D6F5}" srcOrd="1" destOrd="0" presId="urn:microsoft.com/office/officeart/2005/8/layout/target3"/>
    <dgm:cxn modelId="{F6DADC5F-98D8-4EAB-8C4D-C309D1EBDA4E}" srcId="{0267CEA9-C4CB-4A91-AD12-9D4FC164C2D2}" destId="{E266FC69-58FD-4BFB-9E5C-00B81D70C286}" srcOrd="0" destOrd="0" parTransId="{0A0EEEDE-3206-415F-BAB5-5758CEFAB39E}" sibTransId="{BACD04B8-0386-45AA-8ADB-B4758AC6896E}"/>
    <dgm:cxn modelId="{50AA8C9E-6682-47F3-821C-0588162F4B58}" type="presParOf" srcId="{5F14B73D-EDB3-4712-851E-D438BA27542F}" destId="{7548A8D3-889D-4381-A46D-B8E8CFFAB815}" srcOrd="0" destOrd="0" presId="urn:microsoft.com/office/officeart/2005/8/layout/target3"/>
    <dgm:cxn modelId="{48CA0704-4C9C-4481-8911-6801641AB52D}" type="presParOf" srcId="{5F14B73D-EDB3-4712-851E-D438BA27542F}" destId="{7B972A08-17BD-4513-BB4B-6584DB7DC265}" srcOrd="1" destOrd="0" presId="urn:microsoft.com/office/officeart/2005/8/layout/target3"/>
    <dgm:cxn modelId="{3B9305EF-D799-4457-9004-32E31FECD511}" type="presParOf" srcId="{5F14B73D-EDB3-4712-851E-D438BA27542F}" destId="{8E8D6346-695C-42F7-9A00-A2170E8BDC62}" srcOrd="2" destOrd="0" presId="urn:microsoft.com/office/officeart/2005/8/layout/target3"/>
    <dgm:cxn modelId="{D16C2F35-48C5-431B-9DD2-32FE18ADA332}" type="presParOf" srcId="{5F14B73D-EDB3-4712-851E-D438BA27542F}" destId="{296330DC-F0CE-4A2D-8033-B66EF30BA8CC}" srcOrd="3" destOrd="0" presId="urn:microsoft.com/office/officeart/2005/8/layout/target3"/>
    <dgm:cxn modelId="{77D4D02B-A08D-4397-BDAA-52500812DB99}" type="presParOf" srcId="{5F14B73D-EDB3-4712-851E-D438BA27542F}" destId="{A7798E24-1766-42B7-9429-C40EF990397B}" srcOrd="4" destOrd="0" presId="urn:microsoft.com/office/officeart/2005/8/layout/target3"/>
    <dgm:cxn modelId="{16A3772D-8EC9-4FF8-B664-8E4D9240ECB4}" type="presParOf" srcId="{5F14B73D-EDB3-4712-851E-D438BA27542F}" destId="{344C1C7C-2674-4AD5-B3B5-D044B2EC54F4}" srcOrd="5" destOrd="0" presId="urn:microsoft.com/office/officeart/2005/8/layout/target3"/>
    <dgm:cxn modelId="{64CA1CDE-CAC1-4BD8-B6D7-E6E1F640CCA0}" type="presParOf" srcId="{5F14B73D-EDB3-4712-851E-D438BA27542F}" destId="{1250661D-1D62-4701-9E68-EE200277D6F5}" srcOrd="6" destOrd="0" presId="urn:microsoft.com/office/officeart/2005/8/layout/target3"/>
    <dgm:cxn modelId="{12ECB0D7-28FE-46DC-8A29-E161057A97A4}" type="presParOf" srcId="{5F14B73D-EDB3-4712-851E-D438BA27542F}" destId="{AC934598-5AAF-4B39-A512-090DE5403E7E}" srcOrd="7" destOrd="0" presId="urn:microsoft.com/office/officeart/2005/8/layout/target3"/>
    <dgm:cxn modelId="{3960B14E-6992-462F-AC7A-E531085D0FA1}" type="presParOf" srcId="{5F14B73D-EDB3-4712-851E-D438BA27542F}" destId="{4E66AE34-6868-4412-8560-638D1B261FDA}" srcOrd="8" destOrd="0" presId="urn:microsoft.com/office/officeart/2005/8/layout/target3"/>
    <dgm:cxn modelId="{89F88A9A-6F4E-4D3E-BBF3-C541782D1520}" type="presParOf" srcId="{5F14B73D-EDB3-4712-851E-D438BA27542F}" destId="{4DC37FA1-B982-4162-8EBD-20B59E09CB30}" srcOrd="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3235C34-0E85-4F03-923E-1348C90B4A8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9526540-E48B-4EAA-A79B-05D909B6DF38}">
      <dgm:prSet phldrT="[Text]" custT="1"/>
      <dgm:spPr/>
      <dgm:t>
        <a:bodyPr/>
        <a:lstStyle/>
        <a:p>
          <a:pPr rtl="0"/>
          <a:r>
            <a:rPr kumimoji="0" lang="en-US" sz="2000" b="0" i="0" u="none" strike="noStrike" cap="none" spc="0" normalizeH="0" baseline="0" noProof="0" dirty="0" smtClean="0">
              <a:ln>
                <a:noFill/>
              </a:ln>
              <a:solidFill>
                <a:schemeClr val="tx1"/>
              </a:solidFill>
              <a:effectLst/>
              <a:uLnTx/>
              <a:uFillTx/>
              <a:latin typeface="+mn-lt"/>
              <a:ea typeface="+mn-ea"/>
              <a:cs typeface="+mn-cs"/>
            </a:rPr>
            <a:t>Article 7(1) lays down the following broad principles:</a:t>
          </a:r>
          <a:endParaRPr lang="en-US" sz="2000" dirty="0"/>
        </a:p>
      </dgm:t>
    </dgm:pt>
    <dgm:pt modelId="{B523FAF8-6CB4-4CB5-931B-126B5A5AE8C5}" type="parTrans" cxnId="{C41E96FE-4486-47F6-B0DF-5F3D85FB5C07}">
      <dgm:prSet/>
      <dgm:spPr/>
      <dgm:t>
        <a:bodyPr/>
        <a:lstStyle/>
        <a:p>
          <a:endParaRPr lang="en-US"/>
        </a:p>
      </dgm:t>
    </dgm:pt>
    <dgm:pt modelId="{5848AE49-C9B1-4BEE-B464-0087B5248555}" type="sibTrans" cxnId="{C41E96FE-4486-47F6-B0DF-5F3D85FB5C07}">
      <dgm:prSet/>
      <dgm:spPr/>
      <dgm:t>
        <a:bodyPr/>
        <a:lstStyle/>
        <a:p>
          <a:endParaRPr lang="en-US"/>
        </a:p>
      </dgm:t>
    </dgm:pt>
    <dgm:pt modelId="{29A61D99-7766-4FE4-BA63-52AAE66E7625}">
      <dgm:prSet custT="1"/>
      <dgm:spPr/>
      <dgm:t>
        <a:bodyPr/>
        <a:lstStyle/>
        <a:p>
          <a:pPr algn="just" rtl="0"/>
          <a:r>
            <a:rPr kumimoji="0" lang="en-US" sz="1800" b="0" i="0" u="none" strike="noStrike" cap="none" spc="0" normalizeH="0" baseline="0" noProof="0" dirty="0" smtClean="0">
              <a:ln>
                <a:noFill/>
              </a:ln>
              <a:solidFill>
                <a:schemeClr val="tx1"/>
              </a:solidFill>
              <a:effectLst/>
              <a:uLnTx/>
              <a:uFillTx/>
              <a:latin typeface="+mn-lt"/>
              <a:ea typeface="+mn-ea"/>
              <a:cs typeface="+mn-cs"/>
            </a:rPr>
            <a:t>Business profits of ‘R’ Company, resident of “R” state </a:t>
          </a:r>
          <a:r>
            <a:rPr kumimoji="0" lang="en-US" sz="1800" b="1" i="0" u="sng" strike="noStrike" cap="none" spc="0" normalizeH="0" baseline="0" noProof="0" dirty="0" smtClean="0">
              <a:ln>
                <a:noFill/>
              </a:ln>
              <a:solidFill>
                <a:schemeClr val="tx1"/>
              </a:solidFill>
              <a:effectLst/>
              <a:uLnTx/>
              <a:uFillTx/>
              <a:latin typeface="+mn-lt"/>
              <a:ea typeface="+mn-ea"/>
              <a:cs typeface="+mn-cs"/>
            </a:rPr>
            <a:t>shall be </a:t>
          </a:r>
          <a:r>
            <a:rPr kumimoji="0" lang="en-US" sz="1800" b="0" i="0" u="none" strike="noStrike" cap="none" spc="0" normalizeH="0" baseline="0" noProof="0" dirty="0" smtClean="0">
              <a:ln>
                <a:noFill/>
              </a:ln>
              <a:solidFill>
                <a:schemeClr val="tx1"/>
              </a:solidFill>
              <a:effectLst/>
              <a:uLnTx/>
              <a:uFillTx/>
              <a:latin typeface="+mn-lt"/>
              <a:ea typeface="+mn-ea"/>
              <a:cs typeface="+mn-cs"/>
            </a:rPr>
            <a:t>taxed in “R” state ONLY.</a:t>
          </a:r>
          <a:endParaRPr lang="en-US" sz="1800" dirty="0"/>
        </a:p>
      </dgm:t>
    </dgm:pt>
    <dgm:pt modelId="{8C826564-9E43-4ACE-9B47-750CA05CFCA6}" type="parTrans" cxnId="{AD5A2E38-C394-42A1-8431-B28D27E66E9C}">
      <dgm:prSet/>
      <dgm:spPr/>
      <dgm:t>
        <a:bodyPr/>
        <a:lstStyle/>
        <a:p>
          <a:endParaRPr lang="en-US"/>
        </a:p>
      </dgm:t>
    </dgm:pt>
    <dgm:pt modelId="{1ACADFEC-3D78-4930-AAF5-BBAE7B43FE61}" type="sibTrans" cxnId="{AD5A2E38-C394-42A1-8431-B28D27E66E9C}">
      <dgm:prSet/>
      <dgm:spPr/>
      <dgm:t>
        <a:bodyPr/>
        <a:lstStyle/>
        <a:p>
          <a:endParaRPr lang="en-US"/>
        </a:p>
      </dgm:t>
    </dgm:pt>
    <dgm:pt modelId="{F4516359-74E7-41EA-88C8-88FC7A94424A}">
      <dgm:prSet custT="1"/>
      <dgm:spPr/>
      <dgm:t>
        <a:bodyPr/>
        <a:lstStyle/>
        <a:p>
          <a:pPr algn="just" rtl="0"/>
          <a:endParaRPr kumimoji="0" lang="en-US" sz="1800" b="0" i="0" u="none" strike="noStrike" cap="none" spc="0" normalizeH="0" baseline="0" noProof="0" dirty="0" smtClean="0">
            <a:ln>
              <a:noFill/>
            </a:ln>
            <a:solidFill>
              <a:schemeClr val="tx1"/>
            </a:solidFill>
            <a:effectLst/>
            <a:uLnTx/>
            <a:uFillTx/>
            <a:latin typeface="+mn-lt"/>
            <a:ea typeface="+mn-ea"/>
            <a:cs typeface="+mn-cs"/>
          </a:endParaRPr>
        </a:p>
      </dgm:t>
    </dgm:pt>
    <dgm:pt modelId="{5472B591-B1FF-436E-AA82-2F031D593A63}" type="parTrans" cxnId="{0E45CE46-94B0-42CD-9243-DFB4E58BCAA1}">
      <dgm:prSet/>
      <dgm:spPr/>
      <dgm:t>
        <a:bodyPr/>
        <a:lstStyle/>
        <a:p>
          <a:endParaRPr lang="en-US"/>
        </a:p>
      </dgm:t>
    </dgm:pt>
    <dgm:pt modelId="{39F1FAA3-638C-4418-B7A5-D6E482171974}" type="sibTrans" cxnId="{0E45CE46-94B0-42CD-9243-DFB4E58BCAA1}">
      <dgm:prSet/>
      <dgm:spPr/>
      <dgm:t>
        <a:bodyPr/>
        <a:lstStyle/>
        <a:p>
          <a:endParaRPr lang="en-US"/>
        </a:p>
      </dgm:t>
    </dgm:pt>
    <dgm:pt modelId="{E9874A84-0DF2-4DB3-805C-4B7EC8CD2895}">
      <dgm:prSet custT="1"/>
      <dgm:spPr/>
      <dgm:t>
        <a:bodyPr/>
        <a:lstStyle/>
        <a:p>
          <a:pPr algn="just" rtl="0"/>
          <a:r>
            <a:rPr kumimoji="0" lang="en-US" sz="1800" b="0" i="0" u="none" strike="noStrike" cap="none" spc="0" normalizeH="0" baseline="0" noProof="0" dirty="0" smtClean="0">
              <a:ln>
                <a:noFill/>
              </a:ln>
              <a:solidFill>
                <a:schemeClr val="tx1"/>
              </a:solidFill>
              <a:effectLst/>
              <a:uLnTx/>
              <a:uFillTx/>
              <a:latin typeface="+mn-lt"/>
              <a:ea typeface="+mn-ea"/>
              <a:cs typeface="+mn-cs"/>
            </a:rPr>
            <a:t>If ‘R’ Company carries on </a:t>
          </a:r>
          <a:r>
            <a:rPr kumimoji="0" lang="en-US" sz="1800" b="0" i="0" u="none" strike="noStrike" cap="none" spc="0" normalizeH="0" baseline="0" noProof="0" smtClean="0">
              <a:ln>
                <a:noFill/>
              </a:ln>
              <a:solidFill>
                <a:schemeClr val="tx1"/>
              </a:solidFill>
              <a:effectLst/>
              <a:uLnTx/>
              <a:uFillTx/>
              <a:latin typeface="+mn-lt"/>
              <a:ea typeface="+mn-ea"/>
              <a:cs typeface="+mn-cs"/>
            </a:rPr>
            <a:t>business in </a:t>
          </a:r>
          <a:r>
            <a:rPr kumimoji="0" lang="en-US" sz="1800" b="0" i="0" u="none" strike="noStrike" cap="none" spc="0" normalizeH="0" baseline="0" noProof="0" dirty="0" smtClean="0">
              <a:ln>
                <a:noFill/>
              </a:ln>
              <a:solidFill>
                <a:schemeClr val="tx1"/>
              </a:solidFill>
              <a:effectLst/>
              <a:uLnTx/>
              <a:uFillTx/>
              <a:latin typeface="+mn-lt"/>
              <a:ea typeface="+mn-ea"/>
              <a:cs typeface="+mn-cs"/>
            </a:rPr>
            <a:t>‘S’ state through a PE situated in “S” state, business profits of ‘R’ Company </a:t>
          </a:r>
          <a:r>
            <a:rPr kumimoji="0" lang="en-US" sz="1800" b="1" i="0" u="sng" strike="noStrike" cap="none" spc="0" normalizeH="0" baseline="0" noProof="0" dirty="0" smtClean="0">
              <a:ln>
                <a:noFill/>
              </a:ln>
              <a:solidFill>
                <a:schemeClr val="tx1"/>
              </a:solidFill>
              <a:effectLst/>
              <a:uLnTx/>
              <a:uFillTx/>
              <a:latin typeface="+mn-lt"/>
              <a:ea typeface="+mn-ea"/>
              <a:cs typeface="+mn-cs"/>
            </a:rPr>
            <a:t>may be </a:t>
          </a:r>
          <a:r>
            <a:rPr kumimoji="0" lang="en-US" sz="1800" b="0" i="0" u="none" strike="noStrike" cap="none" spc="0" normalizeH="0" baseline="0" noProof="0" dirty="0" smtClean="0">
              <a:ln>
                <a:noFill/>
              </a:ln>
              <a:solidFill>
                <a:schemeClr val="tx1"/>
              </a:solidFill>
              <a:effectLst/>
              <a:uLnTx/>
              <a:uFillTx/>
              <a:latin typeface="+mn-lt"/>
              <a:ea typeface="+mn-ea"/>
              <a:cs typeface="+mn-cs"/>
            </a:rPr>
            <a:t>taxed in “S” state</a:t>
          </a:r>
        </a:p>
      </dgm:t>
    </dgm:pt>
    <dgm:pt modelId="{A9B66177-6FEC-4D1F-8E92-B13F72E46A45}" type="parTrans" cxnId="{5D9B2924-3646-46AE-8E6F-2DC0DAD09D6B}">
      <dgm:prSet/>
      <dgm:spPr/>
      <dgm:t>
        <a:bodyPr/>
        <a:lstStyle/>
        <a:p>
          <a:endParaRPr lang="en-US"/>
        </a:p>
      </dgm:t>
    </dgm:pt>
    <dgm:pt modelId="{A5D9D92F-D845-46D8-AE58-E626512856F2}" type="sibTrans" cxnId="{5D9B2924-3646-46AE-8E6F-2DC0DAD09D6B}">
      <dgm:prSet/>
      <dgm:spPr/>
      <dgm:t>
        <a:bodyPr/>
        <a:lstStyle/>
        <a:p>
          <a:endParaRPr lang="en-US"/>
        </a:p>
      </dgm:t>
    </dgm:pt>
    <dgm:pt modelId="{4A49ED28-C7D4-4D1B-B41C-58BCE48642F6}">
      <dgm:prSet custT="1"/>
      <dgm:spPr/>
      <dgm:t>
        <a:bodyPr/>
        <a:lstStyle/>
        <a:p>
          <a:pPr algn="just" rtl="0"/>
          <a:endParaRPr kumimoji="0" lang="en-US" sz="1800" b="0" i="0" u="none" strike="noStrike" cap="none" spc="0" normalizeH="0" baseline="0" noProof="0" dirty="0" smtClean="0">
            <a:ln>
              <a:noFill/>
            </a:ln>
            <a:solidFill>
              <a:schemeClr val="tx1"/>
            </a:solidFill>
            <a:effectLst/>
            <a:uLnTx/>
            <a:uFillTx/>
            <a:latin typeface="+mn-lt"/>
            <a:ea typeface="+mn-ea"/>
            <a:cs typeface="+mn-cs"/>
          </a:endParaRPr>
        </a:p>
      </dgm:t>
    </dgm:pt>
    <dgm:pt modelId="{701AB29D-CC33-4333-9407-2C761681EC57}" type="parTrans" cxnId="{377558B1-B8AA-4A73-891E-5246D74246B1}">
      <dgm:prSet/>
      <dgm:spPr/>
      <dgm:t>
        <a:bodyPr/>
        <a:lstStyle/>
        <a:p>
          <a:endParaRPr lang="en-US"/>
        </a:p>
      </dgm:t>
    </dgm:pt>
    <dgm:pt modelId="{ECC4AE90-18A0-4299-90B4-2E9F1ED90764}" type="sibTrans" cxnId="{377558B1-B8AA-4A73-891E-5246D74246B1}">
      <dgm:prSet/>
      <dgm:spPr/>
      <dgm:t>
        <a:bodyPr/>
        <a:lstStyle/>
        <a:p>
          <a:endParaRPr lang="en-US"/>
        </a:p>
      </dgm:t>
    </dgm:pt>
    <dgm:pt modelId="{C9F6E1EE-5DED-495C-9C97-09A894980064}">
      <dgm:prSet custT="1"/>
      <dgm:spPr/>
      <dgm:t>
        <a:bodyPr/>
        <a:lstStyle/>
        <a:p>
          <a:pPr algn="just" rtl="0"/>
          <a:r>
            <a:rPr kumimoji="0" lang="en-US" sz="1800" b="0" i="0" u="none" strike="noStrike" cap="none" spc="0" normalizeH="0" baseline="0" noProof="0" dirty="0" smtClean="0">
              <a:ln>
                <a:noFill/>
              </a:ln>
              <a:solidFill>
                <a:schemeClr val="tx1"/>
              </a:solidFill>
              <a:effectLst/>
              <a:uLnTx/>
              <a:uFillTx/>
              <a:latin typeface="+mn-lt"/>
              <a:ea typeface="+mn-ea"/>
              <a:cs typeface="+mn-cs"/>
            </a:rPr>
            <a:t>Only that much profits should be taxed in “S” Country, where the PE is situated, which is attributable to the PE.</a:t>
          </a:r>
          <a:endParaRPr kumimoji="0" lang="en-US" sz="1800" b="0" i="0" u="none" strike="noStrike" cap="none" spc="0" normalizeH="0" baseline="0" noProof="0" dirty="0">
            <a:ln>
              <a:noFill/>
            </a:ln>
            <a:solidFill>
              <a:schemeClr val="tx1"/>
            </a:solidFill>
            <a:effectLst/>
            <a:uLnTx/>
            <a:uFillTx/>
            <a:latin typeface="+mn-lt"/>
            <a:ea typeface="+mn-ea"/>
            <a:cs typeface="+mn-cs"/>
          </a:endParaRPr>
        </a:p>
      </dgm:t>
    </dgm:pt>
    <dgm:pt modelId="{19A3F917-E982-4A5E-9171-914F5FE561E2}" type="parTrans" cxnId="{B8F9B4C8-17DF-40BB-B578-D2C95873553A}">
      <dgm:prSet/>
      <dgm:spPr/>
      <dgm:t>
        <a:bodyPr/>
        <a:lstStyle/>
        <a:p>
          <a:endParaRPr lang="en-US"/>
        </a:p>
      </dgm:t>
    </dgm:pt>
    <dgm:pt modelId="{C2D6DEF1-3C02-4F56-BEC4-D15DDC05C86B}" type="sibTrans" cxnId="{B8F9B4C8-17DF-40BB-B578-D2C95873553A}">
      <dgm:prSet/>
      <dgm:spPr/>
      <dgm:t>
        <a:bodyPr/>
        <a:lstStyle/>
        <a:p>
          <a:endParaRPr lang="en-US"/>
        </a:p>
      </dgm:t>
    </dgm:pt>
    <dgm:pt modelId="{CC91D0E6-7C7B-4A35-ABEF-DA03339554E6}" type="pres">
      <dgm:prSet presAssocID="{F3235C34-0E85-4F03-923E-1348C90B4A8C}" presName="linear" presStyleCnt="0">
        <dgm:presLayoutVars>
          <dgm:dir/>
          <dgm:animLvl val="lvl"/>
          <dgm:resizeHandles val="exact"/>
        </dgm:presLayoutVars>
      </dgm:prSet>
      <dgm:spPr/>
      <dgm:t>
        <a:bodyPr/>
        <a:lstStyle/>
        <a:p>
          <a:endParaRPr lang="en-US"/>
        </a:p>
      </dgm:t>
    </dgm:pt>
    <dgm:pt modelId="{24231FEA-2E97-4982-BFCE-791CE955EE60}" type="pres">
      <dgm:prSet presAssocID="{49526540-E48B-4EAA-A79B-05D909B6DF38}" presName="parentLin" presStyleCnt="0"/>
      <dgm:spPr/>
    </dgm:pt>
    <dgm:pt modelId="{4B9090C6-B529-43F7-A088-20F938878A60}" type="pres">
      <dgm:prSet presAssocID="{49526540-E48B-4EAA-A79B-05D909B6DF38}" presName="parentLeftMargin" presStyleLbl="node1" presStyleIdx="0" presStyleCnt="1"/>
      <dgm:spPr/>
      <dgm:t>
        <a:bodyPr/>
        <a:lstStyle/>
        <a:p>
          <a:endParaRPr lang="en-US"/>
        </a:p>
      </dgm:t>
    </dgm:pt>
    <dgm:pt modelId="{F17F4ACF-9B9D-430B-BFDC-8CE1990615FB}" type="pres">
      <dgm:prSet presAssocID="{49526540-E48B-4EAA-A79B-05D909B6DF38}" presName="parentText" presStyleLbl="node1" presStyleIdx="0" presStyleCnt="1" custScaleX="113385" custScaleY="111103">
        <dgm:presLayoutVars>
          <dgm:chMax val="0"/>
          <dgm:bulletEnabled val="1"/>
        </dgm:presLayoutVars>
      </dgm:prSet>
      <dgm:spPr/>
      <dgm:t>
        <a:bodyPr/>
        <a:lstStyle/>
        <a:p>
          <a:endParaRPr lang="en-US"/>
        </a:p>
      </dgm:t>
    </dgm:pt>
    <dgm:pt modelId="{63CAECE4-FBD1-4063-9627-A07600724367}" type="pres">
      <dgm:prSet presAssocID="{49526540-E48B-4EAA-A79B-05D909B6DF38}" presName="negativeSpace" presStyleCnt="0"/>
      <dgm:spPr/>
    </dgm:pt>
    <dgm:pt modelId="{A7A56F98-4A99-42CC-9979-6EA901C24674}" type="pres">
      <dgm:prSet presAssocID="{49526540-E48B-4EAA-A79B-05D909B6DF38}" presName="childText" presStyleLbl="conFgAcc1" presStyleIdx="0" presStyleCnt="1" custScaleY="140083">
        <dgm:presLayoutVars>
          <dgm:bulletEnabled val="1"/>
        </dgm:presLayoutVars>
      </dgm:prSet>
      <dgm:spPr/>
      <dgm:t>
        <a:bodyPr/>
        <a:lstStyle/>
        <a:p>
          <a:endParaRPr lang="en-US"/>
        </a:p>
      </dgm:t>
    </dgm:pt>
  </dgm:ptLst>
  <dgm:cxnLst>
    <dgm:cxn modelId="{9277FCA5-0178-4FDA-9F2E-0539396CD46A}" type="presOf" srcId="{49526540-E48B-4EAA-A79B-05D909B6DF38}" destId="{F17F4ACF-9B9D-430B-BFDC-8CE1990615FB}" srcOrd="1" destOrd="0" presId="urn:microsoft.com/office/officeart/2005/8/layout/list1"/>
    <dgm:cxn modelId="{5D9B2924-3646-46AE-8E6F-2DC0DAD09D6B}" srcId="{49526540-E48B-4EAA-A79B-05D909B6DF38}" destId="{E9874A84-0DF2-4DB3-805C-4B7EC8CD2895}" srcOrd="2" destOrd="0" parTransId="{A9B66177-6FEC-4D1F-8E92-B13F72E46A45}" sibTransId="{A5D9D92F-D845-46D8-AE58-E626512856F2}"/>
    <dgm:cxn modelId="{B8F9B4C8-17DF-40BB-B578-D2C95873553A}" srcId="{49526540-E48B-4EAA-A79B-05D909B6DF38}" destId="{C9F6E1EE-5DED-495C-9C97-09A894980064}" srcOrd="4" destOrd="0" parTransId="{19A3F917-E982-4A5E-9171-914F5FE561E2}" sibTransId="{C2D6DEF1-3C02-4F56-BEC4-D15DDC05C86B}"/>
    <dgm:cxn modelId="{C41E96FE-4486-47F6-B0DF-5F3D85FB5C07}" srcId="{F3235C34-0E85-4F03-923E-1348C90B4A8C}" destId="{49526540-E48B-4EAA-A79B-05D909B6DF38}" srcOrd="0" destOrd="0" parTransId="{B523FAF8-6CB4-4CB5-931B-126B5A5AE8C5}" sibTransId="{5848AE49-C9B1-4BEE-B464-0087B5248555}"/>
    <dgm:cxn modelId="{9790F567-C77C-4532-8404-4FDF396A9288}" type="presOf" srcId="{F4516359-74E7-41EA-88C8-88FC7A94424A}" destId="{A7A56F98-4A99-42CC-9979-6EA901C24674}" srcOrd="0" destOrd="1" presId="urn:microsoft.com/office/officeart/2005/8/layout/list1"/>
    <dgm:cxn modelId="{AD5A2E38-C394-42A1-8431-B28D27E66E9C}" srcId="{49526540-E48B-4EAA-A79B-05D909B6DF38}" destId="{29A61D99-7766-4FE4-BA63-52AAE66E7625}" srcOrd="0" destOrd="0" parTransId="{8C826564-9E43-4ACE-9B47-750CA05CFCA6}" sibTransId="{1ACADFEC-3D78-4930-AAF5-BBAE7B43FE61}"/>
    <dgm:cxn modelId="{08733FDB-F52C-4472-996A-078B19F091A3}" type="presOf" srcId="{E9874A84-0DF2-4DB3-805C-4B7EC8CD2895}" destId="{A7A56F98-4A99-42CC-9979-6EA901C24674}" srcOrd="0" destOrd="2" presId="urn:microsoft.com/office/officeart/2005/8/layout/list1"/>
    <dgm:cxn modelId="{F0CE6E58-2590-48EE-8E24-E28291D0432A}" type="presOf" srcId="{49526540-E48B-4EAA-A79B-05D909B6DF38}" destId="{4B9090C6-B529-43F7-A088-20F938878A60}" srcOrd="0" destOrd="0" presId="urn:microsoft.com/office/officeart/2005/8/layout/list1"/>
    <dgm:cxn modelId="{8BF8A2A6-9A41-4CA9-9FE4-694F0268A416}" type="presOf" srcId="{C9F6E1EE-5DED-495C-9C97-09A894980064}" destId="{A7A56F98-4A99-42CC-9979-6EA901C24674}" srcOrd="0" destOrd="4" presId="urn:microsoft.com/office/officeart/2005/8/layout/list1"/>
    <dgm:cxn modelId="{38A2FF79-6217-4747-98FF-B175371900E4}" type="presOf" srcId="{F3235C34-0E85-4F03-923E-1348C90B4A8C}" destId="{CC91D0E6-7C7B-4A35-ABEF-DA03339554E6}" srcOrd="0" destOrd="0" presId="urn:microsoft.com/office/officeart/2005/8/layout/list1"/>
    <dgm:cxn modelId="{377558B1-B8AA-4A73-891E-5246D74246B1}" srcId="{49526540-E48B-4EAA-A79B-05D909B6DF38}" destId="{4A49ED28-C7D4-4D1B-B41C-58BCE48642F6}" srcOrd="3" destOrd="0" parTransId="{701AB29D-CC33-4333-9407-2C761681EC57}" sibTransId="{ECC4AE90-18A0-4299-90B4-2E9F1ED90764}"/>
    <dgm:cxn modelId="{9F61B017-6881-4243-8E12-824CD93B976B}" type="presOf" srcId="{29A61D99-7766-4FE4-BA63-52AAE66E7625}" destId="{A7A56F98-4A99-42CC-9979-6EA901C24674}" srcOrd="0" destOrd="0" presId="urn:microsoft.com/office/officeart/2005/8/layout/list1"/>
    <dgm:cxn modelId="{0E45CE46-94B0-42CD-9243-DFB4E58BCAA1}" srcId="{49526540-E48B-4EAA-A79B-05D909B6DF38}" destId="{F4516359-74E7-41EA-88C8-88FC7A94424A}" srcOrd="1" destOrd="0" parTransId="{5472B591-B1FF-436E-AA82-2F031D593A63}" sibTransId="{39F1FAA3-638C-4418-B7A5-D6E482171974}"/>
    <dgm:cxn modelId="{52D7AA01-F7AC-40AA-A2AA-A7CDB9E4590F}" type="presOf" srcId="{4A49ED28-C7D4-4D1B-B41C-58BCE48642F6}" destId="{A7A56F98-4A99-42CC-9979-6EA901C24674}" srcOrd="0" destOrd="3" presId="urn:microsoft.com/office/officeart/2005/8/layout/list1"/>
    <dgm:cxn modelId="{ACF2BDEE-1F97-484B-8BA5-64D050CF8273}" type="presParOf" srcId="{CC91D0E6-7C7B-4A35-ABEF-DA03339554E6}" destId="{24231FEA-2E97-4982-BFCE-791CE955EE60}" srcOrd="0" destOrd="0" presId="urn:microsoft.com/office/officeart/2005/8/layout/list1"/>
    <dgm:cxn modelId="{420667E6-BB3A-482B-8C84-304A14FEEAA5}" type="presParOf" srcId="{24231FEA-2E97-4982-BFCE-791CE955EE60}" destId="{4B9090C6-B529-43F7-A088-20F938878A60}" srcOrd="0" destOrd="0" presId="urn:microsoft.com/office/officeart/2005/8/layout/list1"/>
    <dgm:cxn modelId="{19E1D979-0152-4399-B821-C05AC5D94D6D}" type="presParOf" srcId="{24231FEA-2E97-4982-BFCE-791CE955EE60}" destId="{F17F4ACF-9B9D-430B-BFDC-8CE1990615FB}" srcOrd="1" destOrd="0" presId="urn:microsoft.com/office/officeart/2005/8/layout/list1"/>
    <dgm:cxn modelId="{4BA74E3E-0DA9-404E-A4BD-BEBFE07B6207}" type="presParOf" srcId="{CC91D0E6-7C7B-4A35-ABEF-DA03339554E6}" destId="{63CAECE4-FBD1-4063-9627-A07600724367}" srcOrd="1" destOrd="0" presId="urn:microsoft.com/office/officeart/2005/8/layout/list1"/>
    <dgm:cxn modelId="{452608F5-C53B-4159-BA3A-0C318B746394}" type="presParOf" srcId="{CC91D0E6-7C7B-4A35-ABEF-DA03339554E6}" destId="{A7A56F98-4A99-42CC-9979-6EA901C24674}"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CF94219-2175-4E79-9E73-79FF6BB1005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4D6E504-4AC1-4243-BF13-7CA3DDDE5296}">
      <dgm:prSet phldrT="[Text]"/>
      <dgm:spPr/>
      <dgm:t>
        <a:bodyPr/>
        <a:lstStyle/>
        <a:p>
          <a:r>
            <a:rPr kumimoji="0" lang="en-US" b="0" i="1" u="none" strike="noStrike" cap="none" spc="0" normalizeH="0" baseline="0" noProof="0" dirty="0" smtClean="0">
              <a:ln>
                <a:noFill/>
              </a:ln>
              <a:solidFill>
                <a:schemeClr val="tx1"/>
              </a:solidFill>
              <a:effectLst/>
              <a:uLnTx/>
              <a:uFillTx/>
              <a:latin typeface="+mn-lt"/>
              <a:ea typeface="+mn-ea"/>
              <a:cs typeface="+mn-cs"/>
            </a:rPr>
            <a:t>Note</a:t>
          </a:r>
          <a:endParaRPr lang="en-US" dirty="0"/>
        </a:p>
      </dgm:t>
    </dgm:pt>
    <dgm:pt modelId="{ADF9568F-345A-4DFA-89FF-5C350AD4CA52}" type="parTrans" cxnId="{6C467E6A-C091-4FBE-9F99-806AD0B75DB5}">
      <dgm:prSet/>
      <dgm:spPr/>
      <dgm:t>
        <a:bodyPr/>
        <a:lstStyle/>
        <a:p>
          <a:endParaRPr lang="en-US"/>
        </a:p>
      </dgm:t>
    </dgm:pt>
    <dgm:pt modelId="{A5948F64-E52C-428C-8D04-5ABFB82545CE}" type="sibTrans" cxnId="{6C467E6A-C091-4FBE-9F99-806AD0B75DB5}">
      <dgm:prSet/>
      <dgm:spPr/>
      <dgm:t>
        <a:bodyPr/>
        <a:lstStyle/>
        <a:p>
          <a:endParaRPr lang="en-US"/>
        </a:p>
      </dgm:t>
    </dgm:pt>
    <dgm:pt modelId="{DA93DDA7-C3BF-45AE-BDC2-D07D87670209}">
      <dgm:prSet/>
      <dgm:spPr/>
      <dgm:t>
        <a:bodyPr/>
        <a:lstStyle/>
        <a:p>
          <a:pPr algn="l"/>
          <a:endParaRPr lang="en-US" dirty="0"/>
        </a:p>
      </dgm:t>
    </dgm:pt>
    <dgm:pt modelId="{5432C9B8-6312-419F-8F9A-F6CE53698651}" type="parTrans" cxnId="{A13EE4C9-1459-4C13-9D18-4C72E4D5E58D}">
      <dgm:prSet/>
      <dgm:spPr/>
      <dgm:t>
        <a:bodyPr/>
        <a:lstStyle/>
        <a:p>
          <a:endParaRPr lang="en-US"/>
        </a:p>
      </dgm:t>
    </dgm:pt>
    <dgm:pt modelId="{8FA20C7C-FDF7-4DEF-ACEA-4A630389AE53}" type="sibTrans" cxnId="{A13EE4C9-1459-4C13-9D18-4C72E4D5E58D}">
      <dgm:prSet/>
      <dgm:spPr/>
      <dgm:t>
        <a:bodyPr/>
        <a:lstStyle/>
        <a:p>
          <a:endParaRPr lang="en-US"/>
        </a:p>
      </dgm:t>
    </dgm:pt>
    <dgm:pt modelId="{D4E11C6A-4FA1-4E23-81E9-D2CD1CE2F19D}">
      <dgm:prSet/>
      <dgm:spPr/>
      <dgm:t>
        <a:bodyPr/>
        <a:lstStyle/>
        <a:p>
          <a:pPr algn="just" rtl="0"/>
          <a:r>
            <a:rPr kumimoji="0" lang="en-US" b="0" i="0" u="none" strike="noStrike" cap="none" spc="0" normalizeH="0" baseline="0" noProof="0" dirty="0" smtClean="0">
              <a:ln>
                <a:noFill/>
              </a:ln>
              <a:solidFill>
                <a:schemeClr val="tx1"/>
              </a:solidFill>
              <a:effectLst/>
              <a:uLnTx/>
              <a:uFillTx/>
              <a:latin typeface="+mn-lt"/>
              <a:ea typeface="+mn-ea"/>
              <a:cs typeface="+mn-cs"/>
            </a:rPr>
            <a:t>“S” country, where PE is situated is not authorized to tax the entire profits of ‘R’ Company</a:t>
          </a:r>
        </a:p>
      </dgm:t>
    </dgm:pt>
    <dgm:pt modelId="{C6ACB513-3AD6-4412-B50E-3C47EEBBE9FD}" type="parTrans" cxnId="{C06FD179-07C1-484D-9D57-63036AEBFDF9}">
      <dgm:prSet/>
      <dgm:spPr/>
      <dgm:t>
        <a:bodyPr/>
        <a:lstStyle/>
        <a:p>
          <a:endParaRPr lang="en-US"/>
        </a:p>
      </dgm:t>
    </dgm:pt>
    <dgm:pt modelId="{AA670F2B-1B82-4A88-86C9-08DCFD0E5B49}" type="sibTrans" cxnId="{C06FD179-07C1-484D-9D57-63036AEBFDF9}">
      <dgm:prSet/>
      <dgm:spPr/>
      <dgm:t>
        <a:bodyPr/>
        <a:lstStyle/>
        <a:p>
          <a:endParaRPr lang="en-US"/>
        </a:p>
      </dgm:t>
    </dgm:pt>
    <dgm:pt modelId="{1B0C3564-398F-42DD-98F1-FD979306166C}">
      <dgm:prSet/>
      <dgm:spPr/>
      <dgm:t>
        <a:bodyPr/>
        <a:lstStyle/>
        <a:p>
          <a:pPr algn="just" rtl="0"/>
          <a:r>
            <a:rPr kumimoji="0" lang="en-US" b="0" i="0" u="none" strike="noStrike" cap="none" spc="0" normalizeH="0" baseline="0" noProof="0" dirty="0" smtClean="0">
              <a:ln>
                <a:noFill/>
              </a:ln>
              <a:solidFill>
                <a:schemeClr val="tx1"/>
              </a:solidFill>
              <a:effectLst/>
              <a:uLnTx/>
              <a:uFillTx/>
              <a:latin typeface="+mn-lt"/>
              <a:ea typeface="+mn-ea"/>
              <a:cs typeface="+mn-cs"/>
            </a:rPr>
            <a:t>“S” country is authorized to tax only that much of profits of ‘R’ Company, which is attributable to the PE.</a:t>
          </a:r>
          <a:endParaRPr kumimoji="0" lang="en-US" b="0" i="0" u="none" strike="noStrike" cap="none" spc="0" normalizeH="0" baseline="0" noProof="0" dirty="0">
            <a:ln>
              <a:noFill/>
            </a:ln>
            <a:solidFill>
              <a:schemeClr val="tx1"/>
            </a:solidFill>
            <a:effectLst/>
            <a:uLnTx/>
            <a:uFillTx/>
            <a:latin typeface="+mn-lt"/>
            <a:ea typeface="+mn-ea"/>
            <a:cs typeface="+mn-cs"/>
          </a:endParaRPr>
        </a:p>
      </dgm:t>
    </dgm:pt>
    <dgm:pt modelId="{019722CD-B728-4240-B757-9938864DF8EA}" type="parTrans" cxnId="{48D03D8C-429B-478B-9214-87D0D5593C22}">
      <dgm:prSet/>
      <dgm:spPr/>
      <dgm:t>
        <a:bodyPr/>
        <a:lstStyle/>
        <a:p>
          <a:endParaRPr lang="en-US"/>
        </a:p>
      </dgm:t>
    </dgm:pt>
    <dgm:pt modelId="{26EBA743-DCB2-4A52-B2BE-0D772B5A4CBD}" type="sibTrans" cxnId="{48D03D8C-429B-478B-9214-87D0D5593C22}">
      <dgm:prSet/>
      <dgm:spPr/>
      <dgm:t>
        <a:bodyPr/>
        <a:lstStyle/>
        <a:p>
          <a:endParaRPr lang="en-US"/>
        </a:p>
      </dgm:t>
    </dgm:pt>
    <dgm:pt modelId="{818C3F4D-DF73-4C83-96E5-882A00D0B29C}" type="pres">
      <dgm:prSet presAssocID="{ACF94219-2175-4E79-9E73-79FF6BB10051}" presName="linear" presStyleCnt="0">
        <dgm:presLayoutVars>
          <dgm:dir/>
          <dgm:animLvl val="lvl"/>
          <dgm:resizeHandles val="exact"/>
        </dgm:presLayoutVars>
      </dgm:prSet>
      <dgm:spPr/>
      <dgm:t>
        <a:bodyPr/>
        <a:lstStyle/>
        <a:p>
          <a:endParaRPr lang="en-US"/>
        </a:p>
      </dgm:t>
    </dgm:pt>
    <dgm:pt modelId="{FC9FCCBD-E470-472A-A4AA-C94E5D17F95A}" type="pres">
      <dgm:prSet presAssocID="{74D6E504-4AC1-4243-BF13-7CA3DDDE5296}" presName="parentLin" presStyleCnt="0"/>
      <dgm:spPr/>
    </dgm:pt>
    <dgm:pt modelId="{7DEFD8AC-8C74-4A0B-B9EB-C33A5BCE737D}" type="pres">
      <dgm:prSet presAssocID="{74D6E504-4AC1-4243-BF13-7CA3DDDE5296}" presName="parentLeftMargin" presStyleLbl="node1" presStyleIdx="0" presStyleCnt="1"/>
      <dgm:spPr/>
      <dgm:t>
        <a:bodyPr/>
        <a:lstStyle/>
        <a:p>
          <a:endParaRPr lang="en-US"/>
        </a:p>
      </dgm:t>
    </dgm:pt>
    <dgm:pt modelId="{B07B0E05-F547-47AB-9E6E-3586F1D0C4FC}" type="pres">
      <dgm:prSet presAssocID="{74D6E504-4AC1-4243-BF13-7CA3DDDE5296}" presName="parentText" presStyleLbl="node1" presStyleIdx="0" presStyleCnt="1" custScaleX="41964" custScaleY="132851">
        <dgm:presLayoutVars>
          <dgm:chMax val="0"/>
          <dgm:bulletEnabled val="1"/>
        </dgm:presLayoutVars>
      </dgm:prSet>
      <dgm:spPr/>
      <dgm:t>
        <a:bodyPr/>
        <a:lstStyle/>
        <a:p>
          <a:endParaRPr lang="en-US"/>
        </a:p>
      </dgm:t>
    </dgm:pt>
    <dgm:pt modelId="{376C4419-0E1F-45A3-9F4C-52B63003718B}" type="pres">
      <dgm:prSet presAssocID="{74D6E504-4AC1-4243-BF13-7CA3DDDE5296}" presName="negativeSpace" presStyleCnt="0"/>
      <dgm:spPr/>
    </dgm:pt>
    <dgm:pt modelId="{F63673A9-2052-4F05-A0F0-FE7C6A5EB05F}" type="pres">
      <dgm:prSet presAssocID="{74D6E504-4AC1-4243-BF13-7CA3DDDE5296}" presName="childText" presStyleLbl="conFgAcc1" presStyleIdx="0" presStyleCnt="1">
        <dgm:presLayoutVars>
          <dgm:bulletEnabled val="1"/>
        </dgm:presLayoutVars>
      </dgm:prSet>
      <dgm:spPr/>
      <dgm:t>
        <a:bodyPr/>
        <a:lstStyle/>
        <a:p>
          <a:endParaRPr lang="en-US"/>
        </a:p>
      </dgm:t>
    </dgm:pt>
  </dgm:ptLst>
  <dgm:cxnLst>
    <dgm:cxn modelId="{6C467E6A-C091-4FBE-9F99-806AD0B75DB5}" srcId="{ACF94219-2175-4E79-9E73-79FF6BB10051}" destId="{74D6E504-4AC1-4243-BF13-7CA3DDDE5296}" srcOrd="0" destOrd="0" parTransId="{ADF9568F-345A-4DFA-89FF-5C350AD4CA52}" sibTransId="{A5948F64-E52C-428C-8D04-5ABFB82545CE}"/>
    <dgm:cxn modelId="{078D800C-C68E-4ECB-A21F-627D3C317C09}" type="presOf" srcId="{ACF94219-2175-4E79-9E73-79FF6BB10051}" destId="{818C3F4D-DF73-4C83-96E5-882A00D0B29C}" srcOrd="0" destOrd="0" presId="urn:microsoft.com/office/officeart/2005/8/layout/list1"/>
    <dgm:cxn modelId="{80D9E23B-7600-4948-98CD-F8BDC5FC1312}" type="presOf" srcId="{74D6E504-4AC1-4243-BF13-7CA3DDDE5296}" destId="{7DEFD8AC-8C74-4A0B-B9EB-C33A5BCE737D}" srcOrd="0" destOrd="0" presId="urn:microsoft.com/office/officeart/2005/8/layout/list1"/>
    <dgm:cxn modelId="{4C1DCF92-F049-4B11-8CB8-FAE44D86CD71}" type="presOf" srcId="{1B0C3564-398F-42DD-98F1-FD979306166C}" destId="{F63673A9-2052-4F05-A0F0-FE7C6A5EB05F}" srcOrd="0" destOrd="2" presId="urn:microsoft.com/office/officeart/2005/8/layout/list1"/>
    <dgm:cxn modelId="{AE041CF4-5629-4E2F-A045-7490C7D810AB}" type="presOf" srcId="{DA93DDA7-C3BF-45AE-BDC2-D07D87670209}" destId="{F63673A9-2052-4F05-A0F0-FE7C6A5EB05F}" srcOrd="0" destOrd="0" presId="urn:microsoft.com/office/officeart/2005/8/layout/list1"/>
    <dgm:cxn modelId="{48D03D8C-429B-478B-9214-87D0D5593C22}" srcId="{74D6E504-4AC1-4243-BF13-7CA3DDDE5296}" destId="{1B0C3564-398F-42DD-98F1-FD979306166C}" srcOrd="2" destOrd="0" parTransId="{019722CD-B728-4240-B757-9938864DF8EA}" sibTransId="{26EBA743-DCB2-4A52-B2BE-0D772B5A4CBD}"/>
    <dgm:cxn modelId="{B05601B9-9E2D-4009-AC06-B313BFD760B7}" type="presOf" srcId="{74D6E504-4AC1-4243-BF13-7CA3DDDE5296}" destId="{B07B0E05-F547-47AB-9E6E-3586F1D0C4FC}" srcOrd="1" destOrd="0" presId="urn:microsoft.com/office/officeart/2005/8/layout/list1"/>
    <dgm:cxn modelId="{C06FD179-07C1-484D-9D57-63036AEBFDF9}" srcId="{74D6E504-4AC1-4243-BF13-7CA3DDDE5296}" destId="{D4E11C6A-4FA1-4E23-81E9-D2CD1CE2F19D}" srcOrd="1" destOrd="0" parTransId="{C6ACB513-3AD6-4412-B50E-3C47EEBBE9FD}" sibTransId="{AA670F2B-1B82-4A88-86C9-08DCFD0E5B49}"/>
    <dgm:cxn modelId="{2DFCE130-0763-42FB-9E27-39BE6AA382EB}" type="presOf" srcId="{D4E11C6A-4FA1-4E23-81E9-D2CD1CE2F19D}" destId="{F63673A9-2052-4F05-A0F0-FE7C6A5EB05F}" srcOrd="0" destOrd="1" presId="urn:microsoft.com/office/officeart/2005/8/layout/list1"/>
    <dgm:cxn modelId="{A13EE4C9-1459-4C13-9D18-4C72E4D5E58D}" srcId="{74D6E504-4AC1-4243-BF13-7CA3DDDE5296}" destId="{DA93DDA7-C3BF-45AE-BDC2-D07D87670209}" srcOrd="0" destOrd="0" parTransId="{5432C9B8-6312-419F-8F9A-F6CE53698651}" sibTransId="{8FA20C7C-FDF7-4DEF-ACEA-4A630389AE53}"/>
    <dgm:cxn modelId="{A2BA0932-B8B2-4BF5-8E7F-51FEFCD4EF1B}" type="presParOf" srcId="{818C3F4D-DF73-4C83-96E5-882A00D0B29C}" destId="{FC9FCCBD-E470-472A-A4AA-C94E5D17F95A}" srcOrd="0" destOrd="0" presId="urn:microsoft.com/office/officeart/2005/8/layout/list1"/>
    <dgm:cxn modelId="{8951DC78-66F9-4B41-8BD6-7FF95B521271}" type="presParOf" srcId="{FC9FCCBD-E470-472A-A4AA-C94E5D17F95A}" destId="{7DEFD8AC-8C74-4A0B-B9EB-C33A5BCE737D}" srcOrd="0" destOrd="0" presId="urn:microsoft.com/office/officeart/2005/8/layout/list1"/>
    <dgm:cxn modelId="{62C0D484-4569-4A6B-A06F-385BB2352994}" type="presParOf" srcId="{FC9FCCBD-E470-472A-A4AA-C94E5D17F95A}" destId="{B07B0E05-F547-47AB-9E6E-3586F1D0C4FC}" srcOrd="1" destOrd="0" presId="urn:microsoft.com/office/officeart/2005/8/layout/list1"/>
    <dgm:cxn modelId="{DE3C82AD-9A04-4FD5-8667-4AE7BBE01567}" type="presParOf" srcId="{818C3F4D-DF73-4C83-96E5-882A00D0B29C}" destId="{376C4419-0E1F-45A3-9F4C-52B63003718B}" srcOrd="1" destOrd="0" presId="urn:microsoft.com/office/officeart/2005/8/layout/list1"/>
    <dgm:cxn modelId="{AD87AED6-E446-4B5E-8F58-01C30A6B0C40}" type="presParOf" srcId="{818C3F4D-DF73-4C83-96E5-882A00D0B29C}" destId="{F63673A9-2052-4F05-A0F0-FE7C6A5EB05F}"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893075-ECC2-4F81-9AE8-E405BEFDBE3C}" type="doc">
      <dgm:prSet loTypeId="urn:microsoft.com/office/officeart/2005/8/layout/hList2#1" loCatId="list" qsTypeId="urn:microsoft.com/office/officeart/2005/8/quickstyle/simple1" qsCatId="simple" csTypeId="urn:microsoft.com/office/officeart/2005/8/colors/accent1_2" csCatId="accent1" phldr="1"/>
      <dgm:spPr/>
      <dgm:t>
        <a:bodyPr/>
        <a:lstStyle/>
        <a:p>
          <a:endParaRPr lang="en-SG"/>
        </a:p>
      </dgm:t>
    </dgm:pt>
    <dgm:pt modelId="{07427D71-BF84-49B5-85F9-E7911D431444}">
      <dgm:prSet phldrT="[Text]" phldr="1"/>
      <dgm:spPr/>
      <dgm:t>
        <a:bodyPr/>
        <a:lstStyle/>
        <a:p>
          <a:endParaRPr lang="en-SG"/>
        </a:p>
      </dgm:t>
    </dgm:pt>
    <dgm:pt modelId="{97BF5B41-A1E8-43E2-B7E4-4AB41649A3DB}" type="parTrans" cxnId="{5442A8F7-CF1F-4138-9FE6-14676CFA871E}">
      <dgm:prSet/>
      <dgm:spPr/>
      <dgm:t>
        <a:bodyPr/>
        <a:lstStyle/>
        <a:p>
          <a:endParaRPr lang="en-SG"/>
        </a:p>
      </dgm:t>
    </dgm:pt>
    <dgm:pt modelId="{59F87A31-3949-4DE9-9C47-7F0CED759E8B}" type="sibTrans" cxnId="{5442A8F7-CF1F-4138-9FE6-14676CFA871E}">
      <dgm:prSet/>
      <dgm:spPr/>
      <dgm:t>
        <a:bodyPr/>
        <a:lstStyle/>
        <a:p>
          <a:endParaRPr lang="en-SG"/>
        </a:p>
      </dgm:t>
    </dgm:pt>
    <dgm:pt modelId="{23352279-2235-49F6-85D7-2739A116F397}">
      <dgm:prSet phldrT="[Text]" custT="1"/>
      <dgm:spPr/>
      <dgm:t>
        <a:bodyPr/>
        <a:lstStyle/>
        <a:p>
          <a:r>
            <a:rPr lang="en-US" sz="2200" b="1" dirty="0" smtClean="0"/>
            <a:t>Place of Business</a:t>
          </a:r>
          <a:endParaRPr lang="en-SG" sz="1800" dirty="0"/>
        </a:p>
      </dgm:t>
    </dgm:pt>
    <dgm:pt modelId="{5DE40A52-46BF-4D27-93E8-7A9069937EE9}" type="parTrans" cxnId="{C1166645-86BD-471D-B840-D9CAAE413B3B}">
      <dgm:prSet/>
      <dgm:spPr/>
      <dgm:t>
        <a:bodyPr/>
        <a:lstStyle/>
        <a:p>
          <a:endParaRPr lang="en-SG"/>
        </a:p>
      </dgm:t>
    </dgm:pt>
    <dgm:pt modelId="{DFAC5F5E-2AD7-45DC-A8D4-4BB56980439C}" type="sibTrans" cxnId="{C1166645-86BD-471D-B840-D9CAAE413B3B}">
      <dgm:prSet/>
      <dgm:spPr/>
      <dgm:t>
        <a:bodyPr/>
        <a:lstStyle/>
        <a:p>
          <a:endParaRPr lang="en-SG"/>
        </a:p>
      </dgm:t>
    </dgm:pt>
    <dgm:pt modelId="{69D66D2A-7161-48FD-9604-E3F7C05B829B}">
      <dgm:prSet phldrT="[Text]" phldr="1"/>
      <dgm:spPr/>
      <dgm:t>
        <a:bodyPr/>
        <a:lstStyle/>
        <a:p>
          <a:endParaRPr lang="en-SG"/>
        </a:p>
      </dgm:t>
    </dgm:pt>
    <dgm:pt modelId="{65AA7650-A770-44D2-8020-7F7620052B43}" type="parTrans" cxnId="{E8CA0908-D11D-4887-AB12-E5975CCB26DB}">
      <dgm:prSet/>
      <dgm:spPr/>
      <dgm:t>
        <a:bodyPr/>
        <a:lstStyle/>
        <a:p>
          <a:endParaRPr lang="en-SG"/>
        </a:p>
      </dgm:t>
    </dgm:pt>
    <dgm:pt modelId="{CE3C30D8-C97E-4107-9902-680C14294D15}" type="sibTrans" cxnId="{E8CA0908-D11D-4887-AB12-E5975CCB26DB}">
      <dgm:prSet/>
      <dgm:spPr/>
      <dgm:t>
        <a:bodyPr/>
        <a:lstStyle/>
        <a:p>
          <a:endParaRPr lang="en-SG"/>
        </a:p>
      </dgm:t>
    </dgm:pt>
    <dgm:pt modelId="{65005310-D1BA-4F79-9C72-CF7F1EB465DE}">
      <dgm:prSet phldrT="[Text]" custT="1"/>
      <dgm:spPr/>
      <dgm:t>
        <a:bodyPr/>
        <a:lstStyle/>
        <a:p>
          <a:r>
            <a:rPr lang="en-US" sz="2300" b="1" dirty="0" smtClean="0"/>
            <a:t>A Fixed Place</a:t>
          </a:r>
          <a:endParaRPr lang="en-SG" sz="2300" b="0" dirty="0"/>
        </a:p>
      </dgm:t>
    </dgm:pt>
    <dgm:pt modelId="{3508EDB5-D3EE-4995-8567-6BEC24F6CE0E}" type="parTrans" cxnId="{E4B53453-3321-44C6-BFA5-973D87E134C0}">
      <dgm:prSet/>
      <dgm:spPr/>
      <dgm:t>
        <a:bodyPr/>
        <a:lstStyle/>
        <a:p>
          <a:endParaRPr lang="en-SG"/>
        </a:p>
      </dgm:t>
    </dgm:pt>
    <dgm:pt modelId="{E33BEB16-17A9-4042-893F-1B8D5576135D}" type="sibTrans" cxnId="{E4B53453-3321-44C6-BFA5-973D87E134C0}">
      <dgm:prSet/>
      <dgm:spPr/>
      <dgm:t>
        <a:bodyPr/>
        <a:lstStyle/>
        <a:p>
          <a:endParaRPr lang="en-SG"/>
        </a:p>
      </dgm:t>
    </dgm:pt>
    <dgm:pt modelId="{DAFB0C92-E5D7-4EED-B90F-55E8C0708A94}">
      <dgm:prSet phldrT="[Text]" phldr="1"/>
      <dgm:spPr/>
      <dgm:t>
        <a:bodyPr/>
        <a:lstStyle/>
        <a:p>
          <a:endParaRPr lang="en-SG"/>
        </a:p>
      </dgm:t>
    </dgm:pt>
    <dgm:pt modelId="{174346C0-2DF9-4E99-B72B-7CABACF7D6EA}" type="parTrans" cxnId="{77AFB9C2-1F92-4159-96F1-CD4EED913374}">
      <dgm:prSet/>
      <dgm:spPr/>
      <dgm:t>
        <a:bodyPr/>
        <a:lstStyle/>
        <a:p>
          <a:endParaRPr lang="en-SG"/>
        </a:p>
      </dgm:t>
    </dgm:pt>
    <dgm:pt modelId="{DD3EFDD0-AC57-474B-9281-4F904A1FC7B0}" type="sibTrans" cxnId="{77AFB9C2-1F92-4159-96F1-CD4EED913374}">
      <dgm:prSet/>
      <dgm:spPr/>
      <dgm:t>
        <a:bodyPr/>
        <a:lstStyle/>
        <a:p>
          <a:endParaRPr lang="en-SG"/>
        </a:p>
      </dgm:t>
    </dgm:pt>
    <dgm:pt modelId="{F0AD6964-5A13-4E53-947C-C7F9A1FDF6AA}">
      <dgm:prSet phldrT="[Text]" custT="1"/>
      <dgm:spPr/>
      <dgm:t>
        <a:bodyPr/>
        <a:lstStyle/>
        <a:p>
          <a:r>
            <a:rPr lang="en-US" sz="2300" b="1" dirty="0" smtClean="0"/>
            <a:t>Carry on Business</a:t>
          </a:r>
          <a:endParaRPr lang="en-SG" sz="2300" b="1" dirty="0"/>
        </a:p>
      </dgm:t>
    </dgm:pt>
    <dgm:pt modelId="{F64151AC-432C-4E9C-AC66-3809C0C484FE}" type="parTrans" cxnId="{67D66B25-C704-4C62-AB65-94B30A8522A1}">
      <dgm:prSet/>
      <dgm:spPr/>
      <dgm:t>
        <a:bodyPr/>
        <a:lstStyle/>
        <a:p>
          <a:endParaRPr lang="en-SG"/>
        </a:p>
      </dgm:t>
    </dgm:pt>
    <dgm:pt modelId="{66B06B68-E11A-4671-8E31-675EF61E79EE}" type="sibTrans" cxnId="{67D66B25-C704-4C62-AB65-94B30A8522A1}">
      <dgm:prSet/>
      <dgm:spPr/>
      <dgm:t>
        <a:bodyPr/>
        <a:lstStyle/>
        <a:p>
          <a:endParaRPr lang="en-SG"/>
        </a:p>
      </dgm:t>
    </dgm:pt>
    <dgm:pt modelId="{8B722DB2-C8A7-4DBC-9B3E-F0DE3E68A428}">
      <dgm:prSet phldrT="[Text]" custT="1"/>
      <dgm:spPr/>
      <dgm:t>
        <a:bodyPr/>
        <a:lstStyle/>
        <a:p>
          <a:r>
            <a:rPr lang="en-US" sz="1800" dirty="0" smtClean="0"/>
            <a:t>“Permanent Establishment” and “Carry on Business” are inextricably bound up together. </a:t>
          </a:r>
          <a:endParaRPr lang="en-SG" sz="1800" dirty="0"/>
        </a:p>
      </dgm:t>
    </dgm:pt>
    <dgm:pt modelId="{00CD83B4-19F3-422C-8724-A3B86EF0B428}" type="parTrans" cxnId="{7C2F9B5E-224E-4F8E-AA6F-81B3300D0029}">
      <dgm:prSet/>
      <dgm:spPr/>
      <dgm:t>
        <a:bodyPr/>
        <a:lstStyle/>
        <a:p>
          <a:endParaRPr lang="en-SG"/>
        </a:p>
      </dgm:t>
    </dgm:pt>
    <dgm:pt modelId="{28D79751-1AC6-406A-9FB4-26FFC32A72D4}" type="sibTrans" cxnId="{7C2F9B5E-224E-4F8E-AA6F-81B3300D0029}">
      <dgm:prSet/>
      <dgm:spPr/>
      <dgm:t>
        <a:bodyPr/>
        <a:lstStyle/>
        <a:p>
          <a:endParaRPr lang="en-SG"/>
        </a:p>
      </dgm:t>
    </dgm:pt>
    <dgm:pt modelId="{AD0E6245-B45A-4461-B427-6A41A475A936}">
      <dgm:prSet phldrT="[Text]" custT="1"/>
      <dgm:spPr/>
      <dgm:t>
        <a:bodyPr/>
        <a:lstStyle/>
        <a:p>
          <a:r>
            <a:rPr lang="en-US" sz="1800" b="0" dirty="0" smtClean="0"/>
            <a:t>no formal legal right is required like leasing arrangement</a:t>
          </a:r>
          <a:endParaRPr lang="en-SG" sz="4000" b="0" dirty="0"/>
        </a:p>
      </dgm:t>
    </dgm:pt>
    <dgm:pt modelId="{17EA0813-6BD4-4A34-847D-7BF1691F0030}" type="parTrans" cxnId="{7DBF7B7F-0E0E-4332-A057-CC790EF0E25F}">
      <dgm:prSet/>
      <dgm:spPr/>
      <dgm:t>
        <a:bodyPr/>
        <a:lstStyle/>
        <a:p>
          <a:endParaRPr lang="en-SG"/>
        </a:p>
      </dgm:t>
    </dgm:pt>
    <dgm:pt modelId="{33CAA817-49C4-47BE-A7EF-5BF9CCF09BF5}" type="sibTrans" cxnId="{7DBF7B7F-0E0E-4332-A057-CC790EF0E25F}">
      <dgm:prSet/>
      <dgm:spPr/>
      <dgm:t>
        <a:bodyPr/>
        <a:lstStyle/>
        <a:p>
          <a:endParaRPr lang="en-SG"/>
        </a:p>
      </dgm:t>
    </dgm:pt>
    <dgm:pt modelId="{896CBA8C-7992-4EA2-8588-0E507A516279}">
      <dgm:prSet phldrT="[Text]" custT="1"/>
      <dgm:spPr/>
      <dgm:t>
        <a:bodyPr/>
        <a:lstStyle/>
        <a:p>
          <a:r>
            <a:rPr lang="en-US" sz="1800" b="0" dirty="0" smtClean="0"/>
            <a:t>distinct place</a:t>
          </a:r>
          <a:endParaRPr lang="en-SG" sz="4000" b="0" dirty="0"/>
        </a:p>
      </dgm:t>
    </dgm:pt>
    <dgm:pt modelId="{226EFFC0-59E9-452C-AF0E-DF9701395039}" type="parTrans" cxnId="{2441B716-9529-475F-9D83-4E4FBB3A8DB7}">
      <dgm:prSet/>
      <dgm:spPr/>
      <dgm:t>
        <a:bodyPr/>
        <a:lstStyle/>
        <a:p>
          <a:endParaRPr lang="en-SG"/>
        </a:p>
      </dgm:t>
    </dgm:pt>
    <dgm:pt modelId="{B5302987-D9B2-4658-A4B9-4843CA1B4D1C}" type="sibTrans" cxnId="{2441B716-9529-475F-9D83-4E4FBB3A8DB7}">
      <dgm:prSet/>
      <dgm:spPr/>
      <dgm:t>
        <a:bodyPr/>
        <a:lstStyle/>
        <a:p>
          <a:endParaRPr lang="en-SG"/>
        </a:p>
      </dgm:t>
    </dgm:pt>
    <dgm:pt modelId="{62CDF234-8D4C-42E3-8FDB-46A8818BFAF5}">
      <dgm:prSet phldrT="[Text]" custT="1"/>
      <dgm:spPr/>
      <dgm:t>
        <a:bodyPr/>
        <a:lstStyle/>
        <a:p>
          <a:r>
            <a:rPr lang="en-US" sz="1800" b="0" dirty="0" smtClean="0"/>
            <a:t>exhibits some degree of permanence</a:t>
          </a:r>
          <a:endParaRPr lang="en-SG" sz="4000" b="0" dirty="0"/>
        </a:p>
      </dgm:t>
    </dgm:pt>
    <dgm:pt modelId="{993EAFAD-F8B5-4C43-BC5C-115F555FBAD0}" type="parTrans" cxnId="{82700AAE-9E43-423A-AE1E-907192EF4CBF}">
      <dgm:prSet/>
      <dgm:spPr/>
      <dgm:t>
        <a:bodyPr/>
        <a:lstStyle/>
        <a:p>
          <a:endParaRPr lang="en-SG"/>
        </a:p>
      </dgm:t>
    </dgm:pt>
    <dgm:pt modelId="{9FD08DF2-1650-4953-A98A-1989E626083B}" type="sibTrans" cxnId="{82700AAE-9E43-423A-AE1E-907192EF4CBF}">
      <dgm:prSet/>
      <dgm:spPr/>
      <dgm:t>
        <a:bodyPr/>
        <a:lstStyle/>
        <a:p>
          <a:endParaRPr lang="en-SG"/>
        </a:p>
      </dgm:t>
    </dgm:pt>
    <dgm:pt modelId="{5672914D-28D8-4577-892C-F365E7F1BB91}">
      <dgm:prSet phldrT="[Text]" custT="1"/>
      <dgm:spPr/>
      <dgm:t>
        <a:bodyPr/>
        <a:lstStyle/>
        <a:p>
          <a:r>
            <a:rPr lang="en-US" sz="1800" b="0" dirty="0" smtClean="0"/>
            <a:t>shall not be a temporary place except in case nature of business requires premises for a short period of time</a:t>
          </a:r>
          <a:endParaRPr lang="en-SG" sz="4000" b="0" dirty="0"/>
        </a:p>
      </dgm:t>
    </dgm:pt>
    <dgm:pt modelId="{285FB73B-B16C-488C-B91F-C62E08ACF8E8}" type="parTrans" cxnId="{D664B000-F289-49C4-901A-40E9D17E8440}">
      <dgm:prSet/>
      <dgm:spPr/>
      <dgm:t>
        <a:bodyPr/>
        <a:lstStyle/>
        <a:p>
          <a:endParaRPr lang="en-SG"/>
        </a:p>
      </dgm:t>
    </dgm:pt>
    <dgm:pt modelId="{F6765791-49B2-40AE-9F7D-E2B466910859}" type="sibTrans" cxnId="{D664B000-F289-49C4-901A-40E9D17E8440}">
      <dgm:prSet/>
      <dgm:spPr/>
      <dgm:t>
        <a:bodyPr/>
        <a:lstStyle/>
        <a:p>
          <a:endParaRPr lang="en-SG"/>
        </a:p>
      </dgm:t>
    </dgm:pt>
    <dgm:pt modelId="{D5CCEEA4-20DA-4673-BE09-E9640BB0B007}">
      <dgm:prSet phldrT="[Text]" custT="1"/>
      <dgm:spPr/>
      <dgm:t>
        <a:bodyPr/>
        <a:lstStyle/>
        <a:p>
          <a:r>
            <a:rPr lang="en-US" sz="1800" dirty="0" smtClean="0"/>
            <a:t>Any employees of the enterprise found at fixed place conducting any part of the business of the enterprise, then PE is located</a:t>
          </a:r>
          <a:endParaRPr lang="en-SG" sz="1800" dirty="0"/>
        </a:p>
      </dgm:t>
    </dgm:pt>
    <dgm:pt modelId="{7E2C8A16-E4D8-4437-A237-4036EE2F26E3}" type="parTrans" cxnId="{59E4AD5B-FF54-43A1-AB3F-45FD75A9121D}">
      <dgm:prSet/>
      <dgm:spPr/>
      <dgm:t>
        <a:bodyPr/>
        <a:lstStyle/>
        <a:p>
          <a:endParaRPr lang="en-SG"/>
        </a:p>
      </dgm:t>
    </dgm:pt>
    <dgm:pt modelId="{EF2AEFF2-05A2-4BC1-88A6-64FEC52A2880}" type="sibTrans" cxnId="{59E4AD5B-FF54-43A1-AB3F-45FD75A9121D}">
      <dgm:prSet/>
      <dgm:spPr/>
      <dgm:t>
        <a:bodyPr/>
        <a:lstStyle/>
        <a:p>
          <a:endParaRPr lang="en-SG"/>
        </a:p>
      </dgm:t>
    </dgm:pt>
    <dgm:pt modelId="{D8127A5D-E65E-4C77-8721-EA56ADAEF7DD}">
      <dgm:prSet phldrT="[Text]" custT="1"/>
      <dgm:spPr/>
      <dgm:t>
        <a:bodyPr/>
        <a:lstStyle/>
        <a:p>
          <a:r>
            <a:rPr lang="en-US" sz="1800" dirty="0" smtClean="0"/>
            <a:t>Physical presence eg: some premises or equipment which are used in the business</a:t>
          </a:r>
          <a:endParaRPr lang="en-SG" sz="1800" dirty="0"/>
        </a:p>
      </dgm:t>
    </dgm:pt>
    <dgm:pt modelId="{2DB88F37-3985-4C9A-8723-054E03B815A3}" type="parTrans" cxnId="{A4C1AB72-8F2F-47A1-893B-1DF6166F2B65}">
      <dgm:prSet/>
      <dgm:spPr/>
      <dgm:t>
        <a:bodyPr/>
        <a:lstStyle/>
        <a:p>
          <a:endParaRPr lang="en-SG"/>
        </a:p>
      </dgm:t>
    </dgm:pt>
    <dgm:pt modelId="{46B3259B-1EEE-4AA0-8572-CC5D99376EF3}" type="sibTrans" cxnId="{A4C1AB72-8F2F-47A1-893B-1DF6166F2B65}">
      <dgm:prSet/>
      <dgm:spPr/>
      <dgm:t>
        <a:bodyPr/>
        <a:lstStyle/>
        <a:p>
          <a:endParaRPr lang="en-SG"/>
        </a:p>
      </dgm:t>
    </dgm:pt>
    <dgm:pt modelId="{07838F02-3455-46C3-8184-423FF4DD19ED}" type="pres">
      <dgm:prSet presAssocID="{60893075-ECC2-4F81-9AE8-E405BEFDBE3C}" presName="linearFlow" presStyleCnt="0">
        <dgm:presLayoutVars>
          <dgm:dir/>
          <dgm:animLvl val="lvl"/>
          <dgm:resizeHandles/>
        </dgm:presLayoutVars>
      </dgm:prSet>
      <dgm:spPr/>
      <dgm:t>
        <a:bodyPr/>
        <a:lstStyle/>
        <a:p>
          <a:endParaRPr lang="en-SG"/>
        </a:p>
      </dgm:t>
    </dgm:pt>
    <dgm:pt modelId="{537F61D4-4C92-42F1-B995-35DA7CC88078}" type="pres">
      <dgm:prSet presAssocID="{07427D71-BF84-49B5-85F9-E7911D431444}" presName="compositeNode" presStyleCnt="0">
        <dgm:presLayoutVars>
          <dgm:bulletEnabled val="1"/>
        </dgm:presLayoutVars>
      </dgm:prSet>
      <dgm:spPr/>
    </dgm:pt>
    <dgm:pt modelId="{6F7DA5DF-67B7-4361-B9E9-174C58152DB5}" type="pres">
      <dgm:prSet presAssocID="{07427D71-BF84-49B5-85F9-E7911D431444}" presName="image" presStyleLbl="fgImgPlace1" presStyleIdx="0" presStyleCnt="3"/>
      <dgm:spPr/>
    </dgm:pt>
    <dgm:pt modelId="{6B916FC9-0FF9-4B1E-B5A5-14FF74F39ECB}" type="pres">
      <dgm:prSet presAssocID="{07427D71-BF84-49B5-85F9-E7911D431444}" presName="childNode" presStyleLbl="node1" presStyleIdx="0" presStyleCnt="3" custScaleX="164398">
        <dgm:presLayoutVars>
          <dgm:bulletEnabled val="1"/>
        </dgm:presLayoutVars>
      </dgm:prSet>
      <dgm:spPr/>
      <dgm:t>
        <a:bodyPr/>
        <a:lstStyle/>
        <a:p>
          <a:endParaRPr lang="en-SG"/>
        </a:p>
      </dgm:t>
    </dgm:pt>
    <dgm:pt modelId="{D1405BA5-CCD7-4A0B-B01E-E554BE65ED8C}" type="pres">
      <dgm:prSet presAssocID="{07427D71-BF84-49B5-85F9-E7911D431444}" presName="parentNode" presStyleLbl="revTx" presStyleIdx="0" presStyleCnt="3">
        <dgm:presLayoutVars>
          <dgm:chMax val="0"/>
          <dgm:bulletEnabled val="1"/>
        </dgm:presLayoutVars>
      </dgm:prSet>
      <dgm:spPr/>
      <dgm:t>
        <a:bodyPr/>
        <a:lstStyle/>
        <a:p>
          <a:endParaRPr lang="en-SG"/>
        </a:p>
      </dgm:t>
    </dgm:pt>
    <dgm:pt modelId="{3F255FEF-62A3-4806-9769-A342807F8C54}" type="pres">
      <dgm:prSet presAssocID="{59F87A31-3949-4DE9-9C47-7F0CED759E8B}" presName="sibTrans" presStyleCnt="0"/>
      <dgm:spPr/>
    </dgm:pt>
    <dgm:pt modelId="{67B9149F-AA2D-4844-97E6-E4EAAF6F3FCD}" type="pres">
      <dgm:prSet presAssocID="{69D66D2A-7161-48FD-9604-E3F7C05B829B}" presName="compositeNode" presStyleCnt="0">
        <dgm:presLayoutVars>
          <dgm:bulletEnabled val="1"/>
        </dgm:presLayoutVars>
      </dgm:prSet>
      <dgm:spPr/>
    </dgm:pt>
    <dgm:pt modelId="{59B375E8-324A-493F-8E47-22AF76B2687B}" type="pres">
      <dgm:prSet presAssocID="{69D66D2A-7161-48FD-9604-E3F7C05B829B}" presName="image" presStyleLbl="fgImgPlace1" presStyleIdx="1" presStyleCnt="3"/>
      <dgm:spPr/>
    </dgm:pt>
    <dgm:pt modelId="{CC70885E-18BB-40FA-8279-AC3E4885956C}" type="pres">
      <dgm:prSet presAssocID="{69D66D2A-7161-48FD-9604-E3F7C05B829B}" presName="childNode" presStyleLbl="node1" presStyleIdx="1" presStyleCnt="3" custScaleX="264877" custLinFactNeighborX="-6579" custLinFactNeighborY="-748">
        <dgm:presLayoutVars>
          <dgm:bulletEnabled val="1"/>
        </dgm:presLayoutVars>
      </dgm:prSet>
      <dgm:spPr/>
      <dgm:t>
        <a:bodyPr/>
        <a:lstStyle/>
        <a:p>
          <a:endParaRPr lang="en-SG"/>
        </a:p>
      </dgm:t>
    </dgm:pt>
    <dgm:pt modelId="{69F38A7E-07AE-466E-B088-39382C4B3C1B}" type="pres">
      <dgm:prSet presAssocID="{69D66D2A-7161-48FD-9604-E3F7C05B829B}" presName="parentNode" presStyleLbl="revTx" presStyleIdx="1" presStyleCnt="3">
        <dgm:presLayoutVars>
          <dgm:chMax val="0"/>
          <dgm:bulletEnabled val="1"/>
        </dgm:presLayoutVars>
      </dgm:prSet>
      <dgm:spPr/>
      <dgm:t>
        <a:bodyPr/>
        <a:lstStyle/>
        <a:p>
          <a:endParaRPr lang="en-SG"/>
        </a:p>
      </dgm:t>
    </dgm:pt>
    <dgm:pt modelId="{756D79CB-9CA6-44C7-9B15-CBA7894BA0FB}" type="pres">
      <dgm:prSet presAssocID="{CE3C30D8-C97E-4107-9902-680C14294D15}" presName="sibTrans" presStyleCnt="0"/>
      <dgm:spPr/>
    </dgm:pt>
    <dgm:pt modelId="{89824ACA-8CF2-4DF0-B6B9-55A08582A160}" type="pres">
      <dgm:prSet presAssocID="{DAFB0C92-E5D7-4EED-B90F-55E8C0708A94}" presName="compositeNode" presStyleCnt="0">
        <dgm:presLayoutVars>
          <dgm:bulletEnabled val="1"/>
        </dgm:presLayoutVars>
      </dgm:prSet>
      <dgm:spPr/>
    </dgm:pt>
    <dgm:pt modelId="{DAC2DC75-CEAE-4BC5-9845-E444DDE69859}" type="pres">
      <dgm:prSet presAssocID="{DAFB0C92-E5D7-4EED-B90F-55E8C0708A94}" presName="image" presStyleLbl="fgImgPlace1" presStyleIdx="2" presStyleCnt="3"/>
      <dgm:spPr/>
    </dgm:pt>
    <dgm:pt modelId="{35A7C6EA-1966-4897-B046-221387F43958}" type="pres">
      <dgm:prSet presAssocID="{DAFB0C92-E5D7-4EED-B90F-55E8C0708A94}" presName="childNode" presStyleLbl="node1" presStyleIdx="2" presStyleCnt="3" custScaleX="262020">
        <dgm:presLayoutVars>
          <dgm:bulletEnabled val="1"/>
        </dgm:presLayoutVars>
      </dgm:prSet>
      <dgm:spPr/>
      <dgm:t>
        <a:bodyPr/>
        <a:lstStyle/>
        <a:p>
          <a:endParaRPr lang="en-SG"/>
        </a:p>
      </dgm:t>
    </dgm:pt>
    <dgm:pt modelId="{059EE0FF-51E8-4003-88D2-1642137450B0}" type="pres">
      <dgm:prSet presAssocID="{DAFB0C92-E5D7-4EED-B90F-55E8C0708A94}" presName="parentNode" presStyleLbl="revTx" presStyleIdx="2" presStyleCnt="3">
        <dgm:presLayoutVars>
          <dgm:chMax val="0"/>
          <dgm:bulletEnabled val="1"/>
        </dgm:presLayoutVars>
      </dgm:prSet>
      <dgm:spPr/>
      <dgm:t>
        <a:bodyPr/>
        <a:lstStyle/>
        <a:p>
          <a:endParaRPr lang="en-SG"/>
        </a:p>
      </dgm:t>
    </dgm:pt>
  </dgm:ptLst>
  <dgm:cxnLst>
    <dgm:cxn modelId="{C1166645-86BD-471D-B840-D9CAAE413B3B}" srcId="{07427D71-BF84-49B5-85F9-E7911D431444}" destId="{23352279-2235-49F6-85D7-2739A116F397}" srcOrd="0" destOrd="0" parTransId="{5DE40A52-46BF-4D27-93E8-7A9069937EE9}" sibTransId="{DFAC5F5E-2AD7-45DC-A8D4-4BB56980439C}"/>
    <dgm:cxn modelId="{19708411-BF08-461A-B85B-BF8F58D5BE70}" type="presOf" srcId="{69D66D2A-7161-48FD-9604-E3F7C05B829B}" destId="{69F38A7E-07AE-466E-B088-39382C4B3C1B}" srcOrd="0" destOrd="0" presId="urn:microsoft.com/office/officeart/2005/8/layout/hList2#1"/>
    <dgm:cxn modelId="{9A0B276B-2801-49F2-8572-86AD5A2C012A}" type="presOf" srcId="{D5CCEEA4-20DA-4673-BE09-E9640BB0B007}" destId="{35A7C6EA-1966-4897-B046-221387F43958}" srcOrd="0" destOrd="2" presId="urn:microsoft.com/office/officeart/2005/8/layout/hList2#1"/>
    <dgm:cxn modelId="{77AFB9C2-1F92-4159-96F1-CD4EED913374}" srcId="{60893075-ECC2-4F81-9AE8-E405BEFDBE3C}" destId="{DAFB0C92-E5D7-4EED-B90F-55E8C0708A94}" srcOrd="2" destOrd="0" parTransId="{174346C0-2DF9-4E99-B72B-7CABACF7D6EA}" sibTransId="{DD3EFDD0-AC57-474B-9281-4F904A1FC7B0}"/>
    <dgm:cxn modelId="{6536A190-6B9E-4790-9161-9FA256AAEF31}" type="presOf" srcId="{5672914D-28D8-4577-892C-F365E7F1BB91}" destId="{CC70885E-18BB-40FA-8279-AC3E4885956C}" srcOrd="0" destOrd="4" presId="urn:microsoft.com/office/officeart/2005/8/layout/hList2#1"/>
    <dgm:cxn modelId="{F6FC0115-17D2-49D4-965B-3E73F03F7A7D}" type="presOf" srcId="{23352279-2235-49F6-85D7-2739A116F397}" destId="{6B916FC9-0FF9-4B1E-B5A5-14FF74F39ECB}" srcOrd="0" destOrd="0" presId="urn:microsoft.com/office/officeart/2005/8/layout/hList2#1"/>
    <dgm:cxn modelId="{F01B0291-87A1-4030-B5CE-0B73BAA37259}" type="presOf" srcId="{62CDF234-8D4C-42E3-8FDB-46A8818BFAF5}" destId="{CC70885E-18BB-40FA-8279-AC3E4885956C}" srcOrd="0" destOrd="2" presId="urn:microsoft.com/office/officeart/2005/8/layout/hList2#1"/>
    <dgm:cxn modelId="{A4C1AB72-8F2F-47A1-893B-1DF6166F2B65}" srcId="{07427D71-BF84-49B5-85F9-E7911D431444}" destId="{D8127A5D-E65E-4C77-8721-EA56ADAEF7DD}" srcOrd="1" destOrd="0" parTransId="{2DB88F37-3985-4C9A-8723-054E03B815A3}" sibTransId="{46B3259B-1EEE-4AA0-8572-CC5D99376EF3}"/>
    <dgm:cxn modelId="{85492A02-428E-49E6-BE95-4FFC458BDDFE}" type="presOf" srcId="{F0AD6964-5A13-4E53-947C-C7F9A1FDF6AA}" destId="{35A7C6EA-1966-4897-B046-221387F43958}" srcOrd="0" destOrd="0" presId="urn:microsoft.com/office/officeart/2005/8/layout/hList2#1"/>
    <dgm:cxn modelId="{7C2F9B5E-224E-4F8E-AA6F-81B3300D0029}" srcId="{DAFB0C92-E5D7-4EED-B90F-55E8C0708A94}" destId="{8B722DB2-C8A7-4DBC-9B3E-F0DE3E68A428}" srcOrd="1" destOrd="0" parTransId="{00CD83B4-19F3-422C-8724-A3B86EF0B428}" sibTransId="{28D79751-1AC6-406A-9FB4-26FFC32A72D4}"/>
    <dgm:cxn modelId="{D664B000-F289-49C4-901A-40E9D17E8440}" srcId="{69D66D2A-7161-48FD-9604-E3F7C05B829B}" destId="{5672914D-28D8-4577-892C-F365E7F1BB91}" srcOrd="4" destOrd="0" parTransId="{285FB73B-B16C-488C-B91F-C62E08ACF8E8}" sibTransId="{F6765791-49B2-40AE-9F7D-E2B466910859}"/>
    <dgm:cxn modelId="{2441B716-9529-475F-9D83-4E4FBB3A8DB7}" srcId="{69D66D2A-7161-48FD-9604-E3F7C05B829B}" destId="{896CBA8C-7992-4EA2-8588-0E507A516279}" srcOrd="1" destOrd="0" parTransId="{226EFFC0-59E9-452C-AF0E-DF9701395039}" sibTransId="{B5302987-D9B2-4658-A4B9-4843CA1B4D1C}"/>
    <dgm:cxn modelId="{E8CA0908-D11D-4887-AB12-E5975CCB26DB}" srcId="{60893075-ECC2-4F81-9AE8-E405BEFDBE3C}" destId="{69D66D2A-7161-48FD-9604-E3F7C05B829B}" srcOrd="1" destOrd="0" parTransId="{65AA7650-A770-44D2-8020-7F7620052B43}" sibTransId="{CE3C30D8-C97E-4107-9902-680C14294D15}"/>
    <dgm:cxn modelId="{7C564BD5-F557-4200-90AF-104B111F10B2}" type="presOf" srcId="{60893075-ECC2-4F81-9AE8-E405BEFDBE3C}" destId="{07838F02-3455-46C3-8184-423FF4DD19ED}" srcOrd="0" destOrd="0" presId="urn:microsoft.com/office/officeart/2005/8/layout/hList2#1"/>
    <dgm:cxn modelId="{5442A8F7-CF1F-4138-9FE6-14676CFA871E}" srcId="{60893075-ECC2-4F81-9AE8-E405BEFDBE3C}" destId="{07427D71-BF84-49B5-85F9-E7911D431444}" srcOrd="0" destOrd="0" parTransId="{97BF5B41-A1E8-43E2-B7E4-4AB41649A3DB}" sibTransId="{59F87A31-3949-4DE9-9C47-7F0CED759E8B}"/>
    <dgm:cxn modelId="{B0C790C0-50AB-4F20-A797-319DC0D9AD69}" type="presOf" srcId="{65005310-D1BA-4F79-9C72-CF7F1EB465DE}" destId="{CC70885E-18BB-40FA-8279-AC3E4885956C}" srcOrd="0" destOrd="0" presId="urn:microsoft.com/office/officeart/2005/8/layout/hList2#1"/>
    <dgm:cxn modelId="{69BA656C-446A-41F3-8F5F-B2B7C5044EFA}" type="presOf" srcId="{07427D71-BF84-49B5-85F9-E7911D431444}" destId="{D1405BA5-CCD7-4A0B-B01E-E554BE65ED8C}" srcOrd="0" destOrd="0" presId="urn:microsoft.com/office/officeart/2005/8/layout/hList2#1"/>
    <dgm:cxn modelId="{67D66B25-C704-4C62-AB65-94B30A8522A1}" srcId="{DAFB0C92-E5D7-4EED-B90F-55E8C0708A94}" destId="{F0AD6964-5A13-4E53-947C-C7F9A1FDF6AA}" srcOrd="0" destOrd="0" parTransId="{F64151AC-432C-4E9C-AC66-3809C0C484FE}" sibTransId="{66B06B68-E11A-4671-8E31-675EF61E79EE}"/>
    <dgm:cxn modelId="{362407F6-706D-48F9-B407-63C6E228AF98}" type="presOf" srcId="{896CBA8C-7992-4EA2-8588-0E507A516279}" destId="{CC70885E-18BB-40FA-8279-AC3E4885956C}" srcOrd="0" destOrd="1" presId="urn:microsoft.com/office/officeart/2005/8/layout/hList2#1"/>
    <dgm:cxn modelId="{59E4AD5B-FF54-43A1-AB3F-45FD75A9121D}" srcId="{DAFB0C92-E5D7-4EED-B90F-55E8C0708A94}" destId="{D5CCEEA4-20DA-4673-BE09-E9640BB0B007}" srcOrd="2" destOrd="0" parTransId="{7E2C8A16-E4D8-4437-A237-4036EE2F26E3}" sibTransId="{EF2AEFF2-05A2-4BC1-88A6-64FEC52A2880}"/>
    <dgm:cxn modelId="{7DBF7B7F-0E0E-4332-A057-CC790EF0E25F}" srcId="{69D66D2A-7161-48FD-9604-E3F7C05B829B}" destId="{AD0E6245-B45A-4461-B427-6A41A475A936}" srcOrd="3" destOrd="0" parTransId="{17EA0813-6BD4-4A34-847D-7BF1691F0030}" sibTransId="{33CAA817-49C4-47BE-A7EF-5BF9CCF09BF5}"/>
    <dgm:cxn modelId="{1B097F24-1349-4DA6-B135-1459B7B6570A}" type="presOf" srcId="{DAFB0C92-E5D7-4EED-B90F-55E8C0708A94}" destId="{059EE0FF-51E8-4003-88D2-1642137450B0}" srcOrd="0" destOrd="0" presId="urn:microsoft.com/office/officeart/2005/8/layout/hList2#1"/>
    <dgm:cxn modelId="{01EEF080-0133-4DD0-93D1-1BBC713925D0}" type="presOf" srcId="{AD0E6245-B45A-4461-B427-6A41A475A936}" destId="{CC70885E-18BB-40FA-8279-AC3E4885956C}" srcOrd="0" destOrd="3" presId="urn:microsoft.com/office/officeart/2005/8/layout/hList2#1"/>
    <dgm:cxn modelId="{82700AAE-9E43-423A-AE1E-907192EF4CBF}" srcId="{69D66D2A-7161-48FD-9604-E3F7C05B829B}" destId="{62CDF234-8D4C-42E3-8FDB-46A8818BFAF5}" srcOrd="2" destOrd="0" parTransId="{993EAFAD-F8B5-4C43-BC5C-115F555FBAD0}" sibTransId="{9FD08DF2-1650-4953-A98A-1989E626083B}"/>
    <dgm:cxn modelId="{77A9FC56-A6E1-450C-AE79-84E07DAF117C}" type="presOf" srcId="{D8127A5D-E65E-4C77-8721-EA56ADAEF7DD}" destId="{6B916FC9-0FF9-4B1E-B5A5-14FF74F39ECB}" srcOrd="0" destOrd="1" presId="urn:microsoft.com/office/officeart/2005/8/layout/hList2#1"/>
    <dgm:cxn modelId="{D74776CC-1536-47C7-AB8B-4BA061258F56}" type="presOf" srcId="{8B722DB2-C8A7-4DBC-9B3E-F0DE3E68A428}" destId="{35A7C6EA-1966-4897-B046-221387F43958}" srcOrd="0" destOrd="1" presId="urn:microsoft.com/office/officeart/2005/8/layout/hList2#1"/>
    <dgm:cxn modelId="{E4B53453-3321-44C6-BFA5-973D87E134C0}" srcId="{69D66D2A-7161-48FD-9604-E3F7C05B829B}" destId="{65005310-D1BA-4F79-9C72-CF7F1EB465DE}" srcOrd="0" destOrd="0" parTransId="{3508EDB5-D3EE-4995-8567-6BEC24F6CE0E}" sibTransId="{E33BEB16-17A9-4042-893F-1B8D5576135D}"/>
    <dgm:cxn modelId="{0F931186-D178-48C5-A736-DF1FE386B628}" type="presParOf" srcId="{07838F02-3455-46C3-8184-423FF4DD19ED}" destId="{537F61D4-4C92-42F1-B995-35DA7CC88078}" srcOrd="0" destOrd="0" presId="urn:microsoft.com/office/officeart/2005/8/layout/hList2#1"/>
    <dgm:cxn modelId="{331C14FF-A5E3-451D-B791-3244A4FA1D60}" type="presParOf" srcId="{537F61D4-4C92-42F1-B995-35DA7CC88078}" destId="{6F7DA5DF-67B7-4361-B9E9-174C58152DB5}" srcOrd="0" destOrd="0" presId="urn:microsoft.com/office/officeart/2005/8/layout/hList2#1"/>
    <dgm:cxn modelId="{5C069E93-223C-4A29-8E07-BE97FA829932}" type="presParOf" srcId="{537F61D4-4C92-42F1-B995-35DA7CC88078}" destId="{6B916FC9-0FF9-4B1E-B5A5-14FF74F39ECB}" srcOrd="1" destOrd="0" presId="urn:microsoft.com/office/officeart/2005/8/layout/hList2#1"/>
    <dgm:cxn modelId="{5850D019-1B3D-4D96-9B2C-CC06D8C98430}" type="presParOf" srcId="{537F61D4-4C92-42F1-B995-35DA7CC88078}" destId="{D1405BA5-CCD7-4A0B-B01E-E554BE65ED8C}" srcOrd="2" destOrd="0" presId="urn:microsoft.com/office/officeart/2005/8/layout/hList2#1"/>
    <dgm:cxn modelId="{D1086281-96FE-420A-821F-F6E5F7D5AB4B}" type="presParOf" srcId="{07838F02-3455-46C3-8184-423FF4DD19ED}" destId="{3F255FEF-62A3-4806-9769-A342807F8C54}" srcOrd="1" destOrd="0" presId="urn:microsoft.com/office/officeart/2005/8/layout/hList2#1"/>
    <dgm:cxn modelId="{5E330932-A42A-43CF-A581-ECACBCA5F50F}" type="presParOf" srcId="{07838F02-3455-46C3-8184-423FF4DD19ED}" destId="{67B9149F-AA2D-4844-97E6-E4EAAF6F3FCD}" srcOrd="2" destOrd="0" presId="urn:microsoft.com/office/officeart/2005/8/layout/hList2#1"/>
    <dgm:cxn modelId="{57D90EE5-29BF-4D5A-9580-9306134BEC55}" type="presParOf" srcId="{67B9149F-AA2D-4844-97E6-E4EAAF6F3FCD}" destId="{59B375E8-324A-493F-8E47-22AF76B2687B}" srcOrd="0" destOrd="0" presId="urn:microsoft.com/office/officeart/2005/8/layout/hList2#1"/>
    <dgm:cxn modelId="{971042C7-11B4-4FF8-A561-913D9CE96CC9}" type="presParOf" srcId="{67B9149F-AA2D-4844-97E6-E4EAAF6F3FCD}" destId="{CC70885E-18BB-40FA-8279-AC3E4885956C}" srcOrd="1" destOrd="0" presId="urn:microsoft.com/office/officeart/2005/8/layout/hList2#1"/>
    <dgm:cxn modelId="{2FBE4A53-A1AE-45D4-96BE-D4268CD4C75C}" type="presParOf" srcId="{67B9149F-AA2D-4844-97E6-E4EAAF6F3FCD}" destId="{69F38A7E-07AE-466E-B088-39382C4B3C1B}" srcOrd="2" destOrd="0" presId="urn:microsoft.com/office/officeart/2005/8/layout/hList2#1"/>
    <dgm:cxn modelId="{C37F872A-429B-435A-9B5C-41AADB459857}" type="presParOf" srcId="{07838F02-3455-46C3-8184-423FF4DD19ED}" destId="{756D79CB-9CA6-44C7-9B15-CBA7894BA0FB}" srcOrd="3" destOrd="0" presId="urn:microsoft.com/office/officeart/2005/8/layout/hList2#1"/>
    <dgm:cxn modelId="{049B5EEE-53A2-4D66-8FD2-533F972156B7}" type="presParOf" srcId="{07838F02-3455-46C3-8184-423FF4DD19ED}" destId="{89824ACA-8CF2-4DF0-B6B9-55A08582A160}" srcOrd="4" destOrd="0" presId="urn:microsoft.com/office/officeart/2005/8/layout/hList2#1"/>
    <dgm:cxn modelId="{601C8E7D-9E7D-409B-895A-42B34631AD0D}" type="presParOf" srcId="{89824ACA-8CF2-4DF0-B6B9-55A08582A160}" destId="{DAC2DC75-CEAE-4BC5-9845-E444DDE69859}" srcOrd="0" destOrd="0" presId="urn:microsoft.com/office/officeart/2005/8/layout/hList2#1"/>
    <dgm:cxn modelId="{71BECA94-808D-4468-9512-2BC5A39CC88A}" type="presParOf" srcId="{89824ACA-8CF2-4DF0-B6B9-55A08582A160}" destId="{35A7C6EA-1966-4897-B046-221387F43958}" srcOrd="1" destOrd="0" presId="urn:microsoft.com/office/officeart/2005/8/layout/hList2#1"/>
    <dgm:cxn modelId="{562F9B83-7DE4-478F-BD78-669A8957146E}" type="presParOf" srcId="{89824ACA-8CF2-4DF0-B6B9-55A08582A160}" destId="{059EE0FF-51E8-4003-88D2-1642137450B0}" srcOrd="2" destOrd="0" presId="urn:microsoft.com/office/officeart/2005/8/layout/h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3444FA-E58C-4487-8992-8C0AC15DB96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SG"/>
        </a:p>
      </dgm:t>
    </dgm:pt>
    <dgm:pt modelId="{CE87EDA9-81C7-44E8-AC7C-E9888B038287}">
      <dgm:prSet phldrT="[Text]" custT="1"/>
      <dgm:spPr/>
      <dgm:t>
        <a:bodyPr/>
        <a:lstStyle/>
        <a:p>
          <a:r>
            <a:rPr lang="en-US" sz="2000" dirty="0" smtClean="0"/>
            <a:t>Article 5(1) of the OECD model DTA, says a PE will exist if there is a fixed place of business through which the business of an enterprise is carried on</a:t>
          </a:r>
          <a:endParaRPr lang="en-SG" sz="2000" dirty="0"/>
        </a:p>
      </dgm:t>
    </dgm:pt>
    <dgm:pt modelId="{8927DA32-3574-46FD-9B5D-A7379F85C1AB}" type="parTrans" cxnId="{381312E2-578B-456D-8FEE-FFDC3EA6BD3C}">
      <dgm:prSet/>
      <dgm:spPr/>
      <dgm:t>
        <a:bodyPr/>
        <a:lstStyle/>
        <a:p>
          <a:endParaRPr lang="en-SG"/>
        </a:p>
      </dgm:t>
    </dgm:pt>
    <dgm:pt modelId="{A4CF4B5D-27CB-40FE-AE75-A1D81DEE7E57}" type="sibTrans" cxnId="{381312E2-578B-456D-8FEE-FFDC3EA6BD3C}">
      <dgm:prSet/>
      <dgm:spPr/>
      <dgm:t>
        <a:bodyPr/>
        <a:lstStyle/>
        <a:p>
          <a:endParaRPr lang="en-SG"/>
        </a:p>
      </dgm:t>
    </dgm:pt>
    <dgm:pt modelId="{3E1A0607-BD67-4A38-B57F-BCF9C758B619}">
      <dgm:prSet phldrT="[Text]" custT="1"/>
      <dgm:spPr/>
      <dgm:t>
        <a:bodyPr/>
        <a:lstStyle/>
        <a:p>
          <a:r>
            <a:rPr lang="en-US" sz="2000" dirty="0" smtClean="0"/>
            <a:t>Does this mean that human intervention is required before a PE can exist?</a:t>
          </a:r>
          <a:endParaRPr lang="en-SG" sz="2000" dirty="0"/>
        </a:p>
      </dgm:t>
    </dgm:pt>
    <dgm:pt modelId="{6E0F8D3D-ABBB-48C1-8B4B-DA5C98A2423A}" type="parTrans" cxnId="{AB541B00-C999-43A6-8D51-15546C872F1D}">
      <dgm:prSet/>
      <dgm:spPr/>
      <dgm:t>
        <a:bodyPr/>
        <a:lstStyle/>
        <a:p>
          <a:endParaRPr lang="en-SG"/>
        </a:p>
      </dgm:t>
    </dgm:pt>
    <dgm:pt modelId="{C6A0984F-A500-4686-97AF-339C5AEF1D64}" type="sibTrans" cxnId="{AB541B00-C999-43A6-8D51-15546C872F1D}">
      <dgm:prSet/>
      <dgm:spPr/>
      <dgm:t>
        <a:bodyPr/>
        <a:lstStyle/>
        <a:p>
          <a:endParaRPr lang="en-SG"/>
        </a:p>
      </dgm:t>
    </dgm:pt>
    <dgm:pt modelId="{1A171DCE-0150-49FA-95CA-D9C7E5F5AD04}">
      <dgm:prSet phldrT="[Text]" custT="1"/>
      <dgm:spPr/>
      <dgm:t>
        <a:bodyPr/>
        <a:lstStyle/>
        <a:p>
          <a:r>
            <a:rPr lang="en-US" sz="2000" dirty="0" smtClean="0"/>
            <a:t>OECD commentary suggests that the answer is “No”: automatic equipment, such as gaming and vending machines and pumping equipment, can constitute PEs. – [Para 10 and 42.6 of the </a:t>
          </a:r>
          <a:r>
            <a:rPr lang="en-US" sz="2000" smtClean="0"/>
            <a:t>said commentary]</a:t>
          </a:r>
          <a:endParaRPr lang="en-SG" sz="2000" dirty="0"/>
        </a:p>
      </dgm:t>
    </dgm:pt>
    <dgm:pt modelId="{55A2CD5E-1F23-4613-9370-38156D872EC1}" type="parTrans" cxnId="{605B70FA-60B6-4566-B851-E10ED96AC0C1}">
      <dgm:prSet/>
      <dgm:spPr/>
      <dgm:t>
        <a:bodyPr/>
        <a:lstStyle/>
        <a:p>
          <a:endParaRPr lang="en-SG"/>
        </a:p>
      </dgm:t>
    </dgm:pt>
    <dgm:pt modelId="{D1A50FAA-D066-4289-847B-1FDEB35D0B87}" type="sibTrans" cxnId="{605B70FA-60B6-4566-B851-E10ED96AC0C1}">
      <dgm:prSet/>
      <dgm:spPr/>
      <dgm:t>
        <a:bodyPr/>
        <a:lstStyle/>
        <a:p>
          <a:endParaRPr lang="en-SG"/>
        </a:p>
      </dgm:t>
    </dgm:pt>
    <dgm:pt modelId="{74C7E4CF-2297-4005-8049-B47B5CA1F281}" type="pres">
      <dgm:prSet presAssocID="{093444FA-E58C-4487-8992-8C0AC15DB969}" presName="linear" presStyleCnt="0">
        <dgm:presLayoutVars>
          <dgm:dir/>
          <dgm:animLvl val="lvl"/>
          <dgm:resizeHandles val="exact"/>
        </dgm:presLayoutVars>
      </dgm:prSet>
      <dgm:spPr/>
      <dgm:t>
        <a:bodyPr/>
        <a:lstStyle/>
        <a:p>
          <a:endParaRPr lang="en-SG"/>
        </a:p>
      </dgm:t>
    </dgm:pt>
    <dgm:pt modelId="{A06A910F-BBAF-47F2-983F-74E4F62E31CC}" type="pres">
      <dgm:prSet presAssocID="{CE87EDA9-81C7-44E8-AC7C-E9888B038287}" presName="parentLin" presStyleCnt="0"/>
      <dgm:spPr/>
    </dgm:pt>
    <dgm:pt modelId="{E165BCFE-5C41-403A-800F-783BECC840CC}" type="pres">
      <dgm:prSet presAssocID="{CE87EDA9-81C7-44E8-AC7C-E9888B038287}" presName="parentLeftMargin" presStyleLbl="node1" presStyleIdx="0" presStyleCnt="3"/>
      <dgm:spPr/>
      <dgm:t>
        <a:bodyPr/>
        <a:lstStyle/>
        <a:p>
          <a:endParaRPr lang="en-SG"/>
        </a:p>
      </dgm:t>
    </dgm:pt>
    <dgm:pt modelId="{9D4543E8-BA2D-4AC8-A1CF-DAA3D05F1FB2}" type="pres">
      <dgm:prSet presAssocID="{CE87EDA9-81C7-44E8-AC7C-E9888B038287}" presName="parentText" presStyleLbl="node1" presStyleIdx="0" presStyleCnt="3" custScaleY="181351">
        <dgm:presLayoutVars>
          <dgm:chMax val="0"/>
          <dgm:bulletEnabled val="1"/>
        </dgm:presLayoutVars>
      </dgm:prSet>
      <dgm:spPr/>
      <dgm:t>
        <a:bodyPr/>
        <a:lstStyle/>
        <a:p>
          <a:endParaRPr lang="en-SG"/>
        </a:p>
      </dgm:t>
    </dgm:pt>
    <dgm:pt modelId="{CE327B17-172E-4D73-B34C-B1A5F1062217}" type="pres">
      <dgm:prSet presAssocID="{CE87EDA9-81C7-44E8-AC7C-E9888B038287}" presName="negativeSpace" presStyleCnt="0"/>
      <dgm:spPr/>
    </dgm:pt>
    <dgm:pt modelId="{DFA79975-0E04-477F-903B-8FBF6986CD88}" type="pres">
      <dgm:prSet presAssocID="{CE87EDA9-81C7-44E8-AC7C-E9888B038287}" presName="childText" presStyleLbl="conFgAcc1" presStyleIdx="0" presStyleCnt="3">
        <dgm:presLayoutVars>
          <dgm:bulletEnabled val="1"/>
        </dgm:presLayoutVars>
      </dgm:prSet>
      <dgm:spPr/>
    </dgm:pt>
    <dgm:pt modelId="{8A873840-CD9C-415D-A254-4606C2AA2ED3}" type="pres">
      <dgm:prSet presAssocID="{A4CF4B5D-27CB-40FE-AE75-A1D81DEE7E57}" presName="spaceBetweenRectangles" presStyleCnt="0"/>
      <dgm:spPr/>
    </dgm:pt>
    <dgm:pt modelId="{8ECF1735-B5CA-4DF5-89EB-CB0A6FE9C6B1}" type="pres">
      <dgm:prSet presAssocID="{3E1A0607-BD67-4A38-B57F-BCF9C758B619}" presName="parentLin" presStyleCnt="0"/>
      <dgm:spPr/>
    </dgm:pt>
    <dgm:pt modelId="{58BFCB90-EC41-458A-8C95-3A177E287FB4}" type="pres">
      <dgm:prSet presAssocID="{3E1A0607-BD67-4A38-B57F-BCF9C758B619}" presName="parentLeftMargin" presStyleLbl="node1" presStyleIdx="0" presStyleCnt="3"/>
      <dgm:spPr/>
      <dgm:t>
        <a:bodyPr/>
        <a:lstStyle/>
        <a:p>
          <a:endParaRPr lang="en-SG"/>
        </a:p>
      </dgm:t>
    </dgm:pt>
    <dgm:pt modelId="{490AF4DE-FD4F-4B68-A64C-49CE69E43430}" type="pres">
      <dgm:prSet presAssocID="{3E1A0607-BD67-4A38-B57F-BCF9C758B619}" presName="parentText" presStyleLbl="node1" presStyleIdx="1" presStyleCnt="3">
        <dgm:presLayoutVars>
          <dgm:chMax val="0"/>
          <dgm:bulletEnabled val="1"/>
        </dgm:presLayoutVars>
      </dgm:prSet>
      <dgm:spPr/>
      <dgm:t>
        <a:bodyPr/>
        <a:lstStyle/>
        <a:p>
          <a:endParaRPr lang="en-SG"/>
        </a:p>
      </dgm:t>
    </dgm:pt>
    <dgm:pt modelId="{26D334FE-F8E5-46B8-9E19-FE7C464624D4}" type="pres">
      <dgm:prSet presAssocID="{3E1A0607-BD67-4A38-B57F-BCF9C758B619}" presName="negativeSpace" presStyleCnt="0"/>
      <dgm:spPr/>
    </dgm:pt>
    <dgm:pt modelId="{E65FD2B1-71CB-4601-A4A9-DDC1A852CC51}" type="pres">
      <dgm:prSet presAssocID="{3E1A0607-BD67-4A38-B57F-BCF9C758B619}" presName="childText" presStyleLbl="conFgAcc1" presStyleIdx="1" presStyleCnt="3">
        <dgm:presLayoutVars>
          <dgm:bulletEnabled val="1"/>
        </dgm:presLayoutVars>
      </dgm:prSet>
      <dgm:spPr/>
    </dgm:pt>
    <dgm:pt modelId="{4D744ED6-EDFB-467D-A00E-FCBD7FDB12B1}" type="pres">
      <dgm:prSet presAssocID="{C6A0984F-A500-4686-97AF-339C5AEF1D64}" presName="spaceBetweenRectangles" presStyleCnt="0"/>
      <dgm:spPr/>
    </dgm:pt>
    <dgm:pt modelId="{62E16292-3365-44F5-A660-9F3765E4107B}" type="pres">
      <dgm:prSet presAssocID="{1A171DCE-0150-49FA-95CA-D9C7E5F5AD04}" presName="parentLin" presStyleCnt="0"/>
      <dgm:spPr/>
    </dgm:pt>
    <dgm:pt modelId="{F03BA480-D325-4D04-AAE5-4D8B39692DDE}" type="pres">
      <dgm:prSet presAssocID="{1A171DCE-0150-49FA-95CA-D9C7E5F5AD04}" presName="parentLeftMargin" presStyleLbl="node1" presStyleIdx="1" presStyleCnt="3"/>
      <dgm:spPr/>
      <dgm:t>
        <a:bodyPr/>
        <a:lstStyle/>
        <a:p>
          <a:endParaRPr lang="en-SG"/>
        </a:p>
      </dgm:t>
    </dgm:pt>
    <dgm:pt modelId="{E861A656-DBC9-4A92-B0C1-1F148ACE71B0}" type="pres">
      <dgm:prSet presAssocID="{1A171DCE-0150-49FA-95CA-D9C7E5F5AD04}" presName="parentText" presStyleLbl="node1" presStyleIdx="2" presStyleCnt="3" custScaleY="156624">
        <dgm:presLayoutVars>
          <dgm:chMax val="0"/>
          <dgm:bulletEnabled val="1"/>
        </dgm:presLayoutVars>
      </dgm:prSet>
      <dgm:spPr/>
      <dgm:t>
        <a:bodyPr/>
        <a:lstStyle/>
        <a:p>
          <a:endParaRPr lang="en-SG"/>
        </a:p>
      </dgm:t>
    </dgm:pt>
    <dgm:pt modelId="{E9F4CC86-81AD-4B6C-93AA-9287674E9895}" type="pres">
      <dgm:prSet presAssocID="{1A171DCE-0150-49FA-95CA-D9C7E5F5AD04}" presName="negativeSpace" presStyleCnt="0"/>
      <dgm:spPr/>
    </dgm:pt>
    <dgm:pt modelId="{4A93C491-EDA2-469F-8853-B1AA87F19F78}" type="pres">
      <dgm:prSet presAssocID="{1A171DCE-0150-49FA-95CA-D9C7E5F5AD04}" presName="childText" presStyleLbl="conFgAcc1" presStyleIdx="2" presStyleCnt="3">
        <dgm:presLayoutVars>
          <dgm:bulletEnabled val="1"/>
        </dgm:presLayoutVars>
      </dgm:prSet>
      <dgm:spPr/>
    </dgm:pt>
  </dgm:ptLst>
  <dgm:cxnLst>
    <dgm:cxn modelId="{A7A6B0AC-E91C-482B-AAC4-4BC48C9A82B3}" type="presOf" srcId="{3E1A0607-BD67-4A38-B57F-BCF9C758B619}" destId="{490AF4DE-FD4F-4B68-A64C-49CE69E43430}" srcOrd="1" destOrd="0" presId="urn:microsoft.com/office/officeart/2005/8/layout/list1"/>
    <dgm:cxn modelId="{9CC3F96E-484B-40FC-B1E4-E1C0DAA9A0E0}" type="presOf" srcId="{1A171DCE-0150-49FA-95CA-D9C7E5F5AD04}" destId="{E861A656-DBC9-4A92-B0C1-1F148ACE71B0}" srcOrd="1" destOrd="0" presId="urn:microsoft.com/office/officeart/2005/8/layout/list1"/>
    <dgm:cxn modelId="{134BF0F7-F64D-4C87-A96A-84AE0B0E12E7}" type="presOf" srcId="{CE87EDA9-81C7-44E8-AC7C-E9888B038287}" destId="{9D4543E8-BA2D-4AC8-A1CF-DAA3D05F1FB2}" srcOrd="1" destOrd="0" presId="urn:microsoft.com/office/officeart/2005/8/layout/list1"/>
    <dgm:cxn modelId="{7D7E434B-A7E0-4BD6-8C6C-B95BDFE29FD0}" type="presOf" srcId="{CE87EDA9-81C7-44E8-AC7C-E9888B038287}" destId="{E165BCFE-5C41-403A-800F-783BECC840CC}" srcOrd="0" destOrd="0" presId="urn:microsoft.com/office/officeart/2005/8/layout/list1"/>
    <dgm:cxn modelId="{605B70FA-60B6-4566-B851-E10ED96AC0C1}" srcId="{093444FA-E58C-4487-8992-8C0AC15DB969}" destId="{1A171DCE-0150-49FA-95CA-D9C7E5F5AD04}" srcOrd="2" destOrd="0" parTransId="{55A2CD5E-1F23-4613-9370-38156D872EC1}" sibTransId="{D1A50FAA-D066-4289-847B-1FDEB35D0B87}"/>
    <dgm:cxn modelId="{A585E3E3-3A44-49B2-A81E-7A852DDE1DBB}" type="presOf" srcId="{093444FA-E58C-4487-8992-8C0AC15DB969}" destId="{74C7E4CF-2297-4005-8049-B47B5CA1F281}" srcOrd="0" destOrd="0" presId="urn:microsoft.com/office/officeart/2005/8/layout/list1"/>
    <dgm:cxn modelId="{1F8EE3EE-4085-4F95-A77B-948F7FA4BA33}" type="presOf" srcId="{3E1A0607-BD67-4A38-B57F-BCF9C758B619}" destId="{58BFCB90-EC41-458A-8C95-3A177E287FB4}" srcOrd="0" destOrd="0" presId="urn:microsoft.com/office/officeart/2005/8/layout/list1"/>
    <dgm:cxn modelId="{C8F9363D-2392-4169-BC50-F9326349FB17}" type="presOf" srcId="{1A171DCE-0150-49FA-95CA-D9C7E5F5AD04}" destId="{F03BA480-D325-4D04-AAE5-4D8B39692DDE}" srcOrd="0" destOrd="0" presId="urn:microsoft.com/office/officeart/2005/8/layout/list1"/>
    <dgm:cxn modelId="{AB541B00-C999-43A6-8D51-15546C872F1D}" srcId="{093444FA-E58C-4487-8992-8C0AC15DB969}" destId="{3E1A0607-BD67-4A38-B57F-BCF9C758B619}" srcOrd="1" destOrd="0" parTransId="{6E0F8D3D-ABBB-48C1-8B4B-DA5C98A2423A}" sibTransId="{C6A0984F-A500-4686-97AF-339C5AEF1D64}"/>
    <dgm:cxn modelId="{381312E2-578B-456D-8FEE-FFDC3EA6BD3C}" srcId="{093444FA-E58C-4487-8992-8C0AC15DB969}" destId="{CE87EDA9-81C7-44E8-AC7C-E9888B038287}" srcOrd="0" destOrd="0" parTransId="{8927DA32-3574-46FD-9B5D-A7379F85C1AB}" sibTransId="{A4CF4B5D-27CB-40FE-AE75-A1D81DEE7E57}"/>
    <dgm:cxn modelId="{4DD76B26-8B05-4F33-A5EF-547669808C8A}" type="presParOf" srcId="{74C7E4CF-2297-4005-8049-B47B5CA1F281}" destId="{A06A910F-BBAF-47F2-983F-74E4F62E31CC}" srcOrd="0" destOrd="0" presId="urn:microsoft.com/office/officeart/2005/8/layout/list1"/>
    <dgm:cxn modelId="{E27C0F0D-4092-4DD5-B8C7-6E2364E79474}" type="presParOf" srcId="{A06A910F-BBAF-47F2-983F-74E4F62E31CC}" destId="{E165BCFE-5C41-403A-800F-783BECC840CC}" srcOrd="0" destOrd="0" presId="urn:microsoft.com/office/officeart/2005/8/layout/list1"/>
    <dgm:cxn modelId="{1E0A08AC-99C1-4AEC-987A-F99DBAB125E8}" type="presParOf" srcId="{A06A910F-BBAF-47F2-983F-74E4F62E31CC}" destId="{9D4543E8-BA2D-4AC8-A1CF-DAA3D05F1FB2}" srcOrd="1" destOrd="0" presId="urn:microsoft.com/office/officeart/2005/8/layout/list1"/>
    <dgm:cxn modelId="{B79FF029-1569-4681-A6AE-1C9B081AAE7D}" type="presParOf" srcId="{74C7E4CF-2297-4005-8049-B47B5CA1F281}" destId="{CE327B17-172E-4D73-B34C-B1A5F1062217}" srcOrd="1" destOrd="0" presId="urn:microsoft.com/office/officeart/2005/8/layout/list1"/>
    <dgm:cxn modelId="{EEA7E70D-54C0-4658-BF20-928EBFB9C4C3}" type="presParOf" srcId="{74C7E4CF-2297-4005-8049-B47B5CA1F281}" destId="{DFA79975-0E04-477F-903B-8FBF6986CD88}" srcOrd="2" destOrd="0" presId="urn:microsoft.com/office/officeart/2005/8/layout/list1"/>
    <dgm:cxn modelId="{74D69F51-BB5A-4B73-8262-D44D6ACFF7E0}" type="presParOf" srcId="{74C7E4CF-2297-4005-8049-B47B5CA1F281}" destId="{8A873840-CD9C-415D-A254-4606C2AA2ED3}" srcOrd="3" destOrd="0" presId="urn:microsoft.com/office/officeart/2005/8/layout/list1"/>
    <dgm:cxn modelId="{F420FE72-9673-4F30-8CA8-8B543104DA7D}" type="presParOf" srcId="{74C7E4CF-2297-4005-8049-B47B5CA1F281}" destId="{8ECF1735-B5CA-4DF5-89EB-CB0A6FE9C6B1}" srcOrd="4" destOrd="0" presId="urn:microsoft.com/office/officeart/2005/8/layout/list1"/>
    <dgm:cxn modelId="{D9932DCF-B8BC-411C-B6C6-1E51967FF8CD}" type="presParOf" srcId="{8ECF1735-B5CA-4DF5-89EB-CB0A6FE9C6B1}" destId="{58BFCB90-EC41-458A-8C95-3A177E287FB4}" srcOrd="0" destOrd="0" presId="urn:microsoft.com/office/officeart/2005/8/layout/list1"/>
    <dgm:cxn modelId="{27FCC6B2-2382-4BFE-8ED6-195E2ADBF3BA}" type="presParOf" srcId="{8ECF1735-B5CA-4DF5-89EB-CB0A6FE9C6B1}" destId="{490AF4DE-FD4F-4B68-A64C-49CE69E43430}" srcOrd="1" destOrd="0" presId="urn:microsoft.com/office/officeart/2005/8/layout/list1"/>
    <dgm:cxn modelId="{8C2189DB-7405-4849-B0B0-580DE8A6C5BC}" type="presParOf" srcId="{74C7E4CF-2297-4005-8049-B47B5CA1F281}" destId="{26D334FE-F8E5-46B8-9E19-FE7C464624D4}" srcOrd="5" destOrd="0" presId="urn:microsoft.com/office/officeart/2005/8/layout/list1"/>
    <dgm:cxn modelId="{DBFDD7A9-AAB2-4ACD-BF83-A83B18372259}" type="presParOf" srcId="{74C7E4CF-2297-4005-8049-B47B5CA1F281}" destId="{E65FD2B1-71CB-4601-A4A9-DDC1A852CC51}" srcOrd="6" destOrd="0" presId="urn:microsoft.com/office/officeart/2005/8/layout/list1"/>
    <dgm:cxn modelId="{EF033FAB-2D08-4390-8009-0DAE14000258}" type="presParOf" srcId="{74C7E4CF-2297-4005-8049-B47B5CA1F281}" destId="{4D744ED6-EDFB-467D-A00E-FCBD7FDB12B1}" srcOrd="7" destOrd="0" presId="urn:microsoft.com/office/officeart/2005/8/layout/list1"/>
    <dgm:cxn modelId="{87819D06-D09B-456E-9715-683A575FD32A}" type="presParOf" srcId="{74C7E4CF-2297-4005-8049-B47B5CA1F281}" destId="{62E16292-3365-44F5-A660-9F3765E4107B}" srcOrd="8" destOrd="0" presId="urn:microsoft.com/office/officeart/2005/8/layout/list1"/>
    <dgm:cxn modelId="{7E80B1A9-BA1D-4008-A542-0DDDEF3F31B2}" type="presParOf" srcId="{62E16292-3365-44F5-A660-9F3765E4107B}" destId="{F03BA480-D325-4D04-AAE5-4D8B39692DDE}" srcOrd="0" destOrd="0" presId="urn:microsoft.com/office/officeart/2005/8/layout/list1"/>
    <dgm:cxn modelId="{A2E2FB07-DFEF-4BFA-AD85-BDDE462F31E2}" type="presParOf" srcId="{62E16292-3365-44F5-A660-9F3765E4107B}" destId="{E861A656-DBC9-4A92-B0C1-1F148ACE71B0}" srcOrd="1" destOrd="0" presId="urn:microsoft.com/office/officeart/2005/8/layout/list1"/>
    <dgm:cxn modelId="{CFDCB9F5-80A2-442C-819C-C762E5E08DB8}" type="presParOf" srcId="{74C7E4CF-2297-4005-8049-B47B5CA1F281}" destId="{E9F4CC86-81AD-4B6C-93AA-9287674E9895}" srcOrd="9" destOrd="0" presId="urn:microsoft.com/office/officeart/2005/8/layout/list1"/>
    <dgm:cxn modelId="{25ECD494-FF89-4FB1-BA0C-06DFF53BA954}" type="presParOf" srcId="{74C7E4CF-2297-4005-8049-B47B5CA1F281}" destId="{4A93C491-EDA2-469F-8853-B1AA87F19F7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2D1326-44DC-40F9-88B9-8A6792F8B3F4}"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en-SG"/>
        </a:p>
      </dgm:t>
    </dgm:pt>
    <dgm:pt modelId="{FB6B80D5-7216-4A59-8492-1A241FC3B9FF}">
      <dgm:prSet phldrT="[Text]" custT="1"/>
      <dgm:spPr/>
      <dgm:t>
        <a:bodyPr/>
        <a:lstStyle/>
        <a:p>
          <a:r>
            <a:rPr lang="en-US" sz="1600" dirty="0" smtClean="0"/>
            <a:t>German Court held PE exist in Germany</a:t>
          </a:r>
          <a:endParaRPr lang="en-SG" sz="1600" dirty="0"/>
        </a:p>
      </dgm:t>
    </dgm:pt>
    <dgm:pt modelId="{5EDEB9D9-A571-4AA6-814C-148989B944E7}" type="parTrans" cxnId="{10D8AF76-73B3-4831-8152-3FF98F6982B4}">
      <dgm:prSet/>
      <dgm:spPr/>
      <dgm:t>
        <a:bodyPr/>
        <a:lstStyle/>
        <a:p>
          <a:endParaRPr lang="en-SG"/>
        </a:p>
      </dgm:t>
    </dgm:pt>
    <dgm:pt modelId="{0A4B9B6E-1882-4EBD-B820-C106FADE11AD}" type="sibTrans" cxnId="{10D8AF76-73B3-4831-8152-3FF98F6982B4}">
      <dgm:prSet/>
      <dgm:spPr/>
      <dgm:t>
        <a:bodyPr/>
        <a:lstStyle/>
        <a:p>
          <a:endParaRPr lang="en-SG"/>
        </a:p>
      </dgm:t>
    </dgm:pt>
    <dgm:pt modelId="{07CBB430-6364-400F-816B-C7CFBCFB5850}">
      <dgm:prSet phldrT="[Text]" custT="1"/>
      <dgm:spPr/>
      <dgm:t>
        <a:bodyPr/>
        <a:lstStyle/>
        <a:p>
          <a:r>
            <a:rPr lang="en-US" sz="1600" dirty="0" smtClean="0"/>
            <a:t>Dutch company’s nature of business being</a:t>
          </a:r>
          <a:endParaRPr lang="en-SG" sz="1600" dirty="0"/>
        </a:p>
      </dgm:t>
    </dgm:pt>
    <dgm:pt modelId="{73B33D53-F7FC-49F9-A801-540E8A7FAABC}" type="parTrans" cxnId="{462AB155-FC41-46E7-8D92-F4CF3388D556}">
      <dgm:prSet/>
      <dgm:spPr/>
      <dgm:t>
        <a:bodyPr/>
        <a:lstStyle/>
        <a:p>
          <a:endParaRPr lang="en-SG"/>
        </a:p>
      </dgm:t>
    </dgm:pt>
    <dgm:pt modelId="{8CE72FE5-114C-474D-9013-715D014629F8}" type="sibTrans" cxnId="{462AB155-FC41-46E7-8D92-F4CF3388D556}">
      <dgm:prSet/>
      <dgm:spPr/>
      <dgm:t>
        <a:bodyPr/>
        <a:lstStyle/>
        <a:p>
          <a:endParaRPr lang="en-SG"/>
        </a:p>
      </dgm:t>
    </dgm:pt>
    <dgm:pt modelId="{8FBAEB46-3CB8-4F8D-AF22-F6CCB5F74E9E}">
      <dgm:prSet phldrT="[Text]" custT="1"/>
      <dgm:spPr/>
      <dgm:t>
        <a:bodyPr/>
        <a:lstStyle/>
        <a:p>
          <a:r>
            <a:rPr lang="en-US" sz="1200" dirty="0" smtClean="0"/>
            <a:t>Usage of Pipeline network</a:t>
          </a:r>
          <a:endParaRPr lang="en-SG" sz="1200" dirty="0"/>
        </a:p>
      </dgm:t>
    </dgm:pt>
    <dgm:pt modelId="{57EDD66D-984F-4464-A86B-095F118C522A}" type="parTrans" cxnId="{E5DA668F-81C8-465C-A31A-20D10524061A}">
      <dgm:prSet/>
      <dgm:spPr/>
      <dgm:t>
        <a:bodyPr/>
        <a:lstStyle/>
        <a:p>
          <a:endParaRPr lang="en-SG"/>
        </a:p>
      </dgm:t>
    </dgm:pt>
    <dgm:pt modelId="{A129D759-DE77-4DE0-BFCB-6D16593E00E2}" type="sibTrans" cxnId="{E5DA668F-81C8-465C-A31A-20D10524061A}">
      <dgm:prSet/>
      <dgm:spPr/>
      <dgm:t>
        <a:bodyPr/>
        <a:lstStyle/>
        <a:p>
          <a:endParaRPr lang="en-SG"/>
        </a:p>
      </dgm:t>
    </dgm:pt>
    <dgm:pt modelId="{DBA01FB9-B744-4F89-9F47-71E9F835F93A}">
      <dgm:prSet phldrT="[Text]" custT="1"/>
      <dgm:spPr/>
      <dgm:t>
        <a:bodyPr/>
        <a:lstStyle/>
        <a:p>
          <a:r>
            <a:rPr lang="en-US" sz="1200" dirty="0" smtClean="0"/>
            <a:t>Used for Transportation Services </a:t>
          </a:r>
          <a:endParaRPr lang="en-SG" sz="1200" dirty="0"/>
        </a:p>
      </dgm:t>
    </dgm:pt>
    <dgm:pt modelId="{8F9D850F-A88A-45AA-8F82-282C4311F9D0}" type="parTrans" cxnId="{87272BE9-E630-4C93-A40B-52B40A04F7BF}">
      <dgm:prSet/>
      <dgm:spPr/>
      <dgm:t>
        <a:bodyPr/>
        <a:lstStyle/>
        <a:p>
          <a:endParaRPr lang="en-SG"/>
        </a:p>
      </dgm:t>
    </dgm:pt>
    <dgm:pt modelId="{603A4FDA-D347-4470-A45E-E950B2E9D086}" type="sibTrans" cxnId="{87272BE9-E630-4C93-A40B-52B40A04F7BF}">
      <dgm:prSet/>
      <dgm:spPr/>
      <dgm:t>
        <a:bodyPr/>
        <a:lstStyle/>
        <a:p>
          <a:endParaRPr lang="en-SG"/>
        </a:p>
      </dgm:t>
    </dgm:pt>
    <dgm:pt modelId="{89D4386B-CA94-4B0C-973D-992210675CA5}">
      <dgm:prSet phldrT="[Text]" custT="1"/>
      <dgm:spPr/>
      <dgm:t>
        <a:bodyPr/>
        <a:lstStyle/>
        <a:p>
          <a:r>
            <a:rPr lang="en-US" sz="1600" dirty="0" smtClean="0"/>
            <a:t>Employment of Personnel in Germany was not necessary for fixed place of business</a:t>
          </a:r>
          <a:endParaRPr lang="en-SG" sz="1600" dirty="0"/>
        </a:p>
      </dgm:t>
    </dgm:pt>
    <dgm:pt modelId="{D8C03AA6-FEA0-49BB-BF61-7170F76228FA}" type="parTrans" cxnId="{872B103C-3E13-4D10-A690-6E2412D78C67}">
      <dgm:prSet/>
      <dgm:spPr/>
      <dgm:t>
        <a:bodyPr/>
        <a:lstStyle/>
        <a:p>
          <a:endParaRPr lang="en-SG"/>
        </a:p>
      </dgm:t>
    </dgm:pt>
    <dgm:pt modelId="{696DEAFF-0119-4A16-B040-28CAB1F99372}" type="sibTrans" cxnId="{872B103C-3E13-4D10-A690-6E2412D78C67}">
      <dgm:prSet/>
      <dgm:spPr/>
      <dgm:t>
        <a:bodyPr/>
        <a:lstStyle/>
        <a:p>
          <a:endParaRPr lang="en-SG"/>
        </a:p>
      </dgm:t>
    </dgm:pt>
    <dgm:pt modelId="{D81F84FE-5BC2-4D07-B58D-410FD6B21514}">
      <dgm:prSet phldrT="[Text]" custT="1"/>
      <dgm:spPr/>
      <dgm:t>
        <a:bodyPr/>
        <a:lstStyle/>
        <a:p>
          <a:r>
            <a:rPr lang="en-US" sz="1050" dirty="0" smtClean="0"/>
            <a:t>Mechanical and Automatic installations are sufficient</a:t>
          </a:r>
          <a:endParaRPr lang="en-SG" sz="1050" dirty="0"/>
        </a:p>
      </dgm:t>
    </dgm:pt>
    <dgm:pt modelId="{31C25370-990D-4201-9D3B-6C268E8B8E1D}" type="parTrans" cxnId="{3ACEE829-8D66-4045-9834-F7CEBE19B1D7}">
      <dgm:prSet/>
      <dgm:spPr/>
      <dgm:t>
        <a:bodyPr/>
        <a:lstStyle/>
        <a:p>
          <a:endParaRPr lang="en-SG"/>
        </a:p>
      </dgm:t>
    </dgm:pt>
    <dgm:pt modelId="{6957ADC7-3456-4F8F-8538-FE3354A20DD5}" type="sibTrans" cxnId="{3ACEE829-8D66-4045-9834-F7CEBE19B1D7}">
      <dgm:prSet/>
      <dgm:spPr/>
      <dgm:t>
        <a:bodyPr/>
        <a:lstStyle/>
        <a:p>
          <a:endParaRPr lang="en-SG"/>
        </a:p>
      </dgm:t>
    </dgm:pt>
    <dgm:pt modelId="{86728CD3-4E4F-4C28-A9E5-A1D8E4B3D32B}">
      <dgm:prSet phldrT="[Text]" custT="1"/>
      <dgm:spPr/>
      <dgm:t>
        <a:bodyPr/>
        <a:lstStyle/>
        <a:p>
          <a:r>
            <a:rPr lang="en-US" sz="1100" dirty="0" smtClean="0"/>
            <a:t>It was firmly connected to German Territory</a:t>
          </a:r>
          <a:endParaRPr lang="en-SG" sz="1100" dirty="0"/>
        </a:p>
      </dgm:t>
    </dgm:pt>
    <dgm:pt modelId="{79145F60-04B0-4067-B4F0-693CBC483D46}" type="sibTrans" cxnId="{9A698CB5-8564-4B7C-A895-7A298148BD78}">
      <dgm:prSet/>
      <dgm:spPr/>
      <dgm:t>
        <a:bodyPr/>
        <a:lstStyle/>
        <a:p>
          <a:endParaRPr lang="en-SG"/>
        </a:p>
      </dgm:t>
    </dgm:pt>
    <dgm:pt modelId="{B4BF8E2D-EF45-4DA5-91BA-AC625F579163}" type="parTrans" cxnId="{9A698CB5-8564-4B7C-A895-7A298148BD78}">
      <dgm:prSet/>
      <dgm:spPr/>
      <dgm:t>
        <a:bodyPr/>
        <a:lstStyle/>
        <a:p>
          <a:endParaRPr lang="en-SG"/>
        </a:p>
      </dgm:t>
    </dgm:pt>
    <dgm:pt modelId="{0F080B60-20D4-4812-8906-F09A26866998}">
      <dgm:prSet phldrT="[Text]" custT="1"/>
      <dgm:spPr/>
      <dgm:t>
        <a:bodyPr/>
        <a:lstStyle/>
        <a:p>
          <a:r>
            <a:rPr lang="en-US" sz="1100" dirty="0" smtClean="0"/>
            <a:t>Pipeline was a fixed place of business</a:t>
          </a:r>
          <a:endParaRPr lang="en-SG" sz="1100" dirty="0"/>
        </a:p>
      </dgm:t>
    </dgm:pt>
    <dgm:pt modelId="{C0AC2A1A-6F91-4881-87D0-B796492DF495}" type="sibTrans" cxnId="{0A9E1772-FCE6-4AED-9849-3AF43BA77EA9}">
      <dgm:prSet/>
      <dgm:spPr/>
      <dgm:t>
        <a:bodyPr/>
        <a:lstStyle/>
        <a:p>
          <a:endParaRPr lang="en-SG"/>
        </a:p>
      </dgm:t>
    </dgm:pt>
    <dgm:pt modelId="{C5CE7F0D-A69F-4044-BA7D-EE6A6F0257E6}" type="parTrans" cxnId="{0A9E1772-FCE6-4AED-9849-3AF43BA77EA9}">
      <dgm:prSet/>
      <dgm:spPr/>
      <dgm:t>
        <a:bodyPr/>
        <a:lstStyle/>
        <a:p>
          <a:endParaRPr lang="en-SG"/>
        </a:p>
      </dgm:t>
    </dgm:pt>
    <dgm:pt modelId="{773CE390-A76C-4E85-957C-C1E137C59BC4}" type="pres">
      <dgm:prSet presAssocID="{AD2D1326-44DC-40F9-88B9-8A6792F8B3F4}" presName="linear" presStyleCnt="0">
        <dgm:presLayoutVars>
          <dgm:dir/>
          <dgm:resizeHandles val="exact"/>
        </dgm:presLayoutVars>
      </dgm:prSet>
      <dgm:spPr/>
      <dgm:t>
        <a:bodyPr/>
        <a:lstStyle/>
        <a:p>
          <a:endParaRPr lang="en-SG"/>
        </a:p>
      </dgm:t>
    </dgm:pt>
    <dgm:pt modelId="{9DE0DEB2-6D0F-4E86-AC97-DFEB2A5AD33A}" type="pres">
      <dgm:prSet presAssocID="{FB6B80D5-7216-4A59-8492-1A241FC3B9FF}" presName="comp" presStyleCnt="0"/>
      <dgm:spPr/>
    </dgm:pt>
    <dgm:pt modelId="{C64BD20A-1982-4BA2-8D4F-63C4D03CB1A0}" type="pres">
      <dgm:prSet presAssocID="{FB6B80D5-7216-4A59-8492-1A241FC3B9FF}" presName="box" presStyleLbl="node1" presStyleIdx="0" presStyleCnt="3" custScaleY="165576"/>
      <dgm:spPr/>
      <dgm:t>
        <a:bodyPr/>
        <a:lstStyle/>
        <a:p>
          <a:endParaRPr lang="en-SG"/>
        </a:p>
      </dgm:t>
    </dgm:pt>
    <dgm:pt modelId="{55353C60-9B45-48D3-AE6A-720C8E337D5B}" type="pres">
      <dgm:prSet presAssocID="{FB6B80D5-7216-4A59-8492-1A241FC3B9FF}" presName="img" presStyleLbl="fgImgPlace1" presStyleIdx="0" presStyleCnt="3"/>
      <dgm:spPr/>
    </dgm:pt>
    <dgm:pt modelId="{3CA7064E-6075-4021-8424-F6298D03CBE0}" type="pres">
      <dgm:prSet presAssocID="{FB6B80D5-7216-4A59-8492-1A241FC3B9FF}" presName="text" presStyleLbl="node1" presStyleIdx="0" presStyleCnt="3">
        <dgm:presLayoutVars>
          <dgm:bulletEnabled val="1"/>
        </dgm:presLayoutVars>
      </dgm:prSet>
      <dgm:spPr/>
      <dgm:t>
        <a:bodyPr/>
        <a:lstStyle/>
        <a:p>
          <a:endParaRPr lang="en-SG"/>
        </a:p>
      </dgm:t>
    </dgm:pt>
    <dgm:pt modelId="{472A3AEE-E19A-4BF3-9B40-DBE38EE5DD87}" type="pres">
      <dgm:prSet presAssocID="{0A4B9B6E-1882-4EBD-B820-C106FADE11AD}" presName="spacer" presStyleCnt="0"/>
      <dgm:spPr/>
    </dgm:pt>
    <dgm:pt modelId="{E435728C-143F-4B73-A12C-545B268ED7E4}" type="pres">
      <dgm:prSet presAssocID="{07CBB430-6364-400F-816B-C7CFBCFB5850}" presName="comp" presStyleCnt="0"/>
      <dgm:spPr/>
    </dgm:pt>
    <dgm:pt modelId="{C2B3A9D6-BC20-44E3-A4EA-259F1BB81B50}" type="pres">
      <dgm:prSet presAssocID="{07CBB430-6364-400F-816B-C7CFBCFB5850}" presName="box" presStyleLbl="node1" presStyleIdx="1" presStyleCnt="3" custScaleY="157931"/>
      <dgm:spPr/>
      <dgm:t>
        <a:bodyPr/>
        <a:lstStyle/>
        <a:p>
          <a:endParaRPr lang="en-SG"/>
        </a:p>
      </dgm:t>
    </dgm:pt>
    <dgm:pt modelId="{101C8FDD-F63F-4DB0-9BF7-08E89A49E464}" type="pres">
      <dgm:prSet presAssocID="{07CBB430-6364-400F-816B-C7CFBCFB5850}" presName="img" presStyleLbl="fgImgPlace1" presStyleIdx="1" presStyleCnt="3"/>
      <dgm:spPr/>
    </dgm:pt>
    <dgm:pt modelId="{029FED97-2F29-42E2-BAB6-D971240820EC}" type="pres">
      <dgm:prSet presAssocID="{07CBB430-6364-400F-816B-C7CFBCFB5850}" presName="text" presStyleLbl="node1" presStyleIdx="1" presStyleCnt="3">
        <dgm:presLayoutVars>
          <dgm:bulletEnabled val="1"/>
        </dgm:presLayoutVars>
      </dgm:prSet>
      <dgm:spPr/>
      <dgm:t>
        <a:bodyPr/>
        <a:lstStyle/>
        <a:p>
          <a:endParaRPr lang="en-SG"/>
        </a:p>
      </dgm:t>
    </dgm:pt>
    <dgm:pt modelId="{39FBE75E-F8F3-4F57-B1C0-976DEE36797B}" type="pres">
      <dgm:prSet presAssocID="{8CE72FE5-114C-474D-9013-715D014629F8}" presName="spacer" presStyleCnt="0"/>
      <dgm:spPr/>
    </dgm:pt>
    <dgm:pt modelId="{5BF455F2-A831-4F12-91AD-780C92AFDE02}" type="pres">
      <dgm:prSet presAssocID="{89D4386B-CA94-4B0C-973D-992210675CA5}" presName="comp" presStyleCnt="0"/>
      <dgm:spPr/>
    </dgm:pt>
    <dgm:pt modelId="{4DBF60D0-CF7A-4D3C-9D86-074B6DADF915}" type="pres">
      <dgm:prSet presAssocID="{89D4386B-CA94-4B0C-973D-992210675CA5}" presName="box" presStyleLbl="node1" presStyleIdx="2" presStyleCnt="3" custScaleY="174199"/>
      <dgm:spPr/>
      <dgm:t>
        <a:bodyPr/>
        <a:lstStyle/>
        <a:p>
          <a:endParaRPr lang="en-SG"/>
        </a:p>
      </dgm:t>
    </dgm:pt>
    <dgm:pt modelId="{49E1C5ED-A808-4025-8C87-6C30AE2A87EE}" type="pres">
      <dgm:prSet presAssocID="{89D4386B-CA94-4B0C-973D-992210675CA5}" presName="img" presStyleLbl="fgImgPlace1" presStyleIdx="2" presStyleCnt="3"/>
      <dgm:spPr/>
    </dgm:pt>
    <dgm:pt modelId="{1041054E-C712-4C93-B084-592D58201046}" type="pres">
      <dgm:prSet presAssocID="{89D4386B-CA94-4B0C-973D-992210675CA5}" presName="text" presStyleLbl="node1" presStyleIdx="2" presStyleCnt="3">
        <dgm:presLayoutVars>
          <dgm:bulletEnabled val="1"/>
        </dgm:presLayoutVars>
      </dgm:prSet>
      <dgm:spPr/>
      <dgm:t>
        <a:bodyPr/>
        <a:lstStyle/>
        <a:p>
          <a:endParaRPr lang="en-SG"/>
        </a:p>
      </dgm:t>
    </dgm:pt>
  </dgm:ptLst>
  <dgm:cxnLst>
    <dgm:cxn modelId="{F9C4F08D-33A1-4D48-9E54-CDBC1B4DDCF4}" type="presOf" srcId="{DBA01FB9-B744-4F89-9F47-71E9F835F93A}" destId="{029FED97-2F29-42E2-BAB6-D971240820EC}" srcOrd="1" destOrd="2" presId="urn:microsoft.com/office/officeart/2005/8/layout/vList4#1"/>
    <dgm:cxn modelId="{3E601342-4EC3-4801-AF39-446EE1B30654}" type="presOf" srcId="{86728CD3-4E4F-4C28-A9E5-A1D8E4B3D32B}" destId="{C64BD20A-1982-4BA2-8D4F-63C4D03CB1A0}" srcOrd="0" destOrd="2" presId="urn:microsoft.com/office/officeart/2005/8/layout/vList4#1"/>
    <dgm:cxn modelId="{B85D1B26-67B7-4A51-8B6B-25F28BBF5594}" type="presOf" srcId="{89D4386B-CA94-4B0C-973D-992210675CA5}" destId="{4DBF60D0-CF7A-4D3C-9D86-074B6DADF915}" srcOrd="0" destOrd="0" presId="urn:microsoft.com/office/officeart/2005/8/layout/vList4#1"/>
    <dgm:cxn modelId="{3B28B7D1-380E-45F2-81BB-B26C308D2AD0}" type="presOf" srcId="{FB6B80D5-7216-4A59-8492-1A241FC3B9FF}" destId="{3CA7064E-6075-4021-8424-F6298D03CBE0}" srcOrd="1" destOrd="0" presId="urn:microsoft.com/office/officeart/2005/8/layout/vList4#1"/>
    <dgm:cxn modelId="{85C5F01E-6567-4001-AAC9-AAC00AA1FCAF}" type="presOf" srcId="{07CBB430-6364-400F-816B-C7CFBCFB5850}" destId="{C2B3A9D6-BC20-44E3-A4EA-259F1BB81B50}" srcOrd="0" destOrd="0" presId="urn:microsoft.com/office/officeart/2005/8/layout/vList4#1"/>
    <dgm:cxn modelId="{9D650968-63B1-4EBD-A955-F193FB856BA4}" type="presOf" srcId="{D81F84FE-5BC2-4D07-B58D-410FD6B21514}" destId="{4DBF60D0-CF7A-4D3C-9D86-074B6DADF915}" srcOrd="0" destOrd="1" presId="urn:microsoft.com/office/officeart/2005/8/layout/vList4#1"/>
    <dgm:cxn modelId="{F747D99D-ED70-4376-96E3-BA738A08C537}" type="presOf" srcId="{0F080B60-20D4-4812-8906-F09A26866998}" destId="{3CA7064E-6075-4021-8424-F6298D03CBE0}" srcOrd="1" destOrd="1" presId="urn:microsoft.com/office/officeart/2005/8/layout/vList4#1"/>
    <dgm:cxn modelId="{E5DA668F-81C8-465C-A31A-20D10524061A}" srcId="{07CBB430-6364-400F-816B-C7CFBCFB5850}" destId="{8FBAEB46-3CB8-4F8D-AF22-F6CCB5F74E9E}" srcOrd="0" destOrd="0" parTransId="{57EDD66D-984F-4464-A86B-095F118C522A}" sibTransId="{A129D759-DE77-4DE0-BFCB-6D16593E00E2}"/>
    <dgm:cxn modelId="{82993A58-93FE-4DDC-A677-9FD823C0F10A}" type="presOf" srcId="{8FBAEB46-3CB8-4F8D-AF22-F6CCB5F74E9E}" destId="{C2B3A9D6-BC20-44E3-A4EA-259F1BB81B50}" srcOrd="0" destOrd="1" presId="urn:microsoft.com/office/officeart/2005/8/layout/vList4#1"/>
    <dgm:cxn modelId="{0A9E1772-FCE6-4AED-9849-3AF43BA77EA9}" srcId="{FB6B80D5-7216-4A59-8492-1A241FC3B9FF}" destId="{0F080B60-20D4-4812-8906-F09A26866998}" srcOrd="0" destOrd="0" parTransId="{C5CE7F0D-A69F-4044-BA7D-EE6A6F0257E6}" sibTransId="{C0AC2A1A-6F91-4881-87D0-B796492DF495}"/>
    <dgm:cxn modelId="{7CEB3050-3FFD-4954-B26C-9D0F2E294DCF}" type="presOf" srcId="{86728CD3-4E4F-4C28-A9E5-A1D8E4B3D32B}" destId="{3CA7064E-6075-4021-8424-F6298D03CBE0}" srcOrd="1" destOrd="2" presId="urn:microsoft.com/office/officeart/2005/8/layout/vList4#1"/>
    <dgm:cxn modelId="{91C72140-E52F-44FE-9A9A-C4D0E2AE95B8}" type="presOf" srcId="{D81F84FE-5BC2-4D07-B58D-410FD6B21514}" destId="{1041054E-C712-4C93-B084-592D58201046}" srcOrd="1" destOrd="1" presId="urn:microsoft.com/office/officeart/2005/8/layout/vList4#1"/>
    <dgm:cxn modelId="{3DAE4F0F-F766-4F17-A409-3766FF637A4F}" type="presOf" srcId="{DBA01FB9-B744-4F89-9F47-71E9F835F93A}" destId="{C2B3A9D6-BC20-44E3-A4EA-259F1BB81B50}" srcOrd="0" destOrd="2" presId="urn:microsoft.com/office/officeart/2005/8/layout/vList4#1"/>
    <dgm:cxn modelId="{3ACEE829-8D66-4045-9834-F7CEBE19B1D7}" srcId="{89D4386B-CA94-4B0C-973D-992210675CA5}" destId="{D81F84FE-5BC2-4D07-B58D-410FD6B21514}" srcOrd="0" destOrd="0" parTransId="{31C25370-990D-4201-9D3B-6C268E8B8E1D}" sibTransId="{6957ADC7-3456-4F8F-8538-FE3354A20DD5}"/>
    <dgm:cxn modelId="{872B103C-3E13-4D10-A690-6E2412D78C67}" srcId="{AD2D1326-44DC-40F9-88B9-8A6792F8B3F4}" destId="{89D4386B-CA94-4B0C-973D-992210675CA5}" srcOrd="2" destOrd="0" parTransId="{D8C03AA6-FEA0-49BB-BF61-7170F76228FA}" sibTransId="{696DEAFF-0119-4A16-B040-28CAB1F99372}"/>
    <dgm:cxn modelId="{AFA76811-6592-4D55-A385-EE78AF4EF48E}" type="presOf" srcId="{07CBB430-6364-400F-816B-C7CFBCFB5850}" destId="{029FED97-2F29-42E2-BAB6-D971240820EC}" srcOrd="1" destOrd="0" presId="urn:microsoft.com/office/officeart/2005/8/layout/vList4#1"/>
    <dgm:cxn modelId="{E45A87A6-EAB3-41A6-AFEE-96750FBBCEC3}" type="presOf" srcId="{89D4386B-CA94-4B0C-973D-992210675CA5}" destId="{1041054E-C712-4C93-B084-592D58201046}" srcOrd="1" destOrd="0" presId="urn:microsoft.com/office/officeart/2005/8/layout/vList4#1"/>
    <dgm:cxn modelId="{216C5E82-6841-473E-93BB-E4D100EDE4B9}" type="presOf" srcId="{AD2D1326-44DC-40F9-88B9-8A6792F8B3F4}" destId="{773CE390-A76C-4E85-957C-C1E137C59BC4}" srcOrd="0" destOrd="0" presId="urn:microsoft.com/office/officeart/2005/8/layout/vList4#1"/>
    <dgm:cxn modelId="{462AB155-FC41-46E7-8D92-F4CF3388D556}" srcId="{AD2D1326-44DC-40F9-88B9-8A6792F8B3F4}" destId="{07CBB430-6364-400F-816B-C7CFBCFB5850}" srcOrd="1" destOrd="0" parTransId="{73B33D53-F7FC-49F9-A801-540E8A7FAABC}" sibTransId="{8CE72FE5-114C-474D-9013-715D014629F8}"/>
    <dgm:cxn modelId="{06AB1EE1-E0F1-44F3-ABBA-0F21B95520E6}" type="presOf" srcId="{8FBAEB46-3CB8-4F8D-AF22-F6CCB5F74E9E}" destId="{029FED97-2F29-42E2-BAB6-D971240820EC}" srcOrd="1" destOrd="1" presId="urn:microsoft.com/office/officeart/2005/8/layout/vList4#1"/>
    <dgm:cxn modelId="{10D8AF76-73B3-4831-8152-3FF98F6982B4}" srcId="{AD2D1326-44DC-40F9-88B9-8A6792F8B3F4}" destId="{FB6B80D5-7216-4A59-8492-1A241FC3B9FF}" srcOrd="0" destOrd="0" parTransId="{5EDEB9D9-A571-4AA6-814C-148989B944E7}" sibTransId="{0A4B9B6E-1882-4EBD-B820-C106FADE11AD}"/>
    <dgm:cxn modelId="{5C28DC3B-7647-411E-8922-52CF3EC25219}" type="presOf" srcId="{0F080B60-20D4-4812-8906-F09A26866998}" destId="{C64BD20A-1982-4BA2-8D4F-63C4D03CB1A0}" srcOrd="0" destOrd="1" presId="urn:microsoft.com/office/officeart/2005/8/layout/vList4#1"/>
    <dgm:cxn modelId="{9A698CB5-8564-4B7C-A895-7A298148BD78}" srcId="{FB6B80D5-7216-4A59-8492-1A241FC3B9FF}" destId="{86728CD3-4E4F-4C28-A9E5-A1D8E4B3D32B}" srcOrd="1" destOrd="0" parTransId="{B4BF8E2D-EF45-4DA5-91BA-AC625F579163}" sibTransId="{79145F60-04B0-4067-B4F0-693CBC483D46}"/>
    <dgm:cxn modelId="{CF2B2605-5C1C-4CF2-A5A0-797941AAE56E}" type="presOf" srcId="{FB6B80D5-7216-4A59-8492-1A241FC3B9FF}" destId="{C64BD20A-1982-4BA2-8D4F-63C4D03CB1A0}" srcOrd="0" destOrd="0" presId="urn:microsoft.com/office/officeart/2005/8/layout/vList4#1"/>
    <dgm:cxn modelId="{87272BE9-E630-4C93-A40B-52B40A04F7BF}" srcId="{07CBB430-6364-400F-816B-C7CFBCFB5850}" destId="{DBA01FB9-B744-4F89-9F47-71E9F835F93A}" srcOrd="1" destOrd="0" parTransId="{8F9D850F-A88A-45AA-8F82-282C4311F9D0}" sibTransId="{603A4FDA-D347-4470-A45E-E950B2E9D086}"/>
    <dgm:cxn modelId="{2B8F4ACF-DAEC-44C3-AE10-D419433E4E19}" type="presParOf" srcId="{773CE390-A76C-4E85-957C-C1E137C59BC4}" destId="{9DE0DEB2-6D0F-4E86-AC97-DFEB2A5AD33A}" srcOrd="0" destOrd="0" presId="urn:microsoft.com/office/officeart/2005/8/layout/vList4#1"/>
    <dgm:cxn modelId="{512E4B42-FDE8-4F99-A60E-55F079728FD3}" type="presParOf" srcId="{9DE0DEB2-6D0F-4E86-AC97-DFEB2A5AD33A}" destId="{C64BD20A-1982-4BA2-8D4F-63C4D03CB1A0}" srcOrd="0" destOrd="0" presId="urn:microsoft.com/office/officeart/2005/8/layout/vList4#1"/>
    <dgm:cxn modelId="{40A579DD-CDBD-4CBD-92DD-52B2939F6470}" type="presParOf" srcId="{9DE0DEB2-6D0F-4E86-AC97-DFEB2A5AD33A}" destId="{55353C60-9B45-48D3-AE6A-720C8E337D5B}" srcOrd="1" destOrd="0" presId="urn:microsoft.com/office/officeart/2005/8/layout/vList4#1"/>
    <dgm:cxn modelId="{7EFE7F2F-D1F4-4BE7-94C1-C1B94594CCD5}" type="presParOf" srcId="{9DE0DEB2-6D0F-4E86-AC97-DFEB2A5AD33A}" destId="{3CA7064E-6075-4021-8424-F6298D03CBE0}" srcOrd="2" destOrd="0" presId="urn:microsoft.com/office/officeart/2005/8/layout/vList4#1"/>
    <dgm:cxn modelId="{A36BEA09-CA10-4805-9371-AD620F284CC2}" type="presParOf" srcId="{773CE390-A76C-4E85-957C-C1E137C59BC4}" destId="{472A3AEE-E19A-4BF3-9B40-DBE38EE5DD87}" srcOrd="1" destOrd="0" presId="urn:microsoft.com/office/officeart/2005/8/layout/vList4#1"/>
    <dgm:cxn modelId="{3C3BB890-7961-4C3E-9E86-F6631F1051EF}" type="presParOf" srcId="{773CE390-A76C-4E85-957C-C1E137C59BC4}" destId="{E435728C-143F-4B73-A12C-545B268ED7E4}" srcOrd="2" destOrd="0" presId="urn:microsoft.com/office/officeart/2005/8/layout/vList4#1"/>
    <dgm:cxn modelId="{EE7C0C27-0D2A-413D-A968-ECBF92EB71E3}" type="presParOf" srcId="{E435728C-143F-4B73-A12C-545B268ED7E4}" destId="{C2B3A9D6-BC20-44E3-A4EA-259F1BB81B50}" srcOrd="0" destOrd="0" presId="urn:microsoft.com/office/officeart/2005/8/layout/vList4#1"/>
    <dgm:cxn modelId="{8B3AF2D4-E514-467F-B971-6AB4E4AC7C4D}" type="presParOf" srcId="{E435728C-143F-4B73-A12C-545B268ED7E4}" destId="{101C8FDD-F63F-4DB0-9BF7-08E89A49E464}" srcOrd="1" destOrd="0" presId="urn:microsoft.com/office/officeart/2005/8/layout/vList4#1"/>
    <dgm:cxn modelId="{C9B069B5-A4D6-40FE-A897-8C470A401790}" type="presParOf" srcId="{E435728C-143F-4B73-A12C-545B268ED7E4}" destId="{029FED97-2F29-42E2-BAB6-D971240820EC}" srcOrd="2" destOrd="0" presId="urn:microsoft.com/office/officeart/2005/8/layout/vList4#1"/>
    <dgm:cxn modelId="{AA2AF592-038D-4F72-8B78-801A53EF4833}" type="presParOf" srcId="{773CE390-A76C-4E85-957C-C1E137C59BC4}" destId="{39FBE75E-F8F3-4F57-B1C0-976DEE36797B}" srcOrd="3" destOrd="0" presId="urn:microsoft.com/office/officeart/2005/8/layout/vList4#1"/>
    <dgm:cxn modelId="{C14B4E4B-5E72-4FF0-86BC-E45A79CF6750}" type="presParOf" srcId="{773CE390-A76C-4E85-957C-C1E137C59BC4}" destId="{5BF455F2-A831-4F12-91AD-780C92AFDE02}" srcOrd="4" destOrd="0" presId="urn:microsoft.com/office/officeart/2005/8/layout/vList4#1"/>
    <dgm:cxn modelId="{8959C409-8F03-4800-99F7-A720B49E02E9}" type="presParOf" srcId="{5BF455F2-A831-4F12-91AD-780C92AFDE02}" destId="{4DBF60D0-CF7A-4D3C-9D86-074B6DADF915}" srcOrd="0" destOrd="0" presId="urn:microsoft.com/office/officeart/2005/8/layout/vList4#1"/>
    <dgm:cxn modelId="{DEF313B2-493F-4900-9A56-8A0F9F8E7DF6}" type="presParOf" srcId="{5BF455F2-A831-4F12-91AD-780C92AFDE02}" destId="{49E1C5ED-A808-4025-8C87-6C30AE2A87EE}" srcOrd="1" destOrd="0" presId="urn:microsoft.com/office/officeart/2005/8/layout/vList4#1"/>
    <dgm:cxn modelId="{CEB2B6D9-9404-4F16-81BB-645B676EA817}" type="presParOf" srcId="{5BF455F2-A831-4F12-91AD-780C92AFDE02}" destId="{1041054E-C712-4C93-B084-592D58201046}" srcOrd="2" destOrd="0" presId="urn:microsoft.com/office/officeart/2005/8/layout/vList4#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94EFD70-4A29-465B-B8AC-B9FAB42B5A07}" type="doc">
      <dgm:prSet loTypeId="urn:microsoft.com/office/officeart/2005/8/layout/vList4#2" loCatId="list" qsTypeId="urn:microsoft.com/office/officeart/2005/8/quickstyle/simple1" qsCatId="simple" csTypeId="urn:microsoft.com/office/officeart/2005/8/colors/accent1_2" csCatId="accent1" phldr="1"/>
      <dgm:spPr/>
      <dgm:t>
        <a:bodyPr/>
        <a:lstStyle/>
        <a:p>
          <a:endParaRPr lang="en-SG"/>
        </a:p>
      </dgm:t>
    </dgm:pt>
    <dgm:pt modelId="{2D1C117E-2CCE-458E-850F-E01673893141}">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2400" b="1" baseline="0" dirty="0" smtClean="0">
              <a:solidFill>
                <a:schemeClr val="tx1"/>
              </a:solidFill>
            </a:rPr>
            <a:t>Building Site	</a:t>
          </a:r>
          <a:endParaRPr lang="en-SG" sz="2400" b="1" baseline="0" dirty="0">
            <a:solidFill>
              <a:schemeClr val="tx1"/>
            </a:solidFill>
          </a:endParaRPr>
        </a:p>
      </dgm:t>
    </dgm:pt>
    <dgm:pt modelId="{E7D61F2B-CF15-45A5-A74D-DA652E0D21AA}" type="parTrans" cxnId="{093D9720-0A7B-40C2-9CE4-8ED6D00E3FF2}">
      <dgm:prSet/>
      <dgm:spPr/>
      <dgm:t>
        <a:bodyPr/>
        <a:lstStyle/>
        <a:p>
          <a:endParaRPr lang="en-SG"/>
        </a:p>
      </dgm:t>
    </dgm:pt>
    <dgm:pt modelId="{91DEF391-24A2-4601-81A5-AF2C271446D5}" type="sibTrans" cxnId="{093D9720-0A7B-40C2-9CE4-8ED6D00E3FF2}">
      <dgm:prSet/>
      <dgm:spPr/>
      <dgm:t>
        <a:bodyPr/>
        <a:lstStyle/>
        <a:p>
          <a:endParaRPr lang="en-SG"/>
        </a:p>
      </dgm:t>
    </dgm:pt>
    <dgm:pt modelId="{EEA79C8F-32BA-474C-9701-55D313A57EB1}">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2000" baseline="0" dirty="0" smtClean="0">
              <a:solidFill>
                <a:schemeClr val="tx1"/>
              </a:solidFill>
            </a:rPr>
            <a:t>Building Site	</a:t>
          </a:r>
          <a:endParaRPr lang="en-SG" sz="2000" baseline="0" dirty="0">
            <a:solidFill>
              <a:schemeClr val="tx1"/>
            </a:solidFill>
          </a:endParaRPr>
        </a:p>
      </dgm:t>
    </dgm:pt>
    <dgm:pt modelId="{5F441413-1870-4CD9-8041-91C40DB53FEA}" type="parTrans" cxnId="{970BCAC7-1A04-4502-A12C-3DAD8C2D8BBA}">
      <dgm:prSet/>
      <dgm:spPr/>
      <dgm:t>
        <a:bodyPr/>
        <a:lstStyle/>
        <a:p>
          <a:endParaRPr lang="en-SG"/>
        </a:p>
      </dgm:t>
    </dgm:pt>
    <dgm:pt modelId="{E44F630A-0587-463A-8DDF-52CC196ABEA0}" type="sibTrans" cxnId="{970BCAC7-1A04-4502-A12C-3DAD8C2D8BBA}">
      <dgm:prSet/>
      <dgm:spPr/>
      <dgm:t>
        <a:bodyPr/>
        <a:lstStyle/>
        <a:p>
          <a:endParaRPr lang="en-SG"/>
        </a:p>
      </dgm:t>
    </dgm:pt>
    <dgm:pt modelId="{70DD8BBD-AFC3-4FA2-B274-950EAD136F6E}">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2400" b="1" baseline="0" dirty="0" smtClean="0">
              <a:solidFill>
                <a:schemeClr val="tx1"/>
              </a:solidFill>
            </a:rPr>
            <a:t>Construction Site</a:t>
          </a:r>
          <a:endParaRPr lang="en-SG" sz="2400" b="1" baseline="0" dirty="0">
            <a:solidFill>
              <a:schemeClr val="tx1"/>
            </a:solidFill>
          </a:endParaRPr>
        </a:p>
      </dgm:t>
    </dgm:pt>
    <dgm:pt modelId="{835C461E-D37C-4215-BA24-797499F7BD96}" type="parTrans" cxnId="{E35AECEF-744C-4263-9E3E-B0429EFDC490}">
      <dgm:prSet/>
      <dgm:spPr/>
      <dgm:t>
        <a:bodyPr/>
        <a:lstStyle/>
        <a:p>
          <a:endParaRPr lang="en-SG"/>
        </a:p>
      </dgm:t>
    </dgm:pt>
    <dgm:pt modelId="{77782C33-3A52-421D-83A9-88BD5C015B19}" type="sibTrans" cxnId="{E35AECEF-744C-4263-9E3E-B0429EFDC490}">
      <dgm:prSet/>
      <dgm:spPr/>
      <dgm:t>
        <a:bodyPr/>
        <a:lstStyle/>
        <a:p>
          <a:endParaRPr lang="en-SG"/>
        </a:p>
      </dgm:t>
    </dgm:pt>
    <dgm:pt modelId="{D35A13EB-DB4B-4800-A720-4840621DCEE9}">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1800" baseline="0" dirty="0" smtClean="0">
              <a:solidFill>
                <a:schemeClr val="tx1"/>
              </a:solidFill>
            </a:rPr>
            <a:t>Construction of Buildings</a:t>
          </a:r>
          <a:endParaRPr lang="en-SG" sz="1800" baseline="0" dirty="0">
            <a:solidFill>
              <a:schemeClr val="tx1"/>
            </a:solidFill>
          </a:endParaRPr>
        </a:p>
      </dgm:t>
    </dgm:pt>
    <dgm:pt modelId="{7D9401C8-93F3-451A-A8F7-09A4FB86E186}" type="parTrans" cxnId="{9F8AF156-C8C8-40E3-A82E-7A28B7BE3392}">
      <dgm:prSet/>
      <dgm:spPr/>
      <dgm:t>
        <a:bodyPr/>
        <a:lstStyle/>
        <a:p>
          <a:endParaRPr lang="en-SG"/>
        </a:p>
      </dgm:t>
    </dgm:pt>
    <dgm:pt modelId="{55CB9ED2-3BB3-4A86-8954-5524FCFE7C60}" type="sibTrans" cxnId="{9F8AF156-C8C8-40E3-A82E-7A28B7BE3392}">
      <dgm:prSet/>
      <dgm:spPr/>
      <dgm:t>
        <a:bodyPr/>
        <a:lstStyle/>
        <a:p>
          <a:endParaRPr lang="en-SG"/>
        </a:p>
      </dgm:t>
    </dgm:pt>
    <dgm:pt modelId="{A900F80A-4F91-45E3-8F00-E7885E62AE92}">
      <dgm:prSet phldrT="[Text]" custT="1">
        <dgm:style>
          <a:lnRef idx="1">
            <a:schemeClr val="accent1"/>
          </a:lnRef>
          <a:fillRef idx="2">
            <a:schemeClr val="accent1"/>
          </a:fillRef>
          <a:effectRef idx="1">
            <a:schemeClr val="accent1"/>
          </a:effectRef>
          <a:fontRef idx="minor">
            <a:schemeClr val="dk1"/>
          </a:fontRef>
        </dgm:style>
      </dgm:prSet>
      <dgm:spPr/>
      <dgm:t>
        <a:bodyPr/>
        <a:lstStyle/>
        <a:p>
          <a:endParaRPr lang="en-US" sz="2000" b="1" baseline="0" dirty="0" smtClean="0">
            <a:solidFill>
              <a:schemeClr val="tx1"/>
            </a:solidFill>
          </a:endParaRPr>
        </a:p>
        <a:p>
          <a:r>
            <a:rPr lang="en-US" sz="2400" b="1" baseline="0" dirty="0" smtClean="0">
              <a:solidFill>
                <a:schemeClr val="tx1"/>
              </a:solidFill>
            </a:rPr>
            <a:t>Installation Project</a:t>
          </a:r>
        </a:p>
        <a:p>
          <a:r>
            <a:rPr lang="en-US" sz="2000" baseline="0" dirty="0" smtClean="0">
              <a:solidFill>
                <a:schemeClr val="tx1"/>
              </a:solidFill>
            </a:rPr>
            <a:t>. Excavating, dredging and   laying of pipelines</a:t>
          </a:r>
        </a:p>
        <a:p>
          <a:endParaRPr lang="en-SG" sz="2300" baseline="0" dirty="0">
            <a:solidFill>
              <a:schemeClr val="tx1"/>
            </a:solidFill>
          </a:endParaRPr>
        </a:p>
      </dgm:t>
    </dgm:pt>
    <dgm:pt modelId="{0DB52070-9FA6-43FB-A1B7-61964D1B4339}" type="parTrans" cxnId="{AC156E3F-A766-4A7F-82F2-5D9317F67E3B}">
      <dgm:prSet/>
      <dgm:spPr/>
      <dgm:t>
        <a:bodyPr/>
        <a:lstStyle/>
        <a:p>
          <a:endParaRPr lang="en-SG"/>
        </a:p>
      </dgm:t>
    </dgm:pt>
    <dgm:pt modelId="{20A03440-5228-4C8E-87BD-5D7BF8C7E30F}" type="sibTrans" cxnId="{AC156E3F-A766-4A7F-82F2-5D9317F67E3B}">
      <dgm:prSet/>
      <dgm:spPr/>
      <dgm:t>
        <a:bodyPr/>
        <a:lstStyle/>
        <a:p>
          <a:endParaRPr lang="en-SG"/>
        </a:p>
      </dgm:t>
    </dgm:pt>
    <dgm:pt modelId="{9FDFC9EC-F209-446D-BBF1-E6C9687AA9F9}">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1800" baseline="0" dirty="0" smtClean="0">
              <a:solidFill>
                <a:schemeClr val="tx1"/>
              </a:solidFill>
            </a:rPr>
            <a:t>Sewerage systems</a:t>
          </a:r>
          <a:endParaRPr lang="en-SG" sz="1800" baseline="0" dirty="0">
            <a:solidFill>
              <a:schemeClr val="tx1"/>
            </a:solidFill>
          </a:endParaRPr>
        </a:p>
      </dgm:t>
    </dgm:pt>
    <dgm:pt modelId="{9D5E8A3A-5A09-4422-ACEF-75CE6A63BB5D}" type="parTrans" cxnId="{3F23FF75-DD4F-4F0B-8E15-EFB0834551BA}">
      <dgm:prSet/>
      <dgm:spPr/>
      <dgm:t>
        <a:bodyPr/>
        <a:lstStyle/>
        <a:p>
          <a:endParaRPr lang="en-SG"/>
        </a:p>
      </dgm:t>
    </dgm:pt>
    <dgm:pt modelId="{E8623909-7BD8-4D62-AFAD-85C084B5501D}" type="sibTrans" cxnId="{3F23FF75-DD4F-4F0B-8E15-EFB0834551BA}">
      <dgm:prSet/>
      <dgm:spPr/>
      <dgm:t>
        <a:bodyPr/>
        <a:lstStyle/>
        <a:p>
          <a:endParaRPr lang="en-SG"/>
        </a:p>
      </dgm:t>
    </dgm:pt>
    <dgm:pt modelId="{A0F0D251-C5FA-425A-8D50-D1FAAF8F33D8}">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1800" baseline="0" dirty="0" smtClean="0">
              <a:solidFill>
                <a:schemeClr val="tx1"/>
              </a:solidFill>
            </a:rPr>
            <a:t>Bridges and canals</a:t>
          </a:r>
          <a:endParaRPr lang="en-SG" sz="1800" baseline="0" dirty="0">
            <a:solidFill>
              <a:schemeClr val="tx1"/>
            </a:solidFill>
          </a:endParaRPr>
        </a:p>
      </dgm:t>
    </dgm:pt>
    <dgm:pt modelId="{DF8CAE6D-D28D-4953-8EF0-49751F6CD2CC}" type="parTrans" cxnId="{1B6CCFBF-C372-4B50-A9C4-08C3F3A02B2A}">
      <dgm:prSet/>
      <dgm:spPr/>
      <dgm:t>
        <a:bodyPr/>
        <a:lstStyle/>
        <a:p>
          <a:endParaRPr lang="en-SG"/>
        </a:p>
      </dgm:t>
    </dgm:pt>
    <dgm:pt modelId="{4C18CC61-0DC0-4633-A251-8F1624E0AD61}" type="sibTrans" cxnId="{1B6CCFBF-C372-4B50-A9C4-08C3F3A02B2A}">
      <dgm:prSet/>
      <dgm:spPr/>
      <dgm:t>
        <a:bodyPr/>
        <a:lstStyle/>
        <a:p>
          <a:endParaRPr lang="en-SG"/>
        </a:p>
      </dgm:t>
    </dgm:pt>
    <dgm:pt modelId="{8E3BD131-89E0-4827-BFCA-060E0DBCED72}" type="pres">
      <dgm:prSet presAssocID="{094EFD70-4A29-465B-B8AC-B9FAB42B5A07}" presName="linear" presStyleCnt="0">
        <dgm:presLayoutVars>
          <dgm:dir/>
          <dgm:resizeHandles val="exact"/>
        </dgm:presLayoutVars>
      </dgm:prSet>
      <dgm:spPr/>
      <dgm:t>
        <a:bodyPr/>
        <a:lstStyle/>
        <a:p>
          <a:endParaRPr lang="en-SG"/>
        </a:p>
      </dgm:t>
    </dgm:pt>
    <dgm:pt modelId="{8AE9F768-B6F4-4B0A-91CE-7324F2BB437B}" type="pres">
      <dgm:prSet presAssocID="{2D1C117E-2CCE-458E-850F-E01673893141}" presName="comp" presStyleCnt="0"/>
      <dgm:spPr/>
    </dgm:pt>
    <dgm:pt modelId="{B8033613-DEC8-4363-B122-02E79349B354}" type="pres">
      <dgm:prSet presAssocID="{2D1C117E-2CCE-458E-850F-E01673893141}" presName="box" presStyleLbl="node1" presStyleIdx="0" presStyleCnt="3" custScaleY="178534" custLinFactY="-74150" custLinFactNeighborX="71099" custLinFactNeighborY="-100000"/>
      <dgm:spPr/>
      <dgm:t>
        <a:bodyPr/>
        <a:lstStyle/>
        <a:p>
          <a:endParaRPr lang="en-SG"/>
        </a:p>
      </dgm:t>
    </dgm:pt>
    <dgm:pt modelId="{C933CA2E-DC9F-4B81-BFE3-004331AF938B}" type="pres">
      <dgm:prSet presAssocID="{2D1C117E-2CCE-458E-850F-E01673893141}" presName="img" presStyleLbl="fgImgPlace1" presStyleIdx="0" presStyleCnt="3"/>
      <dgm:spPr/>
    </dgm:pt>
    <dgm:pt modelId="{9CE57E68-890A-402A-B021-6641E986EA98}" type="pres">
      <dgm:prSet presAssocID="{2D1C117E-2CCE-458E-850F-E01673893141}" presName="text" presStyleLbl="node1" presStyleIdx="0" presStyleCnt="3">
        <dgm:presLayoutVars>
          <dgm:bulletEnabled val="1"/>
        </dgm:presLayoutVars>
      </dgm:prSet>
      <dgm:spPr/>
      <dgm:t>
        <a:bodyPr/>
        <a:lstStyle/>
        <a:p>
          <a:endParaRPr lang="en-SG"/>
        </a:p>
      </dgm:t>
    </dgm:pt>
    <dgm:pt modelId="{0C000FBD-3ADE-4640-B852-E428360AB4AA}" type="pres">
      <dgm:prSet presAssocID="{91DEF391-24A2-4601-81A5-AF2C271446D5}" presName="spacer" presStyleCnt="0"/>
      <dgm:spPr/>
    </dgm:pt>
    <dgm:pt modelId="{99962EFE-FCD2-40FC-9968-3404532D15EE}" type="pres">
      <dgm:prSet presAssocID="{70DD8BBD-AFC3-4FA2-B274-950EAD136F6E}" presName="comp" presStyleCnt="0"/>
      <dgm:spPr/>
    </dgm:pt>
    <dgm:pt modelId="{7384D96E-E74E-4710-A88A-659A29E368B9}" type="pres">
      <dgm:prSet presAssocID="{70DD8BBD-AFC3-4FA2-B274-950EAD136F6E}" presName="box" presStyleLbl="node1" presStyleIdx="1" presStyleCnt="3" custScaleY="197829"/>
      <dgm:spPr/>
      <dgm:t>
        <a:bodyPr/>
        <a:lstStyle/>
        <a:p>
          <a:endParaRPr lang="en-SG"/>
        </a:p>
      </dgm:t>
    </dgm:pt>
    <dgm:pt modelId="{69393A04-BC4E-4766-AAA4-17991AD9D4C5}" type="pres">
      <dgm:prSet presAssocID="{70DD8BBD-AFC3-4FA2-B274-950EAD136F6E}" presName="img" presStyleLbl="fgImgPlace1" presStyleIdx="1" presStyleCnt="3"/>
      <dgm:spPr/>
    </dgm:pt>
    <dgm:pt modelId="{75B917C9-E2C9-4466-BB72-4C50C36C013E}" type="pres">
      <dgm:prSet presAssocID="{70DD8BBD-AFC3-4FA2-B274-950EAD136F6E}" presName="text" presStyleLbl="node1" presStyleIdx="1" presStyleCnt="3">
        <dgm:presLayoutVars>
          <dgm:bulletEnabled val="1"/>
        </dgm:presLayoutVars>
      </dgm:prSet>
      <dgm:spPr/>
      <dgm:t>
        <a:bodyPr/>
        <a:lstStyle/>
        <a:p>
          <a:endParaRPr lang="en-SG"/>
        </a:p>
      </dgm:t>
    </dgm:pt>
    <dgm:pt modelId="{5D170382-FB5D-4396-981E-79B960A84DF8}" type="pres">
      <dgm:prSet presAssocID="{77782C33-3A52-421D-83A9-88BD5C015B19}" presName="spacer" presStyleCnt="0"/>
      <dgm:spPr/>
    </dgm:pt>
    <dgm:pt modelId="{6896799E-C866-4A7B-8164-7C5C2F1871E3}" type="pres">
      <dgm:prSet presAssocID="{A900F80A-4F91-45E3-8F00-E7885E62AE92}" presName="comp" presStyleCnt="0"/>
      <dgm:spPr/>
    </dgm:pt>
    <dgm:pt modelId="{5082A142-8ADC-49BF-816D-B1F218EEC28E}" type="pres">
      <dgm:prSet presAssocID="{A900F80A-4F91-45E3-8F00-E7885E62AE92}" presName="box" presStyleLbl="node1" presStyleIdx="2" presStyleCnt="3" custScaleY="177269"/>
      <dgm:spPr/>
      <dgm:t>
        <a:bodyPr/>
        <a:lstStyle/>
        <a:p>
          <a:endParaRPr lang="en-SG"/>
        </a:p>
      </dgm:t>
    </dgm:pt>
    <dgm:pt modelId="{D78CD142-09DE-4A20-9A52-43DAF34E908E}" type="pres">
      <dgm:prSet presAssocID="{A900F80A-4F91-45E3-8F00-E7885E62AE92}" presName="img" presStyleLbl="fgImgPlace1" presStyleIdx="2" presStyleCnt="3"/>
      <dgm:spPr/>
    </dgm:pt>
    <dgm:pt modelId="{EC5BE604-CAB3-4B67-9EDF-53087CC9FA5D}" type="pres">
      <dgm:prSet presAssocID="{A900F80A-4F91-45E3-8F00-E7885E62AE92}" presName="text" presStyleLbl="node1" presStyleIdx="2" presStyleCnt="3">
        <dgm:presLayoutVars>
          <dgm:bulletEnabled val="1"/>
        </dgm:presLayoutVars>
      </dgm:prSet>
      <dgm:spPr/>
      <dgm:t>
        <a:bodyPr/>
        <a:lstStyle/>
        <a:p>
          <a:endParaRPr lang="en-SG"/>
        </a:p>
      </dgm:t>
    </dgm:pt>
  </dgm:ptLst>
  <dgm:cxnLst>
    <dgm:cxn modelId="{9F8AF156-C8C8-40E3-A82E-7A28B7BE3392}" srcId="{70DD8BBD-AFC3-4FA2-B274-950EAD136F6E}" destId="{D35A13EB-DB4B-4800-A720-4840621DCEE9}" srcOrd="0" destOrd="0" parTransId="{7D9401C8-93F3-451A-A8F7-09A4FB86E186}" sibTransId="{55CB9ED2-3BB3-4A86-8954-5524FCFE7C60}"/>
    <dgm:cxn modelId="{08FC132A-D3E2-44EA-AC0F-042F2B1513E0}" type="presOf" srcId="{A900F80A-4F91-45E3-8F00-E7885E62AE92}" destId="{5082A142-8ADC-49BF-816D-B1F218EEC28E}" srcOrd="0" destOrd="0" presId="urn:microsoft.com/office/officeart/2005/8/layout/vList4#2"/>
    <dgm:cxn modelId="{45DC2991-13DB-4F2D-8ADA-906B0AAB25C8}" type="presOf" srcId="{9FDFC9EC-F209-446D-BBF1-E6C9687AA9F9}" destId="{7384D96E-E74E-4710-A88A-659A29E368B9}" srcOrd="0" destOrd="2" presId="urn:microsoft.com/office/officeart/2005/8/layout/vList4#2"/>
    <dgm:cxn modelId="{E390F86A-3853-4FED-A0DE-FF7135AFA504}" type="presOf" srcId="{A0F0D251-C5FA-425A-8D50-D1FAAF8F33D8}" destId="{75B917C9-E2C9-4466-BB72-4C50C36C013E}" srcOrd="1" destOrd="3" presId="urn:microsoft.com/office/officeart/2005/8/layout/vList4#2"/>
    <dgm:cxn modelId="{970BCAC7-1A04-4502-A12C-3DAD8C2D8BBA}" srcId="{2D1C117E-2CCE-458E-850F-E01673893141}" destId="{EEA79C8F-32BA-474C-9701-55D313A57EB1}" srcOrd="0" destOrd="0" parTransId="{5F441413-1870-4CD9-8041-91C40DB53FEA}" sibTransId="{E44F630A-0587-463A-8DDF-52CC196ABEA0}"/>
    <dgm:cxn modelId="{C436202F-23C5-4E54-831F-C9E26B2CAFB0}" type="presOf" srcId="{70DD8BBD-AFC3-4FA2-B274-950EAD136F6E}" destId="{7384D96E-E74E-4710-A88A-659A29E368B9}" srcOrd="0" destOrd="0" presId="urn:microsoft.com/office/officeart/2005/8/layout/vList4#2"/>
    <dgm:cxn modelId="{81B9E26F-DA2C-483E-81C9-FA8459C76209}" type="presOf" srcId="{A900F80A-4F91-45E3-8F00-E7885E62AE92}" destId="{EC5BE604-CAB3-4B67-9EDF-53087CC9FA5D}" srcOrd="1" destOrd="0" presId="urn:microsoft.com/office/officeart/2005/8/layout/vList4#2"/>
    <dgm:cxn modelId="{97826581-6C6F-4E8B-8833-C20151C4F71A}" type="presOf" srcId="{2D1C117E-2CCE-458E-850F-E01673893141}" destId="{9CE57E68-890A-402A-B021-6641E986EA98}" srcOrd="1" destOrd="0" presId="urn:microsoft.com/office/officeart/2005/8/layout/vList4#2"/>
    <dgm:cxn modelId="{AC156E3F-A766-4A7F-82F2-5D9317F67E3B}" srcId="{094EFD70-4A29-465B-B8AC-B9FAB42B5A07}" destId="{A900F80A-4F91-45E3-8F00-E7885E62AE92}" srcOrd="2" destOrd="0" parTransId="{0DB52070-9FA6-43FB-A1B7-61964D1B4339}" sibTransId="{20A03440-5228-4C8E-87BD-5D7BF8C7E30F}"/>
    <dgm:cxn modelId="{2D07B1B8-AED6-4931-9A1E-AFA4342F55A3}" type="presOf" srcId="{EEA79C8F-32BA-474C-9701-55D313A57EB1}" destId="{B8033613-DEC8-4363-B122-02E79349B354}" srcOrd="0" destOrd="1" presId="urn:microsoft.com/office/officeart/2005/8/layout/vList4#2"/>
    <dgm:cxn modelId="{3F23FF75-DD4F-4F0B-8E15-EFB0834551BA}" srcId="{70DD8BBD-AFC3-4FA2-B274-950EAD136F6E}" destId="{9FDFC9EC-F209-446D-BBF1-E6C9687AA9F9}" srcOrd="1" destOrd="0" parTransId="{9D5E8A3A-5A09-4422-ACEF-75CE6A63BB5D}" sibTransId="{E8623909-7BD8-4D62-AFAD-85C084B5501D}"/>
    <dgm:cxn modelId="{121D2348-0394-4571-BCDE-CC5CD2260172}" type="presOf" srcId="{70DD8BBD-AFC3-4FA2-B274-950EAD136F6E}" destId="{75B917C9-E2C9-4466-BB72-4C50C36C013E}" srcOrd="1" destOrd="0" presId="urn:microsoft.com/office/officeart/2005/8/layout/vList4#2"/>
    <dgm:cxn modelId="{54870F34-944F-4FCC-8C1D-FBF47188B7F6}" type="presOf" srcId="{2D1C117E-2CCE-458E-850F-E01673893141}" destId="{B8033613-DEC8-4363-B122-02E79349B354}" srcOrd="0" destOrd="0" presId="urn:microsoft.com/office/officeart/2005/8/layout/vList4#2"/>
    <dgm:cxn modelId="{7D0643E3-E014-4EE0-9BC2-EC0B8DACDE2C}" type="presOf" srcId="{9FDFC9EC-F209-446D-BBF1-E6C9687AA9F9}" destId="{75B917C9-E2C9-4466-BB72-4C50C36C013E}" srcOrd="1" destOrd="2" presId="urn:microsoft.com/office/officeart/2005/8/layout/vList4#2"/>
    <dgm:cxn modelId="{177F3CFF-23C6-4EC9-83DE-9A4369B90618}" type="presOf" srcId="{D35A13EB-DB4B-4800-A720-4840621DCEE9}" destId="{75B917C9-E2C9-4466-BB72-4C50C36C013E}" srcOrd="1" destOrd="1" presId="urn:microsoft.com/office/officeart/2005/8/layout/vList4#2"/>
    <dgm:cxn modelId="{A1920915-4776-4A3D-B2EF-89DE8F8237A6}" type="presOf" srcId="{094EFD70-4A29-465B-B8AC-B9FAB42B5A07}" destId="{8E3BD131-89E0-4827-BFCA-060E0DBCED72}" srcOrd="0" destOrd="0" presId="urn:microsoft.com/office/officeart/2005/8/layout/vList4#2"/>
    <dgm:cxn modelId="{8A5048B9-B25A-4F93-94AB-AC16CDD90554}" type="presOf" srcId="{A0F0D251-C5FA-425A-8D50-D1FAAF8F33D8}" destId="{7384D96E-E74E-4710-A88A-659A29E368B9}" srcOrd="0" destOrd="3" presId="urn:microsoft.com/office/officeart/2005/8/layout/vList4#2"/>
    <dgm:cxn modelId="{093D9720-0A7B-40C2-9CE4-8ED6D00E3FF2}" srcId="{094EFD70-4A29-465B-B8AC-B9FAB42B5A07}" destId="{2D1C117E-2CCE-458E-850F-E01673893141}" srcOrd="0" destOrd="0" parTransId="{E7D61F2B-CF15-45A5-A74D-DA652E0D21AA}" sibTransId="{91DEF391-24A2-4601-81A5-AF2C271446D5}"/>
    <dgm:cxn modelId="{E35AECEF-744C-4263-9E3E-B0429EFDC490}" srcId="{094EFD70-4A29-465B-B8AC-B9FAB42B5A07}" destId="{70DD8BBD-AFC3-4FA2-B274-950EAD136F6E}" srcOrd="1" destOrd="0" parTransId="{835C461E-D37C-4215-BA24-797499F7BD96}" sibTransId="{77782C33-3A52-421D-83A9-88BD5C015B19}"/>
    <dgm:cxn modelId="{09B7E935-9775-4EEF-BCC0-1278E5B0E10F}" type="presOf" srcId="{EEA79C8F-32BA-474C-9701-55D313A57EB1}" destId="{9CE57E68-890A-402A-B021-6641E986EA98}" srcOrd="1" destOrd="1" presId="urn:microsoft.com/office/officeart/2005/8/layout/vList4#2"/>
    <dgm:cxn modelId="{1B6CCFBF-C372-4B50-A9C4-08C3F3A02B2A}" srcId="{70DD8BBD-AFC3-4FA2-B274-950EAD136F6E}" destId="{A0F0D251-C5FA-425A-8D50-D1FAAF8F33D8}" srcOrd="2" destOrd="0" parTransId="{DF8CAE6D-D28D-4953-8EF0-49751F6CD2CC}" sibTransId="{4C18CC61-0DC0-4633-A251-8F1624E0AD61}"/>
    <dgm:cxn modelId="{6B368C3B-44FF-453B-85CD-64EA17DD6484}" type="presOf" srcId="{D35A13EB-DB4B-4800-A720-4840621DCEE9}" destId="{7384D96E-E74E-4710-A88A-659A29E368B9}" srcOrd="0" destOrd="1" presId="urn:microsoft.com/office/officeart/2005/8/layout/vList4#2"/>
    <dgm:cxn modelId="{006B75F6-1B01-4910-B69B-2B7946D50DAB}" type="presParOf" srcId="{8E3BD131-89E0-4827-BFCA-060E0DBCED72}" destId="{8AE9F768-B6F4-4B0A-91CE-7324F2BB437B}" srcOrd="0" destOrd="0" presId="urn:microsoft.com/office/officeart/2005/8/layout/vList4#2"/>
    <dgm:cxn modelId="{0D4A823B-3DCE-485F-AC7A-7FA2B8E608B5}" type="presParOf" srcId="{8AE9F768-B6F4-4B0A-91CE-7324F2BB437B}" destId="{B8033613-DEC8-4363-B122-02E79349B354}" srcOrd="0" destOrd="0" presId="urn:microsoft.com/office/officeart/2005/8/layout/vList4#2"/>
    <dgm:cxn modelId="{F057F68D-8B7B-4051-A7E5-65293F5B8AC2}" type="presParOf" srcId="{8AE9F768-B6F4-4B0A-91CE-7324F2BB437B}" destId="{C933CA2E-DC9F-4B81-BFE3-004331AF938B}" srcOrd="1" destOrd="0" presId="urn:microsoft.com/office/officeart/2005/8/layout/vList4#2"/>
    <dgm:cxn modelId="{508A34B5-2B7E-4204-B80D-65D34C0DAC92}" type="presParOf" srcId="{8AE9F768-B6F4-4B0A-91CE-7324F2BB437B}" destId="{9CE57E68-890A-402A-B021-6641E986EA98}" srcOrd="2" destOrd="0" presId="urn:microsoft.com/office/officeart/2005/8/layout/vList4#2"/>
    <dgm:cxn modelId="{00CC16D1-91F9-4505-A4B1-97991670B638}" type="presParOf" srcId="{8E3BD131-89E0-4827-BFCA-060E0DBCED72}" destId="{0C000FBD-3ADE-4640-B852-E428360AB4AA}" srcOrd="1" destOrd="0" presId="urn:microsoft.com/office/officeart/2005/8/layout/vList4#2"/>
    <dgm:cxn modelId="{FA21F129-E1A9-4127-B95D-81BE68537DE4}" type="presParOf" srcId="{8E3BD131-89E0-4827-BFCA-060E0DBCED72}" destId="{99962EFE-FCD2-40FC-9968-3404532D15EE}" srcOrd="2" destOrd="0" presId="urn:microsoft.com/office/officeart/2005/8/layout/vList4#2"/>
    <dgm:cxn modelId="{A32E9A8E-4845-4040-B956-380F1B9065D1}" type="presParOf" srcId="{99962EFE-FCD2-40FC-9968-3404532D15EE}" destId="{7384D96E-E74E-4710-A88A-659A29E368B9}" srcOrd="0" destOrd="0" presId="urn:microsoft.com/office/officeart/2005/8/layout/vList4#2"/>
    <dgm:cxn modelId="{9F5C609A-83BE-418E-8E39-0AE7B900FD17}" type="presParOf" srcId="{99962EFE-FCD2-40FC-9968-3404532D15EE}" destId="{69393A04-BC4E-4766-AAA4-17991AD9D4C5}" srcOrd="1" destOrd="0" presId="urn:microsoft.com/office/officeart/2005/8/layout/vList4#2"/>
    <dgm:cxn modelId="{2502FA6E-C288-473B-AFC1-027869C71A19}" type="presParOf" srcId="{99962EFE-FCD2-40FC-9968-3404532D15EE}" destId="{75B917C9-E2C9-4466-BB72-4C50C36C013E}" srcOrd="2" destOrd="0" presId="urn:microsoft.com/office/officeart/2005/8/layout/vList4#2"/>
    <dgm:cxn modelId="{12A853F8-389F-4A9A-AD58-493CACA96B45}" type="presParOf" srcId="{8E3BD131-89E0-4827-BFCA-060E0DBCED72}" destId="{5D170382-FB5D-4396-981E-79B960A84DF8}" srcOrd="3" destOrd="0" presId="urn:microsoft.com/office/officeart/2005/8/layout/vList4#2"/>
    <dgm:cxn modelId="{19F5CF99-A7A4-4990-8C63-290EF93F16C7}" type="presParOf" srcId="{8E3BD131-89E0-4827-BFCA-060E0DBCED72}" destId="{6896799E-C866-4A7B-8164-7C5C2F1871E3}" srcOrd="4" destOrd="0" presId="urn:microsoft.com/office/officeart/2005/8/layout/vList4#2"/>
    <dgm:cxn modelId="{CAAC7D1B-AD84-445B-AE65-B7A45A68AD32}" type="presParOf" srcId="{6896799E-C866-4A7B-8164-7C5C2F1871E3}" destId="{5082A142-8ADC-49BF-816D-B1F218EEC28E}" srcOrd="0" destOrd="0" presId="urn:microsoft.com/office/officeart/2005/8/layout/vList4#2"/>
    <dgm:cxn modelId="{40B5072C-C946-4707-94F2-7918192CDFD5}" type="presParOf" srcId="{6896799E-C866-4A7B-8164-7C5C2F1871E3}" destId="{D78CD142-09DE-4A20-9A52-43DAF34E908E}" srcOrd="1" destOrd="0" presId="urn:microsoft.com/office/officeart/2005/8/layout/vList4#2"/>
    <dgm:cxn modelId="{02D15748-AD0F-45D3-BCD2-3D908AD24A59}" type="presParOf" srcId="{6896799E-C866-4A7B-8164-7C5C2F1871E3}" destId="{EC5BE604-CAB3-4B67-9EDF-53087CC9FA5D}" srcOrd="2" destOrd="0" presId="urn:microsoft.com/office/officeart/2005/8/layout/vList4#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B791CE5-F990-4AF0-8B81-47FC1FC06CCE}"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SG"/>
        </a:p>
      </dgm:t>
    </dgm:pt>
    <dgm:pt modelId="{567E1742-7432-4EF7-8FA8-F5A27F4D5999}">
      <dgm:prSet phldrT="[Text]" custT="1"/>
      <dgm:spPr/>
      <dgm:t>
        <a:bodyPr/>
        <a:lstStyle/>
        <a:p>
          <a:r>
            <a:rPr lang="en-US" sz="1600" b="1" dirty="0" smtClean="0"/>
            <a:t>Goods or Merchandise of the Enterprise </a:t>
          </a:r>
        </a:p>
        <a:p>
          <a:r>
            <a:rPr lang="en-US" sz="1600" b="1" dirty="0" smtClean="0"/>
            <a:t>“SOLE PURPOSES”</a:t>
          </a:r>
          <a:endParaRPr lang="en-SG" sz="1600" b="1" dirty="0"/>
        </a:p>
      </dgm:t>
    </dgm:pt>
    <dgm:pt modelId="{654B940C-0ABF-4481-835F-B5D180130B18}" type="parTrans" cxnId="{B65824A4-096A-4D58-8F82-D5CFB0DB73A2}">
      <dgm:prSet/>
      <dgm:spPr/>
      <dgm:t>
        <a:bodyPr/>
        <a:lstStyle/>
        <a:p>
          <a:endParaRPr lang="en-SG"/>
        </a:p>
      </dgm:t>
    </dgm:pt>
    <dgm:pt modelId="{9AC43851-B6CE-412C-8AA6-DAAD90CB354E}" type="sibTrans" cxnId="{B65824A4-096A-4D58-8F82-D5CFB0DB73A2}">
      <dgm:prSet/>
      <dgm:spPr/>
      <dgm:t>
        <a:bodyPr/>
        <a:lstStyle/>
        <a:p>
          <a:endParaRPr lang="en-SG"/>
        </a:p>
      </dgm:t>
    </dgm:pt>
    <dgm:pt modelId="{647FE460-8095-4DD6-9B4F-27AD3006474C}">
      <dgm:prSet phldrT="[Text]" custT="1"/>
      <dgm:spPr/>
      <dgm:t>
        <a:bodyPr lIns="18000" tIns="18000" rIns="18000" bIns="18000"/>
        <a:lstStyle/>
        <a:p>
          <a:r>
            <a:rPr lang="en-US" sz="1400" b="1" dirty="0" smtClean="0"/>
            <a:t>Use of Facilities solely for the purpose of Storage, display or delivery</a:t>
          </a:r>
          <a:endParaRPr lang="en-SG" sz="1400" b="1" dirty="0"/>
        </a:p>
      </dgm:t>
    </dgm:pt>
    <dgm:pt modelId="{867CD764-3644-45B9-93E8-F12CFE24F46E}" type="parTrans" cxnId="{4B42E913-FD34-4C81-8605-46D38455956D}">
      <dgm:prSet/>
      <dgm:spPr/>
      <dgm:t>
        <a:bodyPr/>
        <a:lstStyle/>
        <a:p>
          <a:endParaRPr lang="en-SG" dirty="0"/>
        </a:p>
      </dgm:t>
    </dgm:pt>
    <dgm:pt modelId="{A296280B-A467-4C94-B81F-AC5BE7F02FC6}" type="sibTrans" cxnId="{4B42E913-FD34-4C81-8605-46D38455956D}">
      <dgm:prSet/>
      <dgm:spPr/>
      <dgm:t>
        <a:bodyPr/>
        <a:lstStyle/>
        <a:p>
          <a:endParaRPr lang="en-SG"/>
        </a:p>
      </dgm:t>
    </dgm:pt>
    <dgm:pt modelId="{2454C265-CB0C-462C-AFB0-021A0A2429E0}">
      <dgm:prSet phldrT="[Text]" custT="1"/>
      <dgm:spPr/>
      <dgm:t>
        <a:bodyPr lIns="18000" tIns="18000" rIns="18000" bIns="18000"/>
        <a:lstStyle/>
        <a:p>
          <a:r>
            <a:rPr lang="en-US" sz="1400" b="1" dirty="0" smtClean="0"/>
            <a:t>Maintenance for the purpose of storage, display or delivery</a:t>
          </a:r>
          <a:endParaRPr lang="en-SG" sz="1400" b="1" dirty="0"/>
        </a:p>
      </dgm:t>
    </dgm:pt>
    <dgm:pt modelId="{5A73A8A3-731F-4643-AD0D-4B03DB181118}" type="parTrans" cxnId="{9F6ED222-B2AE-4E7B-B701-0D15DA27982B}">
      <dgm:prSet/>
      <dgm:spPr/>
      <dgm:t>
        <a:bodyPr/>
        <a:lstStyle/>
        <a:p>
          <a:endParaRPr lang="en-SG" dirty="0"/>
        </a:p>
      </dgm:t>
    </dgm:pt>
    <dgm:pt modelId="{5AD004DE-4E6A-4E78-BF66-5FE31250A876}" type="sibTrans" cxnId="{9F6ED222-B2AE-4E7B-B701-0D15DA27982B}">
      <dgm:prSet/>
      <dgm:spPr/>
      <dgm:t>
        <a:bodyPr/>
        <a:lstStyle/>
        <a:p>
          <a:endParaRPr lang="en-SG"/>
        </a:p>
      </dgm:t>
    </dgm:pt>
    <dgm:pt modelId="{38054E71-B54F-4C5F-BA26-67257BB533E8}">
      <dgm:prSet phldrT="[Text]" custT="1"/>
      <dgm:spPr/>
      <dgm:t>
        <a:bodyPr/>
        <a:lstStyle/>
        <a:p>
          <a:r>
            <a:rPr lang="en-US" sz="1400" b="1" dirty="0" smtClean="0"/>
            <a:t>Maintenance of a fixed place of business solely for the purpose of any preparatory or auxiliary activity</a:t>
          </a:r>
          <a:endParaRPr lang="en-SG" sz="1400" b="1" dirty="0"/>
        </a:p>
      </dgm:t>
    </dgm:pt>
    <dgm:pt modelId="{CAD2D785-B55F-4D44-A219-A7A5421A5A9A}" type="parTrans" cxnId="{3D96CE89-8929-4DF3-A9DB-A80AD732B4D5}">
      <dgm:prSet/>
      <dgm:spPr/>
      <dgm:t>
        <a:bodyPr/>
        <a:lstStyle/>
        <a:p>
          <a:endParaRPr lang="en-SG" dirty="0"/>
        </a:p>
      </dgm:t>
    </dgm:pt>
    <dgm:pt modelId="{3BDFB6A5-3008-4A2C-A6F5-8F077AF004F4}" type="sibTrans" cxnId="{3D96CE89-8929-4DF3-A9DB-A80AD732B4D5}">
      <dgm:prSet/>
      <dgm:spPr/>
      <dgm:t>
        <a:bodyPr/>
        <a:lstStyle/>
        <a:p>
          <a:endParaRPr lang="en-SG"/>
        </a:p>
      </dgm:t>
    </dgm:pt>
    <dgm:pt modelId="{A635C73F-BDED-4784-B26B-B3DD902579A0}">
      <dgm:prSet phldrT="[Text]" custT="1"/>
      <dgm:spPr/>
      <dgm:t>
        <a:bodyPr/>
        <a:lstStyle/>
        <a:p>
          <a:r>
            <a:rPr lang="en-US" sz="1400" b="1" dirty="0" smtClean="0"/>
            <a:t>Maintenance of fixed place of business for any combination of these activities  which are preparatory or auxiliary</a:t>
          </a:r>
          <a:endParaRPr lang="en-SG" sz="1400" b="1" dirty="0"/>
        </a:p>
      </dgm:t>
    </dgm:pt>
    <dgm:pt modelId="{8D002DDE-9B1F-4ED0-A87A-7B125C42B8FB}" type="parTrans" cxnId="{D26B6194-0A0A-40B6-83CF-C0C91D0BD135}">
      <dgm:prSet/>
      <dgm:spPr/>
      <dgm:t>
        <a:bodyPr/>
        <a:lstStyle/>
        <a:p>
          <a:endParaRPr lang="en-SG" dirty="0"/>
        </a:p>
      </dgm:t>
    </dgm:pt>
    <dgm:pt modelId="{F3B8E04F-984C-4953-85E6-5FB743194A19}" type="sibTrans" cxnId="{D26B6194-0A0A-40B6-83CF-C0C91D0BD135}">
      <dgm:prSet/>
      <dgm:spPr/>
      <dgm:t>
        <a:bodyPr/>
        <a:lstStyle/>
        <a:p>
          <a:endParaRPr lang="en-SG"/>
        </a:p>
      </dgm:t>
    </dgm:pt>
    <dgm:pt modelId="{912135AA-7056-421F-805F-73D9B50E3ACF}">
      <dgm:prSet custT="1"/>
      <dgm:spPr/>
      <dgm:t>
        <a:bodyPr bIns="18000"/>
        <a:lstStyle/>
        <a:p>
          <a:r>
            <a:rPr lang="en-US" sz="1400" b="1" dirty="0" smtClean="0"/>
            <a:t>Maintenance for the purpose of processing by another enterprise</a:t>
          </a:r>
          <a:endParaRPr lang="en-SG" sz="1400" b="1" dirty="0"/>
        </a:p>
      </dgm:t>
    </dgm:pt>
    <dgm:pt modelId="{2227822F-8C10-44BE-9FDB-FF86842F7511}" type="parTrans" cxnId="{E466063D-E33C-466B-BB42-8C68F5EA8BCF}">
      <dgm:prSet/>
      <dgm:spPr/>
      <dgm:t>
        <a:bodyPr/>
        <a:lstStyle/>
        <a:p>
          <a:endParaRPr lang="en-SG" dirty="0"/>
        </a:p>
      </dgm:t>
    </dgm:pt>
    <dgm:pt modelId="{6A9650BF-E46B-4113-AE8E-7A92E0285349}" type="sibTrans" cxnId="{E466063D-E33C-466B-BB42-8C68F5EA8BCF}">
      <dgm:prSet/>
      <dgm:spPr/>
      <dgm:t>
        <a:bodyPr/>
        <a:lstStyle/>
        <a:p>
          <a:endParaRPr lang="en-SG"/>
        </a:p>
      </dgm:t>
    </dgm:pt>
    <dgm:pt modelId="{00E049C9-C954-4915-A582-F51218D9BE15}">
      <dgm:prSet custT="1"/>
      <dgm:spPr/>
      <dgm:t>
        <a:bodyPr/>
        <a:lstStyle/>
        <a:p>
          <a:r>
            <a:rPr lang="en-US" sz="1400" b="1" dirty="0" smtClean="0"/>
            <a:t>Maintenance of a fixed place of business solely for the purpose of Purchasing or of collecting information</a:t>
          </a:r>
          <a:endParaRPr lang="en-SG" sz="1400" b="1" dirty="0"/>
        </a:p>
      </dgm:t>
    </dgm:pt>
    <dgm:pt modelId="{509E4CB0-1FA2-4ABD-A25B-ECE3527E331C}" type="parTrans" cxnId="{193A3071-5361-4057-9072-CE589E9F334F}">
      <dgm:prSet/>
      <dgm:spPr/>
      <dgm:t>
        <a:bodyPr/>
        <a:lstStyle/>
        <a:p>
          <a:endParaRPr lang="en-SG" dirty="0"/>
        </a:p>
      </dgm:t>
    </dgm:pt>
    <dgm:pt modelId="{1093162D-7CEA-43DD-90CD-E609B39FD97C}" type="sibTrans" cxnId="{193A3071-5361-4057-9072-CE589E9F334F}">
      <dgm:prSet/>
      <dgm:spPr/>
      <dgm:t>
        <a:bodyPr/>
        <a:lstStyle/>
        <a:p>
          <a:endParaRPr lang="en-SG"/>
        </a:p>
      </dgm:t>
    </dgm:pt>
    <dgm:pt modelId="{415A1218-B643-4A97-B742-20B119BE8B8D}" type="pres">
      <dgm:prSet presAssocID="{CB791CE5-F990-4AF0-8B81-47FC1FC06CCE}" presName="Name0" presStyleCnt="0">
        <dgm:presLayoutVars>
          <dgm:chMax val="1"/>
          <dgm:dir/>
          <dgm:animLvl val="ctr"/>
          <dgm:resizeHandles val="exact"/>
        </dgm:presLayoutVars>
      </dgm:prSet>
      <dgm:spPr/>
      <dgm:t>
        <a:bodyPr/>
        <a:lstStyle/>
        <a:p>
          <a:endParaRPr lang="en-SG"/>
        </a:p>
      </dgm:t>
    </dgm:pt>
    <dgm:pt modelId="{3B910D04-A29F-40DE-82AA-DA60566A89F8}" type="pres">
      <dgm:prSet presAssocID="{567E1742-7432-4EF7-8FA8-F5A27F4D5999}" presName="centerShape" presStyleLbl="node0" presStyleIdx="0" presStyleCnt="1" custScaleX="112881" custScaleY="114877"/>
      <dgm:spPr/>
      <dgm:t>
        <a:bodyPr/>
        <a:lstStyle/>
        <a:p>
          <a:endParaRPr lang="en-SG"/>
        </a:p>
      </dgm:t>
    </dgm:pt>
    <dgm:pt modelId="{7A28C31E-3E84-4FF6-9667-51B69653D746}" type="pres">
      <dgm:prSet presAssocID="{867CD764-3644-45B9-93E8-F12CFE24F46E}" presName="parTrans" presStyleLbl="sibTrans2D1" presStyleIdx="0" presStyleCnt="6"/>
      <dgm:spPr/>
      <dgm:t>
        <a:bodyPr/>
        <a:lstStyle/>
        <a:p>
          <a:endParaRPr lang="en-SG"/>
        </a:p>
      </dgm:t>
    </dgm:pt>
    <dgm:pt modelId="{A0EF281D-5EF7-4203-8D00-6E84668FBDB6}" type="pres">
      <dgm:prSet presAssocID="{867CD764-3644-45B9-93E8-F12CFE24F46E}" presName="connectorText" presStyleLbl="sibTrans2D1" presStyleIdx="0" presStyleCnt="6"/>
      <dgm:spPr/>
      <dgm:t>
        <a:bodyPr/>
        <a:lstStyle/>
        <a:p>
          <a:endParaRPr lang="en-SG"/>
        </a:p>
      </dgm:t>
    </dgm:pt>
    <dgm:pt modelId="{BA6A6801-65AC-407D-AC86-43323E588851}" type="pres">
      <dgm:prSet presAssocID="{647FE460-8095-4DD6-9B4F-27AD3006474C}" presName="node" presStyleLbl="node1" presStyleIdx="0" presStyleCnt="6" custScaleX="111895" custScaleY="117794">
        <dgm:presLayoutVars>
          <dgm:bulletEnabled val="1"/>
        </dgm:presLayoutVars>
      </dgm:prSet>
      <dgm:spPr/>
      <dgm:t>
        <a:bodyPr/>
        <a:lstStyle/>
        <a:p>
          <a:endParaRPr lang="en-SG"/>
        </a:p>
      </dgm:t>
    </dgm:pt>
    <dgm:pt modelId="{526C2A90-E295-447C-AF72-8859707A0AE9}" type="pres">
      <dgm:prSet presAssocID="{5A73A8A3-731F-4643-AD0D-4B03DB181118}" presName="parTrans" presStyleLbl="sibTrans2D1" presStyleIdx="1" presStyleCnt="6"/>
      <dgm:spPr/>
      <dgm:t>
        <a:bodyPr/>
        <a:lstStyle/>
        <a:p>
          <a:endParaRPr lang="en-SG"/>
        </a:p>
      </dgm:t>
    </dgm:pt>
    <dgm:pt modelId="{5D7D1B62-6718-414F-A0BE-532CED671946}" type="pres">
      <dgm:prSet presAssocID="{5A73A8A3-731F-4643-AD0D-4B03DB181118}" presName="connectorText" presStyleLbl="sibTrans2D1" presStyleIdx="1" presStyleCnt="6"/>
      <dgm:spPr/>
      <dgm:t>
        <a:bodyPr/>
        <a:lstStyle/>
        <a:p>
          <a:endParaRPr lang="en-SG"/>
        </a:p>
      </dgm:t>
    </dgm:pt>
    <dgm:pt modelId="{364758AA-49C7-4622-BD85-1828F5189CEA}" type="pres">
      <dgm:prSet presAssocID="{2454C265-CB0C-462C-AFB0-021A0A2429E0}" presName="node" presStyleLbl="node1" presStyleIdx="1" presStyleCnt="6" custScaleX="118495" custScaleY="125248">
        <dgm:presLayoutVars>
          <dgm:bulletEnabled val="1"/>
        </dgm:presLayoutVars>
      </dgm:prSet>
      <dgm:spPr/>
      <dgm:t>
        <a:bodyPr/>
        <a:lstStyle/>
        <a:p>
          <a:endParaRPr lang="en-SG"/>
        </a:p>
      </dgm:t>
    </dgm:pt>
    <dgm:pt modelId="{6F6C5CBA-9620-465C-AE73-C6EFB020E60D}" type="pres">
      <dgm:prSet presAssocID="{2227822F-8C10-44BE-9FDB-FF86842F7511}" presName="parTrans" presStyleLbl="sibTrans2D1" presStyleIdx="2" presStyleCnt="6"/>
      <dgm:spPr/>
      <dgm:t>
        <a:bodyPr/>
        <a:lstStyle/>
        <a:p>
          <a:endParaRPr lang="en-SG"/>
        </a:p>
      </dgm:t>
    </dgm:pt>
    <dgm:pt modelId="{94023411-82C4-4A7B-99A7-559EC1558854}" type="pres">
      <dgm:prSet presAssocID="{2227822F-8C10-44BE-9FDB-FF86842F7511}" presName="connectorText" presStyleLbl="sibTrans2D1" presStyleIdx="2" presStyleCnt="6"/>
      <dgm:spPr/>
      <dgm:t>
        <a:bodyPr/>
        <a:lstStyle/>
        <a:p>
          <a:endParaRPr lang="en-SG"/>
        </a:p>
      </dgm:t>
    </dgm:pt>
    <dgm:pt modelId="{23834C8B-4295-4939-975D-0854F57B5D9F}" type="pres">
      <dgm:prSet presAssocID="{912135AA-7056-421F-805F-73D9B50E3ACF}" presName="node" presStyleLbl="node1" presStyleIdx="2" presStyleCnt="6" custScaleX="122787" custScaleY="122617">
        <dgm:presLayoutVars>
          <dgm:bulletEnabled val="1"/>
        </dgm:presLayoutVars>
      </dgm:prSet>
      <dgm:spPr/>
      <dgm:t>
        <a:bodyPr/>
        <a:lstStyle/>
        <a:p>
          <a:endParaRPr lang="en-SG"/>
        </a:p>
      </dgm:t>
    </dgm:pt>
    <dgm:pt modelId="{8BEA32C8-55A4-4619-9634-248A33A7B7BD}" type="pres">
      <dgm:prSet presAssocID="{509E4CB0-1FA2-4ABD-A25B-ECE3527E331C}" presName="parTrans" presStyleLbl="sibTrans2D1" presStyleIdx="3" presStyleCnt="6"/>
      <dgm:spPr/>
      <dgm:t>
        <a:bodyPr/>
        <a:lstStyle/>
        <a:p>
          <a:endParaRPr lang="en-SG"/>
        </a:p>
      </dgm:t>
    </dgm:pt>
    <dgm:pt modelId="{385AE4E8-3250-452C-B456-5E4C683FCE99}" type="pres">
      <dgm:prSet presAssocID="{509E4CB0-1FA2-4ABD-A25B-ECE3527E331C}" presName="connectorText" presStyleLbl="sibTrans2D1" presStyleIdx="3" presStyleCnt="6"/>
      <dgm:spPr/>
      <dgm:t>
        <a:bodyPr/>
        <a:lstStyle/>
        <a:p>
          <a:endParaRPr lang="en-SG"/>
        </a:p>
      </dgm:t>
    </dgm:pt>
    <dgm:pt modelId="{30288531-2E1D-4B8B-AC1A-7C37C17560D4}" type="pres">
      <dgm:prSet presAssocID="{00E049C9-C954-4915-A582-F51218D9BE15}" presName="node" presStyleLbl="node1" presStyleIdx="3" presStyleCnt="6" custScaleX="115952" custScaleY="116512" custRadScaleRad="93949">
        <dgm:presLayoutVars>
          <dgm:bulletEnabled val="1"/>
        </dgm:presLayoutVars>
      </dgm:prSet>
      <dgm:spPr/>
      <dgm:t>
        <a:bodyPr/>
        <a:lstStyle/>
        <a:p>
          <a:endParaRPr lang="en-SG"/>
        </a:p>
      </dgm:t>
    </dgm:pt>
    <dgm:pt modelId="{5410A447-FEE4-4A46-9D3B-36B59FBE01FA}" type="pres">
      <dgm:prSet presAssocID="{CAD2D785-B55F-4D44-A219-A7A5421A5A9A}" presName="parTrans" presStyleLbl="sibTrans2D1" presStyleIdx="4" presStyleCnt="6"/>
      <dgm:spPr/>
      <dgm:t>
        <a:bodyPr/>
        <a:lstStyle/>
        <a:p>
          <a:endParaRPr lang="en-SG"/>
        </a:p>
      </dgm:t>
    </dgm:pt>
    <dgm:pt modelId="{31FC0CA6-6BDD-481B-94DE-1EB631007ACB}" type="pres">
      <dgm:prSet presAssocID="{CAD2D785-B55F-4D44-A219-A7A5421A5A9A}" presName="connectorText" presStyleLbl="sibTrans2D1" presStyleIdx="4" presStyleCnt="6"/>
      <dgm:spPr/>
      <dgm:t>
        <a:bodyPr/>
        <a:lstStyle/>
        <a:p>
          <a:endParaRPr lang="en-SG"/>
        </a:p>
      </dgm:t>
    </dgm:pt>
    <dgm:pt modelId="{507CB6F5-273A-4BF4-8535-B82FEDB3D53A}" type="pres">
      <dgm:prSet presAssocID="{38054E71-B54F-4C5F-BA26-67257BB533E8}" presName="node" presStyleLbl="node1" presStyleIdx="4" presStyleCnt="6" custScaleX="116115" custScaleY="130974">
        <dgm:presLayoutVars>
          <dgm:bulletEnabled val="1"/>
        </dgm:presLayoutVars>
      </dgm:prSet>
      <dgm:spPr/>
      <dgm:t>
        <a:bodyPr/>
        <a:lstStyle/>
        <a:p>
          <a:endParaRPr lang="en-SG"/>
        </a:p>
      </dgm:t>
    </dgm:pt>
    <dgm:pt modelId="{C3573BE6-7E99-43F6-B4A1-C693E2A5E475}" type="pres">
      <dgm:prSet presAssocID="{8D002DDE-9B1F-4ED0-A87A-7B125C42B8FB}" presName="parTrans" presStyleLbl="sibTrans2D1" presStyleIdx="5" presStyleCnt="6"/>
      <dgm:spPr/>
      <dgm:t>
        <a:bodyPr/>
        <a:lstStyle/>
        <a:p>
          <a:endParaRPr lang="en-SG"/>
        </a:p>
      </dgm:t>
    </dgm:pt>
    <dgm:pt modelId="{AC2F5C50-DDC0-459F-B3A3-1677823C9B25}" type="pres">
      <dgm:prSet presAssocID="{8D002DDE-9B1F-4ED0-A87A-7B125C42B8FB}" presName="connectorText" presStyleLbl="sibTrans2D1" presStyleIdx="5" presStyleCnt="6"/>
      <dgm:spPr/>
      <dgm:t>
        <a:bodyPr/>
        <a:lstStyle/>
        <a:p>
          <a:endParaRPr lang="en-SG"/>
        </a:p>
      </dgm:t>
    </dgm:pt>
    <dgm:pt modelId="{A099D432-54CF-43B3-9A39-875BA189D893}" type="pres">
      <dgm:prSet presAssocID="{A635C73F-BDED-4784-B26B-B3DD902579A0}" presName="node" presStyleLbl="node1" presStyleIdx="5" presStyleCnt="6" custScaleX="119868" custScaleY="124089">
        <dgm:presLayoutVars>
          <dgm:bulletEnabled val="1"/>
        </dgm:presLayoutVars>
      </dgm:prSet>
      <dgm:spPr/>
      <dgm:t>
        <a:bodyPr/>
        <a:lstStyle/>
        <a:p>
          <a:endParaRPr lang="en-SG"/>
        </a:p>
      </dgm:t>
    </dgm:pt>
  </dgm:ptLst>
  <dgm:cxnLst>
    <dgm:cxn modelId="{24D21B62-2F25-4D67-B5E4-91CADB9BACEA}" type="presOf" srcId="{CAD2D785-B55F-4D44-A219-A7A5421A5A9A}" destId="{31FC0CA6-6BDD-481B-94DE-1EB631007ACB}" srcOrd="1" destOrd="0" presId="urn:microsoft.com/office/officeart/2005/8/layout/radial5"/>
    <dgm:cxn modelId="{E466063D-E33C-466B-BB42-8C68F5EA8BCF}" srcId="{567E1742-7432-4EF7-8FA8-F5A27F4D5999}" destId="{912135AA-7056-421F-805F-73D9B50E3ACF}" srcOrd="2" destOrd="0" parTransId="{2227822F-8C10-44BE-9FDB-FF86842F7511}" sibTransId="{6A9650BF-E46B-4113-AE8E-7A92E0285349}"/>
    <dgm:cxn modelId="{1D8F3B73-5932-468F-9038-0DE312F062CC}" type="presOf" srcId="{38054E71-B54F-4C5F-BA26-67257BB533E8}" destId="{507CB6F5-273A-4BF4-8535-B82FEDB3D53A}" srcOrd="0" destOrd="0" presId="urn:microsoft.com/office/officeart/2005/8/layout/radial5"/>
    <dgm:cxn modelId="{29934B90-A1D9-4E1A-B051-8690B4880F36}" type="presOf" srcId="{509E4CB0-1FA2-4ABD-A25B-ECE3527E331C}" destId="{385AE4E8-3250-452C-B456-5E4C683FCE99}" srcOrd="1" destOrd="0" presId="urn:microsoft.com/office/officeart/2005/8/layout/radial5"/>
    <dgm:cxn modelId="{7858FFD4-0CAE-45BE-92BD-C5D0E3CC27D5}" type="presOf" srcId="{CB791CE5-F990-4AF0-8B81-47FC1FC06CCE}" destId="{415A1218-B643-4A97-B742-20B119BE8B8D}" srcOrd="0" destOrd="0" presId="urn:microsoft.com/office/officeart/2005/8/layout/radial5"/>
    <dgm:cxn modelId="{BA147908-C80A-40F6-BB7A-812157BD70B1}" type="presOf" srcId="{00E049C9-C954-4915-A582-F51218D9BE15}" destId="{30288531-2E1D-4B8B-AC1A-7C37C17560D4}" srcOrd="0" destOrd="0" presId="urn:microsoft.com/office/officeart/2005/8/layout/radial5"/>
    <dgm:cxn modelId="{9F6ED222-B2AE-4E7B-B701-0D15DA27982B}" srcId="{567E1742-7432-4EF7-8FA8-F5A27F4D5999}" destId="{2454C265-CB0C-462C-AFB0-021A0A2429E0}" srcOrd="1" destOrd="0" parTransId="{5A73A8A3-731F-4643-AD0D-4B03DB181118}" sibTransId="{5AD004DE-4E6A-4E78-BF66-5FE31250A876}"/>
    <dgm:cxn modelId="{5840DC62-A1A8-45BB-A9D7-1CE710A53E77}" type="presOf" srcId="{CAD2D785-B55F-4D44-A219-A7A5421A5A9A}" destId="{5410A447-FEE4-4A46-9D3B-36B59FBE01FA}" srcOrd="0" destOrd="0" presId="urn:microsoft.com/office/officeart/2005/8/layout/radial5"/>
    <dgm:cxn modelId="{2E88610B-76D6-4CAB-8B6E-3D939AF8F138}" type="presOf" srcId="{647FE460-8095-4DD6-9B4F-27AD3006474C}" destId="{BA6A6801-65AC-407D-AC86-43323E588851}" srcOrd="0" destOrd="0" presId="urn:microsoft.com/office/officeart/2005/8/layout/radial5"/>
    <dgm:cxn modelId="{6C5B7799-283C-483A-923B-6602F7E57C63}" type="presOf" srcId="{912135AA-7056-421F-805F-73D9B50E3ACF}" destId="{23834C8B-4295-4939-975D-0854F57B5D9F}" srcOrd="0" destOrd="0" presId="urn:microsoft.com/office/officeart/2005/8/layout/radial5"/>
    <dgm:cxn modelId="{673026E2-3A9D-41D6-913F-37F43C1B6180}" type="presOf" srcId="{2227822F-8C10-44BE-9FDB-FF86842F7511}" destId="{94023411-82C4-4A7B-99A7-559EC1558854}" srcOrd="1" destOrd="0" presId="urn:microsoft.com/office/officeart/2005/8/layout/radial5"/>
    <dgm:cxn modelId="{0CEC632E-C8B2-4313-A652-D69C13205761}" type="presOf" srcId="{5A73A8A3-731F-4643-AD0D-4B03DB181118}" destId="{526C2A90-E295-447C-AF72-8859707A0AE9}" srcOrd="0" destOrd="0" presId="urn:microsoft.com/office/officeart/2005/8/layout/radial5"/>
    <dgm:cxn modelId="{075CD03C-6AD4-4F47-A3A4-EFEB696D2CEC}" type="presOf" srcId="{A635C73F-BDED-4784-B26B-B3DD902579A0}" destId="{A099D432-54CF-43B3-9A39-875BA189D893}" srcOrd="0" destOrd="0" presId="urn:microsoft.com/office/officeart/2005/8/layout/radial5"/>
    <dgm:cxn modelId="{4B42E913-FD34-4C81-8605-46D38455956D}" srcId="{567E1742-7432-4EF7-8FA8-F5A27F4D5999}" destId="{647FE460-8095-4DD6-9B4F-27AD3006474C}" srcOrd="0" destOrd="0" parTransId="{867CD764-3644-45B9-93E8-F12CFE24F46E}" sibTransId="{A296280B-A467-4C94-B81F-AC5BE7F02FC6}"/>
    <dgm:cxn modelId="{6B7694AC-2A88-4E6E-85E2-02F72B3FA53F}" type="presOf" srcId="{8D002DDE-9B1F-4ED0-A87A-7B125C42B8FB}" destId="{AC2F5C50-DDC0-459F-B3A3-1677823C9B25}" srcOrd="1" destOrd="0" presId="urn:microsoft.com/office/officeart/2005/8/layout/radial5"/>
    <dgm:cxn modelId="{B65824A4-096A-4D58-8F82-D5CFB0DB73A2}" srcId="{CB791CE5-F990-4AF0-8B81-47FC1FC06CCE}" destId="{567E1742-7432-4EF7-8FA8-F5A27F4D5999}" srcOrd="0" destOrd="0" parTransId="{654B940C-0ABF-4481-835F-B5D180130B18}" sibTransId="{9AC43851-B6CE-412C-8AA6-DAAD90CB354E}"/>
    <dgm:cxn modelId="{4B6334FE-E629-47C8-B468-21E8C9871CB3}" type="presOf" srcId="{8D002DDE-9B1F-4ED0-A87A-7B125C42B8FB}" destId="{C3573BE6-7E99-43F6-B4A1-C693E2A5E475}" srcOrd="0" destOrd="0" presId="urn:microsoft.com/office/officeart/2005/8/layout/radial5"/>
    <dgm:cxn modelId="{193A3071-5361-4057-9072-CE589E9F334F}" srcId="{567E1742-7432-4EF7-8FA8-F5A27F4D5999}" destId="{00E049C9-C954-4915-A582-F51218D9BE15}" srcOrd="3" destOrd="0" parTransId="{509E4CB0-1FA2-4ABD-A25B-ECE3527E331C}" sibTransId="{1093162D-7CEA-43DD-90CD-E609B39FD97C}"/>
    <dgm:cxn modelId="{CB68A064-7ED4-4D02-9D9C-BA2AE4219079}" type="presOf" srcId="{567E1742-7432-4EF7-8FA8-F5A27F4D5999}" destId="{3B910D04-A29F-40DE-82AA-DA60566A89F8}" srcOrd="0" destOrd="0" presId="urn:microsoft.com/office/officeart/2005/8/layout/radial5"/>
    <dgm:cxn modelId="{51EFEC1B-6074-4A1F-AF1D-35B880A4DAB4}" type="presOf" srcId="{2454C265-CB0C-462C-AFB0-021A0A2429E0}" destId="{364758AA-49C7-4622-BD85-1828F5189CEA}" srcOrd="0" destOrd="0" presId="urn:microsoft.com/office/officeart/2005/8/layout/radial5"/>
    <dgm:cxn modelId="{45ACF49C-2105-4EC4-81D5-9F56DD2A4616}" type="presOf" srcId="{509E4CB0-1FA2-4ABD-A25B-ECE3527E331C}" destId="{8BEA32C8-55A4-4619-9634-248A33A7B7BD}" srcOrd="0" destOrd="0" presId="urn:microsoft.com/office/officeart/2005/8/layout/radial5"/>
    <dgm:cxn modelId="{2DFD1B86-AACF-48A2-BB61-5B39B11ED277}" type="presOf" srcId="{867CD764-3644-45B9-93E8-F12CFE24F46E}" destId="{A0EF281D-5EF7-4203-8D00-6E84668FBDB6}" srcOrd="1" destOrd="0" presId="urn:microsoft.com/office/officeart/2005/8/layout/radial5"/>
    <dgm:cxn modelId="{1CF48C7B-7DD7-42C3-B474-521316D9898C}" type="presOf" srcId="{2227822F-8C10-44BE-9FDB-FF86842F7511}" destId="{6F6C5CBA-9620-465C-AE73-C6EFB020E60D}" srcOrd="0" destOrd="0" presId="urn:microsoft.com/office/officeart/2005/8/layout/radial5"/>
    <dgm:cxn modelId="{2C917CFC-ACCE-432D-BDB1-668AE96EB089}" type="presOf" srcId="{5A73A8A3-731F-4643-AD0D-4B03DB181118}" destId="{5D7D1B62-6718-414F-A0BE-532CED671946}" srcOrd="1" destOrd="0" presId="urn:microsoft.com/office/officeart/2005/8/layout/radial5"/>
    <dgm:cxn modelId="{3D96CE89-8929-4DF3-A9DB-A80AD732B4D5}" srcId="{567E1742-7432-4EF7-8FA8-F5A27F4D5999}" destId="{38054E71-B54F-4C5F-BA26-67257BB533E8}" srcOrd="4" destOrd="0" parTransId="{CAD2D785-B55F-4D44-A219-A7A5421A5A9A}" sibTransId="{3BDFB6A5-3008-4A2C-A6F5-8F077AF004F4}"/>
    <dgm:cxn modelId="{D26B6194-0A0A-40B6-83CF-C0C91D0BD135}" srcId="{567E1742-7432-4EF7-8FA8-F5A27F4D5999}" destId="{A635C73F-BDED-4784-B26B-B3DD902579A0}" srcOrd="5" destOrd="0" parTransId="{8D002DDE-9B1F-4ED0-A87A-7B125C42B8FB}" sibTransId="{F3B8E04F-984C-4953-85E6-5FB743194A19}"/>
    <dgm:cxn modelId="{785FE81E-321C-4DE8-9433-E6BD3229D032}" type="presOf" srcId="{867CD764-3644-45B9-93E8-F12CFE24F46E}" destId="{7A28C31E-3E84-4FF6-9667-51B69653D746}" srcOrd="0" destOrd="0" presId="urn:microsoft.com/office/officeart/2005/8/layout/radial5"/>
    <dgm:cxn modelId="{EAC91E1A-6663-477B-80F6-72D630EE10E0}" type="presParOf" srcId="{415A1218-B643-4A97-B742-20B119BE8B8D}" destId="{3B910D04-A29F-40DE-82AA-DA60566A89F8}" srcOrd="0" destOrd="0" presId="urn:microsoft.com/office/officeart/2005/8/layout/radial5"/>
    <dgm:cxn modelId="{19D00BDD-64F4-4155-9153-867496563BD9}" type="presParOf" srcId="{415A1218-B643-4A97-B742-20B119BE8B8D}" destId="{7A28C31E-3E84-4FF6-9667-51B69653D746}" srcOrd="1" destOrd="0" presId="urn:microsoft.com/office/officeart/2005/8/layout/radial5"/>
    <dgm:cxn modelId="{47367C1A-7974-4F9F-9FD3-FDACCD933CE8}" type="presParOf" srcId="{7A28C31E-3E84-4FF6-9667-51B69653D746}" destId="{A0EF281D-5EF7-4203-8D00-6E84668FBDB6}" srcOrd="0" destOrd="0" presId="urn:microsoft.com/office/officeart/2005/8/layout/radial5"/>
    <dgm:cxn modelId="{EAADDBBD-46F2-4D00-BAB4-55BA8E620388}" type="presParOf" srcId="{415A1218-B643-4A97-B742-20B119BE8B8D}" destId="{BA6A6801-65AC-407D-AC86-43323E588851}" srcOrd="2" destOrd="0" presId="urn:microsoft.com/office/officeart/2005/8/layout/radial5"/>
    <dgm:cxn modelId="{43DF606E-03D9-4D4E-AB8C-DB9EE316FD04}" type="presParOf" srcId="{415A1218-B643-4A97-B742-20B119BE8B8D}" destId="{526C2A90-E295-447C-AF72-8859707A0AE9}" srcOrd="3" destOrd="0" presId="urn:microsoft.com/office/officeart/2005/8/layout/radial5"/>
    <dgm:cxn modelId="{6EEDD4EE-53CE-433F-A706-269235E5ED6D}" type="presParOf" srcId="{526C2A90-E295-447C-AF72-8859707A0AE9}" destId="{5D7D1B62-6718-414F-A0BE-532CED671946}" srcOrd="0" destOrd="0" presId="urn:microsoft.com/office/officeart/2005/8/layout/radial5"/>
    <dgm:cxn modelId="{2E81D666-A3A5-4B96-A06A-3DB36837119C}" type="presParOf" srcId="{415A1218-B643-4A97-B742-20B119BE8B8D}" destId="{364758AA-49C7-4622-BD85-1828F5189CEA}" srcOrd="4" destOrd="0" presId="urn:microsoft.com/office/officeart/2005/8/layout/radial5"/>
    <dgm:cxn modelId="{C8CBB6CA-724A-4C37-8BD4-EC743604A1F0}" type="presParOf" srcId="{415A1218-B643-4A97-B742-20B119BE8B8D}" destId="{6F6C5CBA-9620-465C-AE73-C6EFB020E60D}" srcOrd="5" destOrd="0" presId="urn:microsoft.com/office/officeart/2005/8/layout/radial5"/>
    <dgm:cxn modelId="{3ED08732-A074-44CC-A058-DD2DC9708C45}" type="presParOf" srcId="{6F6C5CBA-9620-465C-AE73-C6EFB020E60D}" destId="{94023411-82C4-4A7B-99A7-559EC1558854}" srcOrd="0" destOrd="0" presId="urn:microsoft.com/office/officeart/2005/8/layout/radial5"/>
    <dgm:cxn modelId="{ECBDAB4E-004D-409E-80DC-924909545C42}" type="presParOf" srcId="{415A1218-B643-4A97-B742-20B119BE8B8D}" destId="{23834C8B-4295-4939-975D-0854F57B5D9F}" srcOrd="6" destOrd="0" presId="urn:microsoft.com/office/officeart/2005/8/layout/radial5"/>
    <dgm:cxn modelId="{52DBE236-1496-4668-B58D-28638FC8DBF3}" type="presParOf" srcId="{415A1218-B643-4A97-B742-20B119BE8B8D}" destId="{8BEA32C8-55A4-4619-9634-248A33A7B7BD}" srcOrd="7" destOrd="0" presId="urn:microsoft.com/office/officeart/2005/8/layout/radial5"/>
    <dgm:cxn modelId="{EA0AB534-4790-4EAD-976E-9E891A1B5B99}" type="presParOf" srcId="{8BEA32C8-55A4-4619-9634-248A33A7B7BD}" destId="{385AE4E8-3250-452C-B456-5E4C683FCE99}" srcOrd="0" destOrd="0" presId="urn:microsoft.com/office/officeart/2005/8/layout/radial5"/>
    <dgm:cxn modelId="{F5199AEC-263B-4D47-BAE8-A5F805E1529C}" type="presParOf" srcId="{415A1218-B643-4A97-B742-20B119BE8B8D}" destId="{30288531-2E1D-4B8B-AC1A-7C37C17560D4}" srcOrd="8" destOrd="0" presId="urn:microsoft.com/office/officeart/2005/8/layout/radial5"/>
    <dgm:cxn modelId="{18871E3A-40B3-43B0-86B6-87A088E5182B}" type="presParOf" srcId="{415A1218-B643-4A97-B742-20B119BE8B8D}" destId="{5410A447-FEE4-4A46-9D3B-36B59FBE01FA}" srcOrd="9" destOrd="0" presId="urn:microsoft.com/office/officeart/2005/8/layout/radial5"/>
    <dgm:cxn modelId="{878D24FB-5999-4CE5-8412-FA94FC0F0AB3}" type="presParOf" srcId="{5410A447-FEE4-4A46-9D3B-36B59FBE01FA}" destId="{31FC0CA6-6BDD-481B-94DE-1EB631007ACB}" srcOrd="0" destOrd="0" presId="urn:microsoft.com/office/officeart/2005/8/layout/radial5"/>
    <dgm:cxn modelId="{8671CB84-47B2-4A1C-ADDA-14608C13F3ED}" type="presParOf" srcId="{415A1218-B643-4A97-B742-20B119BE8B8D}" destId="{507CB6F5-273A-4BF4-8535-B82FEDB3D53A}" srcOrd="10" destOrd="0" presId="urn:microsoft.com/office/officeart/2005/8/layout/radial5"/>
    <dgm:cxn modelId="{CFAA4296-7F89-403C-B96A-1266F9DA410F}" type="presParOf" srcId="{415A1218-B643-4A97-B742-20B119BE8B8D}" destId="{C3573BE6-7E99-43F6-B4A1-C693E2A5E475}" srcOrd="11" destOrd="0" presId="urn:microsoft.com/office/officeart/2005/8/layout/radial5"/>
    <dgm:cxn modelId="{E213F9D8-5354-410C-A867-9D420C69970F}" type="presParOf" srcId="{C3573BE6-7E99-43F6-B4A1-C693E2A5E475}" destId="{AC2F5C50-DDC0-459F-B3A3-1677823C9B25}" srcOrd="0" destOrd="0" presId="urn:microsoft.com/office/officeart/2005/8/layout/radial5"/>
    <dgm:cxn modelId="{F1AE3B29-0354-4C52-AF91-94FCF1E05FD1}" type="presParOf" srcId="{415A1218-B643-4A97-B742-20B119BE8B8D}" destId="{A099D432-54CF-43B3-9A39-875BA189D893}" srcOrd="12"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F92A16-692B-40F4-8306-F60EBE2822A5}"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SG"/>
        </a:p>
      </dgm:t>
    </dgm:pt>
    <dgm:pt modelId="{4EF92645-8E8E-49A1-8B38-9A50B884E933}">
      <dgm:prSet phldrT="[Text]" custT="1"/>
      <dgm:spPr/>
      <dgm:t>
        <a:bodyPr/>
        <a:lstStyle/>
        <a:p>
          <a:r>
            <a:rPr lang="en-US" sz="2300" b="1" dirty="0" smtClean="0"/>
            <a:t>Article 5(4) is not exhaustive</a:t>
          </a:r>
          <a:endParaRPr lang="en-SG" sz="2300" dirty="0"/>
        </a:p>
      </dgm:t>
    </dgm:pt>
    <dgm:pt modelId="{E9E76A65-4A61-4433-8089-95F89619F01C}" type="parTrans" cxnId="{4B86EA19-C5AC-4A83-BB17-2FDC2A4A3F54}">
      <dgm:prSet/>
      <dgm:spPr/>
      <dgm:t>
        <a:bodyPr/>
        <a:lstStyle/>
        <a:p>
          <a:endParaRPr lang="en-SG"/>
        </a:p>
      </dgm:t>
    </dgm:pt>
    <dgm:pt modelId="{44006C74-2FAE-473E-97D0-6ED29A80C4B5}" type="sibTrans" cxnId="{4B86EA19-C5AC-4A83-BB17-2FDC2A4A3F54}">
      <dgm:prSet/>
      <dgm:spPr/>
      <dgm:t>
        <a:bodyPr/>
        <a:lstStyle/>
        <a:p>
          <a:endParaRPr lang="en-SG"/>
        </a:p>
      </dgm:t>
    </dgm:pt>
    <dgm:pt modelId="{D612A762-9D43-4BEA-9CD3-1323DDB9A2B6}">
      <dgm:prSet phldrT="[Text]" custT="1"/>
      <dgm:spPr/>
      <dgm:t>
        <a:bodyPr/>
        <a:lstStyle/>
        <a:p>
          <a:r>
            <a:rPr lang="en-US" sz="2400" b="1" dirty="0" smtClean="0"/>
            <a:t>Auxiliary Activities include</a:t>
          </a:r>
          <a:endParaRPr lang="en-SG" sz="2400" b="1" dirty="0"/>
        </a:p>
      </dgm:t>
    </dgm:pt>
    <dgm:pt modelId="{4B9DF088-7B6A-4011-91CD-25574860E001}" type="parTrans" cxnId="{7BBFAB37-E345-4B5C-9B05-6EC8A96E9ACF}">
      <dgm:prSet/>
      <dgm:spPr/>
      <dgm:t>
        <a:bodyPr/>
        <a:lstStyle/>
        <a:p>
          <a:endParaRPr lang="en-SG"/>
        </a:p>
      </dgm:t>
    </dgm:pt>
    <dgm:pt modelId="{2F3DCD7D-A472-44A2-ABA4-447419B20537}" type="sibTrans" cxnId="{7BBFAB37-E345-4B5C-9B05-6EC8A96E9ACF}">
      <dgm:prSet/>
      <dgm:spPr/>
      <dgm:t>
        <a:bodyPr/>
        <a:lstStyle/>
        <a:p>
          <a:endParaRPr lang="en-SG"/>
        </a:p>
      </dgm:t>
    </dgm:pt>
    <dgm:pt modelId="{FE868628-E339-487C-89A0-883E294196C7}">
      <dgm:prSet phldrT="[Text]" custT="1"/>
      <dgm:spPr/>
      <dgm:t>
        <a:bodyPr/>
        <a:lstStyle/>
        <a:p>
          <a:r>
            <a:rPr lang="en-US" sz="2000" dirty="0" smtClean="0"/>
            <a:t>Storage, display, processing and delivery of goods</a:t>
          </a:r>
          <a:endParaRPr lang="en-SG" sz="2000" dirty="0"/>
        </a:p>
      </dgm:t>
    </dgm:pt>
    <dgm:pt modelId="{F40CDC40-A86F-4277-8B3E-150DE9405813}" type="parTrans" cxnId="{3B39F532-AA92-4E41-B562-566E1312A684}">
      <dgm:prSet/>
      <dgm:spPr/>
      <dgm:t>
        <a:bodyPr/>
        <a:lstStyle/>
        <a:p>
          <a:endParaRPr lang="en-SG"/>
        </a:p>
      </dgm:t>
    </dgm:pt>
    <dgm:pt modelId="{BB36E715-BD3D-42E5-94C7-F5A3641BB1AA}" type="sibTrans" cxnId="{3B39F532-AA92-4E41-B562-566E1312A684}">
      <dgm:prSet/>
      <dgm:spPr/>
      <dgm:t>
        <a:bodyPr/>
        <a:lstStyle/>
        <a:p>
          <a:endParaRPr lang="en-SG"/>
        </a:p>
      </dgm:t>
    </dgm:pt>
    <dgm:pt modelId="{06264611-DB8F-4B0F-B3E5-453EE546BB04}">
      <dgm:prSet phldrT="[Text]" custT="1"/>
      <dgm:spPr/>
      <dgm:t>
        <a:bodyPr/>
        <a:lstStyle/>
        <a:p>
          <a:r>
            <a:rPr lang="en-US" sz="2070" b="0" dirty="0" smtClean="0"/>
            <a:t>Research performed by pharmaceutical company is part of its main activity</a:t>
          </a:r>
          <a:endParaRPr lang="en-SG" sz="2070" b="0" dirty="0"/>
        </a:p>
      </dgm:t>
    </dgm:pt>
    <dgm:pt modelId="{A98ADC1D-5630-40F9-85D6-2445CF1E89A6}" type="parTrans" cxnId="{ECCF4F3A-D618-4E31-87E1-C217C51D935F}">
      <dgm:prSet/>
      <dgm:spPr/>
      <dgm:t>
        <a:bodyPr/>
        <a:lstStyle/>
        <a:p>
          <a:endParaRPr lang="en-SG"/>
        </a:p>
      </dgm:t>
    </dgm:pt>
    <dgm:pt modelId="{793E7D24-7976-4241-9130-25A0EA6E0A1E}" type="sibTrans" cxnId="{ECCF4F3A-D618-4E31-87E1-C217C51D935F}">
      <dgm:prSet/>
      <dgm:spPr/>
      <dgm:t>
        <a:bodyPr/>
        <a:lstStyle/>
        <a:p>
          <a:endParaRPr lang="en-SG"/>
        </a:p>
      </dgm:t>
    </dgm:pt>
    <dgm:pt modelId="{C6C3BF70-2568-4BF8-86BF-E6A7E84A67A4}">
      <dgm:prSet phldrT="[Text]" custT="1"/>
      <dgm:spPr/>
      <dgm:t>
        <a:bodyPr/>
        <a:lstStyle/>
        <a:p>
          <a:r>
            <a:rPr lang="en-US" sz="2070" b="0" dirty="0" smtClean="0"/>
            <a:t>Management offices that maintains subsidiary companies, agents or licences, with coordinating or supervisory function</a:t>
          </a:r>
          <a:endParaRPr lang="en-SG" sz="2070" b="0" dirty="0"/>
        </a:p>
      </dgm:t>
    </dgm:pt>
    <dgm:pt modelId="{74C013F3-AF33-4485-9F0A-90F04147FF35}" type="parTrans" cxnId="{B41E10E1-3B64-4B38-9879-83DE2834ABC0}">
      <dgm:prSet/>
      <dgm:spPr/>
      <dgm:t>
        <a:bodyPr/>
        <a:lstStyle/>
        <a:p>
          <a:endParaRPr lang="en-SG"/>
        </a:p>
      </dgm:t>
    </dgm:pt>
    <dgm:pt modelId="{341237F0-AAED-43A8-A83D-5DE38D3661C0}" type="sibTrans" cxnId="{B41E10E1-3B64-4B38-9879-83DE2834ABC0}">
      <dgm:prSet/>
      <dgm:spPr/>
      <dgm:t>
        <a:bodyPr/>
        <a:lstStyle/>
        <a:p>
          <a:endParaRPr lang="en-SG"/>
        </a:p>
      </dgm:t>
    </dgm:pt>
    <dgm:pt modelId="{ABA1D866-A3AA-4D3F-8633-F3583055F14E}">
      <dgm:prSet phldrT="[Text]" custT="1"/>
      <dgm:spPr/>
      <dgm:t>
        <a:bodyPr/>
        <a:lstStyle/>
        <a:p>
          <a:r>
            <a:rPr lang="en-US" sz="1900" b="0" dirty="0" smtClean="0"/>
            <a:t>OECD commentary - if an activity forms essential and significant part of the activity of the enterprise as a whole  then it is not Preparatory or auxiliary activity </a:t>
          </a:r>
          <a:r>
            <a:rPr lang="en-US" sz="1900" b="1" u="none" dirty="0" smtClean="0"/>
            <a:t>Eg:AFTER SALE activity</a:t>
          </a:r>
          <a:endParaRPr lang="en-SG" sz="1900" b="1" u="none" dirty="0"/>
        </a:p>
      </dgm:t>
    </dgm:pt>
    <dgm:pt modelId="{C4B4EEA9-7107-4F19-AB52-4343CA474730}" type="sibTrans" cxnId="{B127F1CE-BEA0-47FB-BD42-6D5271022E1F}">
      <dgm:prSet/>
      <dgm:spPr/>
      <dgm:t>
        <a:bodyPr/>
        <a:lstStyle/>
        <a:p>
          <a:endParaRPr lang="en-SG"/>
        </a:p>
      </dgm:t>
    </dgm:pt>
    <dgm:pt modelId="{FC941A86-64A2-498A-9D6C-6D900FEC3F38}" type="parTrans" cxnId="{B127F1CE-BEA0-47FB-BD42-6D5271022E1F}">
      <dgm:prSet/>
      <dgm:spPr/>
      <dgm:t>
        <a:bodyPr/>
        <a:lstStyle/>
        <a:p>
          <a:endParaRPr lang="en-SG"/>
        </a:p>
      </dgm:t>
    </dgm:pt>
    <dgm:pt modelId="{65623F92-962F-466C-89D0-39A7DF5B5483}">
      <dgm:prSet phldrT="[Text]" custT="1"/>
      <dgm:spPr/>
      <dgm:t>
        <a:bodyPr/>
        <a:lstStyle/>
        <a:p>
          <a:endParaRPr lang="en-SG" sz="2000" b="0" dirty="0"/>
        </a:p>
      </dgm:t>
    </dgm:pt>
    <dgm:pt modelId="{749B2BE7-17AA-4830-BAB9-BF19AC00D7C6}" type="parTrans" cxnId="{B454EA4E-281C-4737-8078-21C748853B9A}">
      <dgm:prSet/>
      <dgm:spPr/>
      <dgm:t>
        <a:bodyPr/>
        <a:lstStyle/>
        <a:p>
          <a:endParaRPr lang="en-SG"/>
        </a:p>
      </dgm:t>
    </dgm:pt>
    <dgm:pt modelId="{71FD831F-47AA-40BE-B713-01550D73A319}" type="sibTrans" cxnId="{B454EA4E-281C-4737-8078-21C748853B9A}">
      <dgm:prSet/>
      <dgm:spPr/>
      <dgm:t>
        <a:bodyPr/>
        <a:lstStyle/>
        <a:p>
          <a:endParaRPr lang="en-SG"/>
        </a:p>
      </dgm:t>
    </dgm:pt>
    <dgm:pt modelId="{25873FD5-C4CF-4027-9BEA-F61376FC38E2}">
      <dgm:prSet phldrT="[Text]" custT="1"/>
      <dgm:spPr/>
      <dgm:t>
        <a:bodyPr/>
        <a:lstStyle/>
        <a:p>
          <a:r>
            <a:rPr lang="en-US" sz="2000" b="0" dirty="0" smtClean="0"/>
            <a:t>5(4)(e) captures “any other activity of a preparatory or auxiliary nature”</a:t>
          </a:r>
          <a:endParaRPr lang="en-SG" sz="2000" b="0" dirty="0"/>
        </a:p>
      </dgm:t>
    </dgm:pt>
    <dgm:pt modelId="{43F57AC8-0D89-4146-8854-298139D83782}" type="sibTrans" cxnId="{BCC59ABC-5C82-4479-BEBF-45511A62BBF6}">
      <dgm:prSet/>
      <dgm:spPr/>
      <dgm:t>
        <a:bodyPr/>
        <a:lstStyle/>
        <a:p>
          <a:endParaRPr lang="en-SG"/>
        </a:p>
      </dgm:t>
    </dgm:pt>
    <dgm:pt modelId="{9BC77915-560F-422C-BD00-A3942D2E7632}" type="parTrans" cxnId="{BCC59ABC-5C82-4479-BEBF-45511A62BBF6}">
      <dgm:prSet/>
      <dgm:spPr/>
      <dgm:t>
        <a:bodyPr/>
        <a:lstStyle/>
        <a:p>
          <a:endParaRPr lang="en-SG"/>
        </a:p>
      </dgm:t>
    </dgm:pt>
    <dgm:pt modelId="{EC3191B1-3F96-416C-AB43-39A072CB4614}">
      <dgm:prSet phldrT="[Text]" custT="1"/>
      <dgm:spPr/>
      <dgm:t>
        <a:bodyPr/>
        <a:lstStyle/>
        <a:p>
          <a:r>
            <a:rPr lang="en-US" sz="2000" dirty="0" smtClean="0"/>
            <a:t>Purchasing of goods</a:t>
          </a:r>
          <a:endParaRPr lang="en-SG" sz="2000" dirty="0"/>
        </a:p>
      </dgm:t>
    </dgm:pt>
    <dgm:pt modelId="{EA9EF857-4080-4919-934F-780779DEA783}" type="parTrans" cxnId="{701F696A-3657-4F68-8C44-C02459B77CEF}">
      <dgm:prSet/>
      <dgm:spPr/>
      <dgm:t>
        <a:bodyPr/>
        <a:lstStyle/>
        <a:p>
          <a:endParaRPr lang="en-SG"/>
        </a:p>
      </dgm:t>
    </dgm:pt>
    <dgm:pt modelId="{B6325ACA-F883-48C3-A7EA-5223909BAE3B}" type="sibTrans" cxnId="{701F696A-3657-4F68-8C44-C02459B77CEF}">
      <dgm:prSet/>
      <dgm:spPr/>
      <dgm:t>
        <a:bodyPr/>
        <a:lstStyle/>
        <a:p>
          <a:endParaRPr lang="en-SG"/>
        </a:p>
      </dgm:t>
    </dgm:pt>
    <dgm:pt modelId="{584E336E-424D-4BAA-B394-D2805AEF4AC8}">
      <dgm:prSet phldrT="[Text]" custT="1"/>
      <dgm:spPr/>
      <dgm:t>
        <a:bodyPr/>
        <a:lstStyle/>
        <a:p>
          <a:r>
            <a:rPr lang="en-US" sz="2000" dirty="0" smtClean="0"/>
            <a:t>Collecting information</a:t>
          </a:r>
          <a:endParaRPr lang="en-SG" sz="2000" dirty="0"/>
        </a:p>
      </dgm:t>
    </dgm:pt>
    <dgm:pt modelId="{7431113D-38C3-43E2-9B9C-6A4DDC40F49A}" type="parTrans" cxnId="{5A27B9C0-5D71-4F4B-9456-4D6278A6ADE1}">
      <dgm:prSet/>
      <dgm:spPr/>
      <dgm:t>
        <a:bodyPr/>
        <a:lstStyle/>
        <a:p>
          <a:endParaRPr lang="en-SG"/>
        </a:p>
      </dgm:t>
    </dgm:pt>
    <dgm:pt modelId="{1A70EEC8-BC75-43DB-82F6-731A3337463A}" type="sibTrans" cxnId="{5A27B9C0-5D71-4F4B-9456-4D6278A6ADE1}">
      <dgm:prSet/>
      <dgm:spPr/>
      <dgm:t>
        <a:bodyPr/>
        <a:lstStyle/>
        <a:p>
          <a:endParaRPr lang="en-SG"/>
        </a:p>
      </dgm:t>
    </dgm:pt>
    <dgm:pt modelId="{718B099E-82F7-4339-9FD9-20D793C6D170}">
      <dgm:prSet phldrT="[Text]" custT="1"/>
      <dgm:spPr/>
      <dgm:t>
        <a:bodyPr/>
        <a:lstStyle/>
        <a:p>
          <a:r>
            <a:rPr lang="en-US" sz="2000" dirty="0" smtClean="0"/>
            <a:t>Public Relations</a:t>
          </a:r>
          <a:endParaRPr lang="en-SG" sz="2000" dirty="0"/>
        </a:p>
      </dgm:t>
    </dgm:pt>
    <dgm:pt modelId="{CA1C51ED-76B1-40BB-9B8D-D3F15CF8D93B}" type="parTrans" cxnId="{1BBC071D-77D4-465C-BEDE-275F971B1B4D}">
      <dgm:prSet/>
      <dgm:spPr/>
      <dgm:t>
        <a:bodyPr/>
        <a:lstStyle/>
        <a:p>
          <a:endParaRPr lang="en-SG"/>
        </a:p>
      </dgm:t>
    </dgm:pt>
    <dgm:pt modelId="{02F79B1B-D4FB-4816-91A6-88E6BD4ECF50}" type="sibTrans" cxnId="{1BBC071D-77D4-465C-BEDE-275F971B1B4D}">
      <dgm:prSet/>
      <dgm:spPr/>
      <dgm:t>
        <a:bodyPr/>
        <a:lstStyle/>
        <a:p>
          <a:endParaRPr lang="en-SG"/>
        </a:p>
      </dgm:t>
    </dgm:pt>
    <dgm:pt modelId="{65845937-CFFD-4161-A08F-CD13F034A120}">
      <dgm:prSet phldrT="[Text]" custT="1"/>
      <dgm:spPr/>
      <dgm:t>
        <a:bodyPr/>
        <a:lstStyle/>
        <a:p>
          <a:r>
            <a:rPr lang="en-US" sz="2000" dirty="0" smtClean="0"/>
            <a:t>Invoicing</a:t>
          </a:r>
          <a:endParaRPr lang="en-SG" sz="2000" dirty="0"/>
        </a:p>
      </dgm:t>
    </dgm:pt>
    <dgm:pt modelId="{0B7A18E6-83E7-4C56-A4D9-670F4557E8C1}" type="parTrans" cxnId="{5BD0B302-EA72-40FB-B871-7D10144378FE}">
      <dgm:prSet/>
      <dgm:spPr/>
      <dgm:t>
        <a:bodyPr/>
        <a:lstStyle/>
        <a:p>
          <a:endParaRPr lang="en-SG"/>
        </a:p>
      </dgm:t>
    </dgm:pt>
    <dgm:pt modelId="{9F2C6182-925E-4BF3-A19F-667A00AD9718}" type="sibTrans" cxnId="{5BD0B302-EA72-40FB-B871-7D10144378FE}">
      <dgm:prSet/>
      <dgm:spPr/>
      <dgm:t>
        <a:bodyPr/>
        <a:lstStyle/>
        <a:p>
          <a:endParaRPr lang="en-SG"/>
        </a:p>
      </dgm:t>
    </dgm:pt>
    <dgm:pt modelId="{C646CD37-8D60-47B6-8AE2-0DC31974C448}">
      <dgm:prSet phldrT="[Text]" custT="1"/>
      <dgm:spPr/>
      <dgm:t>
        <a:bodyPr/>
        <a:lstStyle/>
        <a:p>
          <a:r>
            <a:rPr lang="en-US" sz="2000" dirty="0" smtClean="0"/>
            <a:t>Collecting claims</a:t>
          </a:r>
          <a:endParaRPr lang="en-SG" sz="2000" dirty="0"/>
        </a:p>
      </dgm:t>
    </dgm:pt>
    <dgm:pt modelId="{FA21472C-11F5-4AD8-9B98-58F262B9A52A}" type="parTrans" cxnId="{11D40E44-F6A7-4E9A-90DA-A3CB203B3943}">
      <dgm:prSet/>
      <dgm:spPr/>
      <dgm:t>
        <a:bodyPr/>
        <a:lstStyle/>
        <a:p>
          <a:endParaRPr lang="en-SG"/>
        </a:p>
      </dgm:t>
    </dgm:pt>
    <dgm:pt modelId="{1EAE4A23-4D18-4824-8498-2D3503A26ADD}" type="sibTrans" cxnId="{11D40E44-F6A7-4E9A-90DA-A3CB203B3943}">
      <dgm:prSet/>
      <dgm:spPr/>
      <dgm:t>
        <a:bodyPr/>
        <a:lstStyle/>
        <a:p>
          <a:endParaRPr lang="en-SG"/>
        </a:p>
      </dgm:t>
    </dgm:pt>
    <dgm:pt modelId="{C7D07D02-21BF-48BF-A239-8356C0A8496E}">
      <dgm:prSet phldrT="[Text]" custT="1"/>
      <dgm:spPr/>
      <dgm:t>
        <a:bodyPr/>
        <a:lstStyle/>
        <a:p>
          <a:r>
            <a:rPr lang="en-US" sz="2000" dirty="0" smtClean="0"/>
            <a:t>Research and Development</a:t>
          </a:r>
          <a:endParaRPr lang="en-SG" sz="2000" dirty="0"/>
        </a:p>
      </dgm:t>
    </dgm:pt>
    <dgm:pt modelId="{7C19DF0B-34E0-4BA2-ABF5-B8619F299E02}" type="parTrans" cxnId="{F16A642E-B537-47E7-A371-D173E0B17B4D}">
      <dgm:prSet/>
      <dgm:spPr/>
      <dgm:t>
        <a:bodyPr/>
        <a:lstStyle/>
        <a:p>
          <a:endParaRPr lang="en-SG"/>
        </a:p>
      </dgm:t>
    </dgm:pt>
    <dgm:pt modelId="{D6480356-C9C5-4996-A858-D5C601FDEB8E}" type="sibTrans" cxnId="{F16A642E-B537-47E7-A371-D173E0B17B4D}">
      <dgm:prSet/>
      <dgm:spPr/>
      <dgm:t>
        <a:bodyPr/>
        <a:lstStyle/>
        <a:p>
          <a:endParaRPr lang="en-SG"/>
        </a:p>
      </dgm:t>
    </dgm:pt>
    <dgm:pt modelId="{6C851C0B-E156-4AD8-944F-C860150B0C5C}">
      <dgm:prSet phldrT="[Text]" custT="1"/>
      <dgm:spPr/>
      <dgm:t>
        <a:bodyPr/>
        <a:lstStyle/>
        <a:p>
          <a:r>
            <a:rPr lang="en-US" sz="2400" b="1" dirty="0" smtClean="0"/>
            <a:t>Instances - essential and significant part of business activity</a:t>
          </a:r>
          <a:endParaRPr lang="en-SG" sz="2400" b="1" dirty="0"/>
        </a:p>
      </dgm:t>
    </dgm:pt>
    <dgm:pt modelId="{F39435FB-8CDE-4550-91C1-E8B7D9C63F4F}" type="sibTrans" cxnId="{19F977CE-5166-4AE3-97AC-86CC464B26A3}">
      <dgm:prSet/>
      <dgm:spPr/>
      <dgm:t>
        <a:bodyPr/>
        <a:lstStyle/>
        <a:p>
          <a:endParaRPr lang="en-SG"/>
        </a:p>
      </dgm:t>
    </dgm:pt>
    <dgm:pt modelId="{9D792CB9-85BA-4D9E-9E4B-EA84F0F086EA}" type="parTrans" cxnId="{19F977CE-5166-4AE3-97AC-86CC464B26A3}">
      <dgm:prSet/>
      <dgm:spPr/>
      <dgm:t>
        <a:bodyPr/>
        <a:lstStyle/>
        <a:p>
          <a:endParaRPr lang="en-SG"/>
        </a:p>
      </dgm:t>
    </dgm:pt>
    <dgm:pt modelId="{43E06FB1-4658-41BD-8851-8BFA99E09DD9}" type="pres">
      <dgm:prSet presAssocID="{2EF92A16-692B-40F4-8306-F60EBE2822A5}" presName="Name0" presStyleCnt="0">
        <dgm:presLayoutVars>
          <dgm:dir/>
          <dgm:resizeHandles val="exact"/>
        </dgm:presLayoutVars>
      </dgm:prSet>
      <dgm:spPr/>
      <dgm:t>
        <a:bodyPr/>
        <a:lstStyle/>
        <a:p>
          <a:endParaRPr lang="en-SG"/>
        </a:p>
      </dgm:t>
    </dgm:pt>
    <dgm:pt modelId="{8EE9E660-0D95-4620-8AA3-787D83A2B570}" type="pres">
      <dgm:prSet presAssocID="{4EF92645-8E8E-49A1-8B38-9A50B884E933}" presName="node" presStyleLbl="node1" presStyleIdx="0" presStyleCnt="3">
        <dgm:presLayoutVars>
          <dgm:bulletEnabled val="1"/>
        </dgm:presLayoutVars>
      </dgm:prSet>
      <dgm:spPr/>
      <dgm:t>
        <a:bodyPr/>
        <a:lstStyle/>
        <a:p>
          <a:endParaRPr lang="en-SG"/>
        </a:p>
      </dgm:t>
    </dgm:pt>
    <dgm:pt modelId="{374AF08D-FC0B-4525-BA35-D24A00E95F31}" type="pres">
      <dgm:prSet presAssocID="{44006C74-2FAE-473E-97D0-6ED29A80C4B5}" presName="sibTrans" presStyleCnt="0"/>
      <dgm:spPr/>
    </dgm:pt>
    <dgm:pt modelId="{6C4A9B1F-E893-4160-A8FF-AA421106E30F}" type="pres">
      <dgm:prSet presAssocID="{D612A762-9D43-4BEA-9CD3-1323DDB9A2B6}" presName="node" presStyleLbl="node1" presStyleIdx="1" presStyleCnt="3">
        <dgm:presLayoutVars>
          <dgm:bulletEnabled val="1"/>
        </dgm:presLayoutVars>
      </dgm:prSet>
      <dgm:spPr/>
      <dgm:t>
        <a:bodyPr/>
        <a:lstStyle/>
        <a:p>
          <a:endParaRPr lang="en-SG"/>
        </a:p>
      </dgm:t>
    </dgm:pt>
    <dgm:pt modelId="{8602E3F7-43E7-424B-93AB-DAE274B597C2}" type="pres">
      <dgm:prSet presAssocID="{2F3DCD7D-A472-44A2-ABA4-447419B20537}" presName="sibTrans" presStyleCnt="0"/>
      <dgm:spPr/>
    </dgm:pt>
    <dgm:pt modelId="{BC3E456B-7352-402F-B6BA-5680C120DC76}" type="pres">
      <dgm:prSet presAssocID="{6C851C0B-E156-4AD8-944F-C860150B0C5C}" presName="node" presStyleLbl="node1" presStyleIdx="2" presStyleCnt="3">
        <dgm:presLayoutVars>
          <dgm:bulletEnabled val="1"/>
        </dgm:presLayoutVars>
      </dgm:prSet>
      <dgm:spPr/>
      <dgm:t>
        <a:bodyPr/>
        <a:lstStyle/>
        <a:p>
          <a:endParaRPr lang="en-SG"/>
        </a:p>
      </dgm:t>
    </dgm:pt>
  </dgm:ptLst>
  <dgm:cxnLst>
    <dgm:cxn modelId="{ECCF4F3A-D618-4E31-87E1-C217C51D935F}" srcId="{6C851C0B-E156-4AD8-944F-C860150B0C5C}" destId="{06264611-DB8F-4B0F-B3E5-453EE546BB04}" srcOrd="0" destOrd="0" parTransId="{A98ADC1D-5630-40F9-85D6-2445CF1E89A6}" sibTransId="{793E7D24-7976-4241-9130-25A0EA6E0A1E}"/>
    <dgm:cxn modelId="{844BC1C7-5B0E-4F05-A5C3-C4608FA57DF3}" type="presOf" srcId="{06264611-DB8F-4B0F-B3E5-453EE546BB04}" destId="{BC3E456B-7352-402F-B6BA-5680C120DC76}" srcOrd="0" destOrd="1" presId="urn:microsoft.com/office/officeart/2005/8/layout/hList6"/>
    <dgm:cxn modelId="{3B39F532-AA92-4E41-B562-566E1312A684}" srcId="{D612A762-9D43-4BEA-9CD3-1323DDB9A2B6}" destId="{FE868628-E339-487C-89A0-883E294196C7}" srcOrd="0" destOrd="0" parTransId="{F40CDC40-A86F-4277-8B3E-150DE9405813}" sibTransId="{BB36E715-BD3D-42E5-94C7-F5A3641BB1AA}"/>
    <dgm:cxn modelId="{5BD0B302-EA72-40FB-B871-7D10144378FE}" srcId="{D612A762-9D43-4BEA-9CD3-1323DDB9A2B6}" destId="{65845937-CFFD-4161-A08F-CD13F034A120}" srcOrd="4" destOrd="0" parTransId="{0B7A18E6-83E7-4C56-A4D9-670F4557E8C1}" sibTransId="{9F2C6182-925E-4BF3-A19F-667A00AD9718}"/>
    <dgm:cxn modelId="{6E2295BE-8EA2-4699-B3CF-BABF81C69AFF}" type="presOf" srcId="{718B099E-82F7-4339-9FD9-20D793C6D170}" destId="{6C4A9B1F-E893-4160-A8FF-AA421106E30F}" srcOrd="0" destOrd="4" presId="urn:microsoft.com/office/officeart/2005/8/layout/hList6"/>
    <dgm:cxn modelId="{4B86EA19-C5AC-4A83-BB17-2FDC2A4A3F54}" srcId="{2EF92A16-692B-40F4-8306-F60EBE2822A5}" destId="{4EF92645-8E8E-49A1-8B38-9A50B884E933}" srcOrd="0" destOrd="0" parTransId="{E9E76A65-4A61-4433-8089-95F89619F01C}" sibTransId="{44006C74-2FAE-473E-97D0-6ED29A80C4B5}"/>
    <dgm:cxn modelId="{7BBFAB37-E345-4B5C-9B05-6EC8A96E9ACF}" srcId="{2EF92A16-692B-40F4-8306-F60EBE2822A5}" destId="{D612A762-9D43-4BEA-9CD3-1323DDB9A2B6}" srcOrd="1" destOrd="0" parTransId="{4B9DF088-7B6A-4011-91CD-25574860E001}" sibTransId="{2F3DCD7D-A472-44A2-ABA4-447419B20537}"/>
    <dgm:cxn modelId="{132F4316-327D-4FF4-B645-645592CA7CF3}" type="presOf" srcId="{C646CD37-8D60-47B6-8AE2-0DC31974C448}" destId="{6C4A9B1F-E893-4160-A8FF-AA421106E30F}" srcOrd="0" destOrd="6" presId="urn:microsoft.com/office/officeart/2005/8/layout/hList6"/>
    <dgm:cxn modelId="{B454EA4E-281C-4737-8078-21C748853B9A}" srcId="{4EF92645-8E8E-49A1-8B38-9A50B884E933}" destId="{65623F92-962F-466C-89D0-39A7DF5B5483}" srcOrd="1" destOrd="0" parTransId="{749B2BE7-17AA-4830-BAB9-BF19AC00D7C6}" sibTransId="{71FD831F-47AA-40BE-B713-01550D73A319}"/>
    <dgm:cxn modelId="{B127F1CE-BEA0-47FB-BD42-6D5271022E1F}" srcId="{4EF92645-8E8E-49A1-8B38-9A50B884E933}" destId="{ABA1D866-A3AA-4D3F-8633-F3583055F14E}" srcOrd="2" destOrd="0" parTransId="{FC941A86-64A2-498A-9D6C-6D900FEC3F38}" sibTransId="{C4B4EEA9-7107-4F19-AB52-4343CA474730}"/>
    <dgm:cxn modelId="{155C8221-8B4F-4E40-B84E-92A25E0436CA}" type="presOf" srcId="{4EF92645-8E8E-49A1-8B38-9A50B884E933}" destId="{8EE9E660-0D95-4620-8AA3-787D83A2B570}" srcOrd="0" destOrd="0" presId="urn:microsoft.com/office/officeart/2005/8/layout/hList6"/>
    <dgm:cxn modelId="{1E92E3D4-2DD8-49C8-ACF0-D0D6A692AB97}" type="presOf" srcId="{25873FD5-C4CF-4027-9BEA-F61376FC38E2}" destId="{8EE9E660-0D95-4620-8AA3-787D83A2B570}" srcOrd="0" destOrd="1" presId="urn:microsoft.com/office/officeart/2005/8/layout/hList6"/>
    <dgm:cxn modelId="{11D29350-6CF9-44AD-85FB-4D40D13E9BAE}" type="presOf" srcId="{2EF92A16-692B-40F4-8306-F60EBE2822A5}" destId="{43E06FB1-4658-41BD-8851-8BFA99E09DD9}" srcOrd="0" destOrd="0" presId="urn:microsoft.com/office/officeart/2005/8/layout/hList6"/>
    <dgm:cxn modelId="{F16A642E-B537-47E7-A371-D173E0B17B4D}" srcId="{D612A762-9D43-4BEA-9CD3-1323DDB9A2B6}" destId="{C7D07D02-21BF-48BF-A239-8356C0A8496E}" srcOrd="6" destOrd="0" parTransId="{7C19DF0B-34E0-4BA2-ABF5-B8619F299E02}" sibTransId="{D6480356-C9C5-4996-A858-D5C601FDEB8E}"/>
    <dgm:cxn modelId="{7DC1106C-81DA-4418-AB18-9371E0BB5EC9}" type="presOf" srcId="{C7D07D02-21BF-48BF-A239-8356C0A8496E}" destId="{6C4A9B1F-E893-4160-A8FF-AA421106E30F}" srcOrd="0" destOrd="7" presId="urn:microsoft.com/office/officeart/2005/8/layout/hList6"/>
    <dgm:cxn modelId="{A694D494-2576-41C5-AABE-312DF0885E22}" type="presOf" srcId="{6C851C0B-E156-4AD8-944F-C860150B0C5C}" destId="{BC3E456B-7352-402F-B6BA-5680C120DC76}" srcOrd="0" destOrd="0" presId="urn:microsoft.com/office/officeart/2005/8/layout/hList6"/>
    <dgm:cxn modelId="{11D40E44-F6A7-4E9A-90DA-A3CB203B3943}" srcId="{D612A762-9D43-4BEA-9CD3-1323DDB9A2B6}" destId="{C646CD37-8D60-47B6-8AE2-0DC31974C448}" srcOrd="5" destOrd="0" parTransId="{FA21472C-11F5-4AD8-9B98-58F262B9A52A}" sibTransId="{1EAE4A23-4D18-4824-8498-2D3503A26ADD}"/>
    <dgm:cxn modelId="{74D1BA0C-BDC5-48A2-80CA-038DA83AC07D}" type="presOf" srcId="{C6C3BF70-2568-4BF8-86BF-E6A7E84A67A4}" destId="{BC3E456B-7352-402F-B6BA-5680C120DC76}" srcOrd="0" destOrd="2" presId="urn:microsoft.com/office/officeart/2005/8/layout/hList6"/>
    <dgm:cxn modelId="{8153ACFA-AD65-40D5-AC35-98C827F22510}" type="presOf" srcId="{584E336E-424D-4BAA-B394-D2805AEF4AC8}" destId="{6C4A9B1F-E893-4160-A8FF-AA421106E30F}" srcOrd="0" destOrd="3" presId="urn:microsoft.com/office/officeart/2005/8/layout/hList6"/>
    <dgm:cxn modelId="{BCC59ABC-5C82-4479-BEBF-45511A62BBF6}" srcId="{4EF92645-8E8E-49A1-8B38-9A50B884E933}" destId="{25873FD5-C4CF-4027-9BEA-F61376FC38E2}" srcOrd="0" destOrd="0" parTransId="{9BC77915-560F-422C-BD00-A3942D2E7632}" sibTransId="{43F57AC8-0D89-4146-8854-298139D83782}"/>
    <dgm:cxn modelId="{701F696A-3657-4F68-8C44-C02459B77CEF}" srcId="{D612A762-9D43-4BEA-9CD3-1323DDB9A2B6}" destId="{EC3191B1-3F96-416C-AB43-39A072CB4614}" srcOrd="1" destOrd="0" parTransId="{EA9EF857-4080-4919-934F-780779DEA783}" sibTransId="{B6325ACA-F883-48C3-A7EA-5223909BAE3B}"/>
    <dgm:cxn modelId="{F0B39E2F-F981-40D5-9EB1-BCB6BFE4CAE1}" type="presOf" srcId="{EC3191B1-3F96-416C-AB43-39A072CB4614}" destId="{6C4A9B1F-E893-4160-A8FF-AA421106E30F}" srcOrd="0" destOrd="2" presId="urn:microsoft.com/office/officeart/2005/8/layout/hList6"/>
    <dgm:cxn modelId="{5A27B9C0-5D71-4F4B-9456-4D6278A6ADE1}" srcId="{D612A762-9D43-4BEA-9CD3-1323DDB9A2B6}" destId="{584E336E-424D-4BAA-B394-D2805AEF4AC8}" srcOrd="2" destOrd="0" parTransId="{7431113D-38C3-43E2-9B9C-6A4DDC40F49A}" sibTransId="{1A70EEC8-BC75-43DB-82F6-731A3337463A}"/>
    <dgm:cxn modelId="{19F977CE-5166-4AE3-97AC-86CC464B26A3}" srcId="{2EF92A16-692B-40F4-8306-F60EBE2822A5}" destId="{6C851C0B-E156-4AD8-944F-C860150B0C5C}" srcOrd="2" destOrd="0" parTransId="{9D792CB9-85BA-4D9E-9E4B-EA84F0F086EA}" sibTransId="{F39435FB-8CDE-4550-91C1-E8B7D9C63F4F}"/>
    <dgm:cxn modelId="{C28A3367-3A05-458E-8035-8B63265DFCDF}" type="presOf" srcId="{FE868628-E339-487C-89A0-883E294196C7}" destId="{6C4A9B1F-E893-4160-A8FF-AA421106E30F}" srcOrd="0" destOrd="1" presId="urn:microsoft.com/office/officeart/2005/8/layout/hList6"/>
    <dgm:cxn modelId="{76B69015-E92A-4CB2-B4DE-359A767A947C}" type="presOf" srcId="{ABA1D866-A3AA-4D3F-8633-F3583055F14E}" destId="{8EE9E660-0D95-4620-8AA3-787D83A2B570}" srcOrd="0" destOrd="3" presId="urn:microsoft.com/office/officeart/2005/8/layout/hList6"/>
    <dgm:cxn modelId="{E2F08DAF-98CC-401F-852B-65F88B3933A5}" type="presOf" srcId="{65845937-CFFD-4161-A08F-CD13F034A120}" destId="{6C4A9B1F-E893-4160-A8FF-AA421106E30F}" srcOrd="0" destOrd="5" presId="urn:microsoft.com/office/officeart/2005/8/layout/hList6"/>
    <dgm:cxn modelId="{B41E10E1-3B64-4B38-9879-83DE2834ABC0}" srcId="{6C851C0B-E156-4AD8-944F-C860150B0C5C}" destId="{C6C3BF70-2568-4BF8-86BF-E6A7E84A67A4}" srcOrd="1" destOrd="0" parTransId="{74C013F3-AF33-4485-9F0A-90F04147FF35}" sibTransId="{341237F0-AAED-43A8-A83D-5DE38D3661C0}"/>
    <dgm:cxn modelId="{1BBC071D-77D4-465C-BEDE-275F971B1B4D}" srcId="{D612A762-9D43-4BEA-9CD3-1323DDB9A2B6}" destId="{718B099E-82F7-4339-9FD9-20D793C6D170}" srcOrd="3" destOrd="0" parTransId="{CA1C51ED-76B1-40BB-9B8D-D3F15CF8D93B}" sibTransId="{02F79B1B-D4FB-4816-91A6-88E6BD4ECF50}"/>
    <dgm:cxn modelId="{D702477F-234D-49EB-ADB3-5A4B12427594}" type="presOf" srcId="{D612A762-9D43-4BEA-9CD3-1323DDB9A2B6}" destId="{6C4A9B1F-E893-4160-A8FF-AA421106E30F}" srcOrd="0" destOrd="0" presId="urn:microsoft.com/office/officeart/2005/8/layout/hList6"/>
    <dgm:cxn modelId="{9A0724C2-F9D1-498E-8DE3-EAEC867F37E7}" type="presOf" srcId="{65623F92-962F-466C-89D0-39A7DF5B5483}" destId="{8EE9E660-0D95-4620-8AA3-787D83A2B570}" srcOrd="0" destOrd="2" presId="urn:microsoft.com/office/officeart/2005/8/layout/hList6"/>
    <dgm:cxn modelId="{6B4A7B3E-A5BB-4149-858D-91B1FE99DE53}" type="presParOf" srcId="{43E06FB1-4658-41BD-8851-8BFA99E09DD9}" destId="{8EE9E660-0D95-4620-8AA3-787D83A2B570}" srcOrd="0" destOrd="0" presId="urn:microsoft.com/office/officeart/2005/8/layout/hList6"/>
    <dgm:cxn modelId="{0AA93F9F-88E0-4735-A572-21744A3308C8}" type="presParOf" srcId="{43E06FB1-4658-41BD-8851-8BFA99E09DD9}" destId="{374AF08D-FC0B-4525-BA35-D24A00E95F31}" srcOrd="1" destOrd="0" presId="urn:microsoft.com/office/officeart/2005/8/layout/hList6"/>
    <dgm:cxn modelId="{B8B82240-C3EE-434C-BC7C-5BD678809EFE}" type="presParOf" srcId="{43E06FB1-4658-41BD-8851-8BFA99E09DD9}" destId="{6C4A9B1F-E893-4160-A8FF-AA421106E30F}" srcOrd="2" destOrd="0" presId="urn:microsoft.com/office/officeart/2005/8/layout/hList6"/>
    <dgm:cxn modelId="{329E40F2-915D-48BF-B31B-D667950A8355}" type="presParOf" srcId="{43E06FB1-4658-41BD-8851-8BFA99E09DD9}" destId="{8602E3F7-43E7-424B-93AB-DAE274B597C2}" srcOrd="3" destOrd="0" presId="urn:microsoft.com/office/officeart/2005/8/layout/hList6"/>
    <dgm:cxn modelId="{109A38E0-D96C-46AA-B599-0959E675501A}" type="presParOf" srcId="{43E06FB1-4658-41BD-8851-8BFA99E09DD9}" destId="{BC3E456B-7352-402F-B6BA-5680C120DC76}"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7CEFCD1-8308-486F-899E-ABB5CEEE4488}"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SG"/>
        </a:p>
      </dgm:t>
    </dgm:pt>
    <dgm:pt modelId="{64D317A3-3463-4DED-8CC8-336CA4071925}">
      <dgm:prSet phldrT="[Text]" custT="1"/>
      <dgm:spPr/>
      <dgm:t>
        <a:bodyPr/>
        <a:lstStyle/>
        <a:p>
          <a:r>
            <a:rPr lang="en-US" sz="1600" dirty="0" smtClean="0"/>
            <a:t>Notwithstanding Art 5(1) &amp; 5(2)</a:t>
          </a:r>
          <a:endParaRPr lang="en-SG" sz="1600" dirty="0"/>
        </a:p>
      </dgm:t>
    </dgm:pt>
    <dgm:pt modelId="{9A25F06A-486B-439B-A47C-60564DE37F43}" type="parTrans" cxnId="{DFEA2089-2BE5-490C-85A2-EAC9FB3D386F}">
      <dgm:prSet/>
      <dgm:spPr/>
      <dgm:t>
        <a:bodyPr/>
        <a:lstStyle/>
        <a:p>
          <a:endParaRPr lang="en-SG"/>
        </a:p>
      </dgm:t>
    </dgm:pt>
    <dgm:pt modelId="{8B892CCF-D284-4FA8-95DC-EB55EF9BEE8E}" type="sibTrans" cxnId="{DFEA2089-2BE5-490C-85A2-EAC9FB3D386F}">
      <dgm:prSet/>
      <dgm:spPr/>
      <dgm:t>
        <a:bodyPr/>
        <a:lstStyle/>
        <a:p>
          <a:endParaRPr lang="en-SG" sz="2000"/>
        </a:p>
      </dgm:t>
    </dgm:pt>
    <dgm:pt modelId="{043D937C-1CAC-4E69-BDC4-BE97E77D6708}">
      <dgm:prSet phldrT="[Text]" custT="1"/>
      <dgm:spPr/>
      <dgm:t>
        <a:bodyPr/>
        <a:lstStyle/>
        <a:p>
          <a:r>
            <a:rPr lang="en-US" sz="1600" dirty="0" smtClean="0"/>
            <a:t>A Person not being an independent agent</a:t>
          </a:r>
          <a:endParaRPr lang="en-SG" sz="1600" dirty="0"/>
        </a:p>
      </dgm:t>
    </dgm:pt>
    <dgm:pt modelId="{46096464-0A5B-4F4A-9AE9-B5DF3B60E561}" type="parTrans" cxnId="{47EF5200-A7EF-4826-9D79-CB24FB888CE4}">
      <dgm:prSet/>
      <dgm:spPr/>
      <dgm:t>
        <a:bodyPr/>
        <a:lstStyle/>
        <a:p>
          <a:endParaRPr lang="en-SG"/>
        </a:p>
      </dgm:t>
    </dgm:pt>
    <dgm:pt modelId="{1A26DE06-8552-4719-BF95-062D56EC2504}" type="sibTrans" cxnId="{47EF5200-A7EF-4826-9D79-CB24FB888CE4}">
      <dgm:prSet/>
      <dgm:spPr/>
      <dgm:t>
        <a:bodyPr/>
        <a:lstStyle/>
        <a:p>
          <a:endParaRPr lang="en-SG" sz="2000"/>
        </a:p>
      </dgm:t>
    </dgm:pt>
    <dgm:pt modelId="{C968C4D3-D77B-4CBC-8A99-DF55E01C0654}">
      <dgm:prSet phldrT="[Text]" custT="1"/>
      <dgm:spPr/>
      <dgm:t>
        <a:bodyPr/>
        <a:lstStyle/>
        <a:p>
          <a:r>
            <a:rPr lang="en-US" sz="1600" dirty="0" smtClean="0"/>
            <a:t>Acts on behalf of an enterprise</a:t>
          </a:r>
          <a:endParaRPr lang="en-SG" sz="1600" dirty="0"/>
        </a:p>
      </dgm:t>
    </dgm:pt>
    <dgm:pt modelId="{2BEC6D53-0D37-436E-8E84-30AEFE594B3B}" type="parTrans" cxnId="{9B373A3B-62AD-4F14-8ECE-624A7DC30FA4}">
      <dgm:prSet/>
      <dgm:spPr/>
      <dgm:t>
        <a:bodyPr/>
        <a:lstStyle/>
        <a:p>
          <a:endParaRPr lang="en-SG"/>
        </a:p>
      </dgm:t>
    </dgm:pt>
    <dgm:pt modelId="{A11D21A2-2FB2-4F36-BC78-1793962034D8}" type="sibTrans" cxnId="{9B373A3B-62AD-4F14-8ECE-624A7DC30FA4}">
      <dgm:prSet/>
      <dgm:spPr/>
      <dgm:t>
        <a:bodyPr/>
        <a:lstStyle/>
        <a:p>
          <a:endParaRPr lang="en-SG" sz="2000"/>
        </a:p>
      </dgm:t>
    </dgm:pt>
    <dgm:pt modelId="{C1A8DFC6-375B-4171-A2CD-8D8E83E3A378}">
      <dgm:prSet phldrT="[Text]" custT="1"/>
      <dgm:spPr/>
      <dgm:t>
        <a:bodyPr/>
        <a:lstStyle/>
        <a:p>
          <a:r>
            <a:rPr lang="en-US" sz="1600" dirty="0" smtClean="0"/>
            <a:t>Habitually exercises in the contracting state</a:t>
          </a:r>
          <a:endParaRPr lang="en-SG" sz="1600" dirty="0"/>
        </a:p>
      </dgm:t>
    </dgm:pt>
    <dgm:pt modelId="{DA31BA64-3445-431B-8574-40D23D0841EF}" type="parTrans" cxnId="{B3109739-179C-48CA-8A7B-778138F6B0D3}">
      <dgm:prSet/>
      <dgm:spPr/>
      <dgm:t>
        <a:bodyPr/>
        <a:lstStyle/>
        <a:p>
          <a:endParaRPr lang="en-SG"/>
        </a:p>
      </dgm:t>
    </dgm:pt>
    <dgm:pt modelId="{80A20780-A265-4F35-8275-AFF1128B4521}" type="sibTrans" cxnId="{B3109739-179C-48CA-8A7B-778138F6B0D3}">
      <dgm:prSet/>
      <dgm:spPr/>
      <dgm:t>
        <a:bodyPr/>
        <a:lstStyle/>
        <a:p>
          <a:endParaRPr lang="en-SG" sz="2000"/>
        </a:p>
      </dgm:t>
    </dgm:pt>
    <dgm:pt modelId="{11BE677A-520A-4AC7-BDF4-97B1863ECD2B}">
      <dgm:prSet phldrT="[Text]" custT="1"/>
      <dgm:spPr/>
      <dgm:t>
        <a:bodyPr/>
        <a:lstStyle/>
        <a:p>
          <a:r>
            <a:rPr lang="en-US" sz="1600" dirty="0" smtClean="0"/>
            <a:t>An authority to conclude contracts in the name of the enterprise</a:t>
          </a:r>
          <a:endParaRPr lang="en-SG" sz="1600" dirty="0"/>
        </a:p>
      </dgm:t>
    </dgm:pt>
    <dgm:pt modelId="{66B7AF4A-7BAB-4DBC-8CE4-79A740F865CE}" type="parTrans" cxnId="{7CB3B707-3F49-47BE-994C-CE2D63A25AA4}">
      <dgm:prSet/>
      <dgm:spPr/>
      <dgm:t>
        <a:bodyPr/>
        <a:lstStyle/>
        <a:p>
          <a:endParaRPr lang="en-SG"/>
        </a:p>
      </dgm:t>
    </dgm:pt>
    <dgm:pt modelId="{905E5100-4D69-40FC-B88A-67655F02591E}" type="sibTrans" cxnId="{7CB3B707-3F49-47BE-994C-CE2D63A25AA4}">
      <dgm:prSet/>
      <dgm:spPr/>
      <dgm:t>
        <a:bodyPr/>
        <a:lstStyle/>
        <a:p>
          <a:endParaRPr lang="en-SG" sz="2000"/>
        </a:p>
      </dgm:t>
    </dgm:pt>
    <dgm:pt modelId="{24A66B8B-F101-4645-9911-356EB302ABD8}">
      <dgm:prSet phldrT="[Text]" custT="1"/>
      <dgm:spPr/>
      <dgm:t>
        <a:bodyPr/>
        <a:lstStyle/>
        <a:p>
          <a:r>
            <a:rPr lang="en-US" sz="1600" dirty="0" smtClean="0"/>
            <a:t>Such enterprise is deemed to have a PE in that State</a:t>
          </a:r>
          <a:endParaRPr lang="en-SG" sz="1600" dirty="0"/>
        </a:p>
      </dgm:t>
    </dgm:pt>
    <dgm:pt modelId="{C90ADA9A-0B4E-414E-A8BB-4EC471041C32}" type="parTrans" cxnId="{13593417-12F3-400A-AAC9-B82DDA51576A}">
      <dgm:prSet/>
      <dgm:spPr/>
      <dgm:t>
        <a:bodyPr/>
        <a:lstStyle/>
        <a:p>
          <a:endParaRPr lang="en-SG"/>
        </a:p>
      </dgm:t>
    </dgm:pt>
    <dgm:pt modelId="{4FB52537-DC4E-473F-A048-1CCF9EA9056B}" type="sibTrans" cxnId="{13593417-12F3-400A-AAC9-B82DDA51576A}">
      <dgm:prSet/>
      <dgm:spPr/>
      <dgm:t>
        <a:bodyPr/>
        <a:lstStyle/>
        <a:p>
          <a:endParaRPr lang="en-SG" sz="2000"/>
        </a:p>
      </dgm:t>
    </dgm:pt>
    <dgm:pt modelId="{AC96D64B-51A7-4FF3-B3DF-A26E48AFA3A0}">
      <dgm:prSet phldrT="[Text]" custT="1"/>
      <dgm:spPr/>
      <dgm:t>
        <a:bodyPr/>
        <a:lstStyle/>
        <a:p>
          <a:r>
            <a:rPr lang="en-US" sz="1600" dirty="0" smtClean="0"/>
            <a:t>Unless the activities of such a person are those specified in Art 5(4)</a:t>
          </a:r>
          <a:endParaRPr lang="en-SG" sz="1600" dirty="0"/>
        </a:p>
      </dgm:t>
    </dgm:pt>
    <dgm:pt modelId="{7300D127-74D7-4E7A-9160-674D6FBA2032}" type="parTrans" cxnId="{992FC03C-01C5-4467-BCFC-1D01DCAA0EC4}">
      <dgm:prSet/>
      <dgm:spPr/>
      <dgm:t>
        <a:bodyPr/>
        <a:lstStyle/>
        <a:p>
          <a:endParaRPr lang="en-SG"/>
        </a:p>
      </dgm:t>
    </dgm:pt>
    <dgm:pt modelId="{F41A56CD-F3FD-45A4-8BCF-10B1F3F6B2EF}" type="sibTrans" cxnId="{992FC03C-01C5-4467-BCFC-1D01DCAA0EC4}">
      <dgm:prSet/>
      <dgm:spPr/>
      <dgm:t>
        <a:bodyPr/>
        <a:lstStyle/>
        <a:p>
          <a:endParaRPr lang="en-SG" sz="2000"/>
        </a:p>
      </dgm:t>
    </dgm:pt>
    <dgm:pt modelId="{95E3091D-96A1-4EAE-A824-BAEA5ED325ED}">
      <dgm:prSet phldrT="[Text]" custT="1"/>
      <dgm:spPr/>
      <dgm:t>
        <a:bodyPr/>
        <a:lstStyle/>
        <a:p>
          <a:r>
            <a:rPr lang="en-US" sz="1600" dirty="0" smtClean="0"/>
            <a:t>Which if exercised as per Art 5(4) through a fixed place of business would not constitute PE</a:t>
          </a:r>
          <a:endParaRPr lang="en-SG" sz="1600" dirty="0"/>
        </a:p>
      </dgm:t>
    </dgm:pt>
    <dgm:pt modelId="{CEB42D0D-4479-4B84-8A0A-5DADF0606C49}" type="parTrans" cxnId="{74928D20-C1A9-4FA4-9D63-84C9F52A3862}">
      <dgm:prSet/>
      <dgm:spPr/>
      <dgm:t>
        <a:bodyPr/>
        <a:lstStyle/>
        <a:p>
          <a:endParaRPr lang="en-SG"/>
        </a:p>
      </dgm:t>
    </dgm:pt>
    <dgm:pt modelId="{3C90B16B-5502-447A-B43F-5C8CC53007AC}" type="sibTrans" cxnId="{74928D20-C1A9-4FA4-9D63-84C9F52A3862}">
      <dgm:prSet/>
      <dgm:spPr/>
      <dgm:t>
        <a:bodyPr/>
        <a:lstStyle/>
        <a:p>
          <a:endParaRPr lang="en-SG" sz="2000"/>
        </a:p>
      </dgm:t>
    </dgm:pt>
    <dgm:pt modelId="{2D16C1CA-0A5C-4012-B08C-6BB9A82E6B09}">
      <dgm:prSet phldrT="[Text]" custT="1"/>
      <dgm:spPr/>
      <dgm:t>
        <a:bodyPr/>
        <a:lstStyle/>
        <a:p>
          <a:r>
            <a:rPr lang="en-US" sz="1600" dirty="0" smtClean="0"/>
            <a:t>Article 5(5)  terms such a person as a </a:t>
          </a:r>
          <a:r>
            <a:rPr lang="en-US" sz="1600" b="1" dirty="0" smtClean="0"/>
            <a:t>DEPENDENT AGENT</a:t>
          </a:r>
          <a:endParaRPr lang="en-SG" sz="1600" b="1" dirty="0"/>
        </a:p>
      </dgm:t>
    </dgm:pt>
    <dgm:pt modelId="{8DBAE80D-DC5C-4229-9319-3558E9CE396B}" type="parTrans" cxnId="{0C4AEEF7-A6D4-4CB1-A2FD-35D27FC469AC}">
      <dgm:prSet/>
      <dgm:spPr/>
      <dgm:t>
        <a:bodyPr/>
        <a:lstStyle/>
        <a:p>
          <a:endParaRPr lang="en-SG"/>
        </a:p>
      </dgm:t>
    </dgm:pt>
    <dgm:pt modelId="{97415983-E49A-462A-B7C0-412DC274BE56}" type="sibTrans" cxnId="{0C4AEEF7-A6D4-4CB1-A2FD-35D27FC469AC}">
      <dgm:prSet/>
      <dgm:spPr/>
      <dgm:t>
        <a:bodyPr/>
        <a:lstStyle/>
        <a:p>
          <a:endParaRPr lang="en-SG"/>
        </a:p>
      </dgm:t>
    </dgm:pt>
    <dgm:pt modelId="{6CBB211A-CE6C-4427-966B-FB6CE2439E29}" type="pres">
      <dgm:prSet presAssocID="{57CEFCD1-8308-486F-899E-ABB5CEEE4488}" presName="Name0" presStyleCnt="0">
        <dgm:presLayoutVars>
          <dgm:dir/>
          <dgm:resizeHandles/>
        </dgm:presLayoutVars>
      </dgm:prSet>
      <dgm:spPr/>
      <dgm:t>
        <a:bodyPr/>
        <a:lstStyle/>
        <a:p>
          <a:endParaRPr lang="en-SG"/>
        </a:p>
      </dgm:t>
    </dgm:pt>
    <dgm:pt modelId="{D0D5F80B-36CC-48F6-9D34-72F3F6D6AA21}" type="pres">
      <dgm:prSet presAssocID="{64D317A3-3463-4DED-8CC8-336CA4071925}" presName="compNode" presStyleCnt="0"/>
      <dgm:spPr/>
    </dgm:pt>
    <dgm:pt modelId="{ADF21ACC-322B-4B19-9F95-8BBA74EC15FF}" type="pres">
      <dgm:prSet presAssocID="{64D317A3-3463-4DED-8CC8-336CA4071925}" presName="dummyConnPt" presStyleCnt="0"/>
      <dgm:spPr/>
    </dgm:pt>
    <dgm:pt modelId="{DB75BDE6-AC16-4737-A30B-B24BED4D2202}" type="pres">
      <dgm:prSet presAssocID="{64D317A3-3463-4DED-8CC8-336CA4071925}" presName="node" presStyleLbl="node1" presStyleIdx="0" presStyleCnt="9">
        <dgm:presLayoutVars>
          <dgm:bulletEnabled val="1"/>
        </dgm:presLayoutVars>
      </dgm:prSet>
      <dgm:spPr/>
      <dgm:t>
        <a:bodyPr/>
        <a:lstStyle/>
        <a:p>
          <a:endParaRPr lang="en-SG"/>
        </a:p>
      </dgm:t>
    </dgm:pt>
    <dgm:pt modelId="{ABB89313-9345-4A5F-AA56-2E3F7F1A0D34}" type="pres">
      <dgm:prSet presAssocID="{8B892CCF-D284-4FA8-95DC-EB55EF9BEE8E}" presName="sibTrans" presStyleLbl="bgSibTrans2D1" presStyleIdx="0" presStyleCnt="8"/>
      <dgm:spPr/>
      <dgm:t>
        <a:bodyPr/>
        <a:lstStyle/>
        <a:p>
          <a:endParaRPr lang="en-SG"/>
        </a:p>
      </dgm:t>
    </dgm:pt>
    <dgm:pt modelId="{3204482B-B4A4-4E77-9977-021984754123}" type="pres">
      <dgm:prSet presAssocID="{043D937C-1CAC-4E69-BDC4-BE97E77D6708}" presName="compNode" presStyleCnt="0"/>
      <dgm:spPr/>
    </dgm:pt>
    <dgm:pt modelId="{3C18F6E0-4EF6-4B4D-A37B-8ACBEE29D9F1}" type="pres">
      <dgm:prSet presAssocID="{043D937C-1CAC-4E69-BDC4-BE97E77D6708}" presName="dummyConnPt" presStyleCnt="0"/>
      <dgm:spPr/>
    </dgm:pt>
    <dgm:pt modelId="{2AF7D522-2C36-4E3A-8C0F-EBAA3A730DFC}" type="pres">
      <dgm:prSet presAssocID="{043D937C-1CAC-4E69-BDC4-BE97E77D6708}" presName="node" presStyleLbl="node1" presStyleIdx="1" presStyleCnt="9">
        <dgm:presLayoutVars>
          <dgm:bulletEnabled val="1"/>
        </dgm:presLayoutVars>
      </dgm:prSet>
      <dgm:spPr/>
      <dgm:t>
        <a:bodyPr/>
        <a:lstStyle/>
        <a:p>
          <a:endParaRPr lang="en-SG"/>
        </a:p>
      </dgm:t>
    </dgm:pt>
    <dgm:pt modelId="{B40AF27B-6546-4CAB-8F3A-C35C4EEE1E77}" type="pres">
      <dgm:prSet presAssocID="{1A26DE06-8552-4719-BF95-062D56EC2504}" presName="sibTrans" presStyleLbl="bgSibTrans2D1" presStyleIdx="1" presStyleCnt="8"/>
      <dgm:spPr/>
      <dgm:t>
        <a:bodyPr/>
        <a:lstStyle/>
        <a:p>
          <a:endParaRPr lang="en-SG"/>
        </a:p>
      </dgm:t>
    </dgm:pt>
    <dgm:pt modelId="{D6A32DA8-C603-46A5-BA3F-1AB5545911C3}" type="pres">
      <dgm:prSet presAssocID="{C968C4D3-D77B-4CBC-8A99-DF55E01C0654}" presName="compNode" presStyleCnt="0"/>
      <dgm:spPr/>
    </dgm:pt>
    <dgm:pt modelId="{16ECA4F8-E433-47B6-AECE-8238BC4232B8}" type="pres">
      <dgm:prSet presAssocID="{C968C4D3-D77B-4CBC-8A99-DF55E01C0654}" presName="dummyConnPt" presStyleCnt="0"/>
      <dgm:spPr/>
    </dgm:pt>
    <dgm:pt modelId="{521A674F-FA06-482F-B80F-E1F4614A01D7}" type="pres">
      <dgm:prSet presAssocID="{C968C4D3-D77B-4CBC-8A99-DF55E01C0654}" presName="node" presStyleLbl="node1" presStyleIdx="2" presStyleCnt="9">
        <dgm:presLayoutVars>
          <dgm:bulletEnabled val="1"/>
        </dgm:presLayoutVars>
      </dgm:prSet>
      <dgm:spPr/>
      <dgm:t>
        <a:bodyPr/>
        <a:lstStyle/>
        <a:p>
          <a:endParaRPr lang="en-SG"/>
        </a:p>
      </dgm:t>
    </dgm:pt>
    <dgm:pt modelId="{D73169F2-E821-407B-BD79-C55AFE6B1805}" type="pres">
      <dgm:prSet presAssocID="{A11D21A2-2FB2-4F36-BC78-1793962034D8}" presName="sibTrans" presStyleLbl="bgSibTrans2D1" presStyleIdx="2" presStyleCnt="8"/>
      <dgm:spPr/>
      <dgm:t>
        <a:bodyPr/>
        <a:lstStyle/>
        <a:p>
          <a:endParaRPr lang="en-SG"/>
        </a:p>
      </dgm:t>
    </dgm:pt>
    <dgm:pt modelId="{8353C1D8-BB5C-49B5-9CD6-FCD4688F5FCD}" type="pres">
      <dgm:prSet presAssocID="{C1A8DFC6-375B-4171-A2CD-8D8E83E3A378}" presName="compNode" presStyleCnt="0"/>
      <dgm:spPr/>
    </dgm:pt>
    <dgm:pt modelId="{EB4C4846-0D38-4BC1-AE5E-C95DC60BB642}" type="pres">
      <dgm:prSet presAssocID="{C1A8DFC6-375B-4171-A2CD-8D8E83E3A378}" presName="dummyConnPt" presStyleCnt="0"/>
      <dgm:spPr/>
    </dgm:pt>
    <dgm:pt modelId="{B7E38E4A-90DB-47FD-B433-02A49F415FAB}" type="pres">
      <dgm:prSet presAssocID="{C1A8DFC6-375B-4171-A2CD-8D8E83E3A378}" presName="node" presStyleLbl="node1" presStyleIdx="3" presStyleCnt="9">
        <dgm:presLayoutVars>
          <dgm:bulletEnabled val="1"/>
        </dgm:presLayoutVars>
      </dgm:prSet>
      <dgm:spPr/>
      <dgm:t>
        <a:bodyPr/>
        <a:lstStyle/>
        <a:p>
          <a:endParaRPr lang="en-SG"/>
        </a:p>
      </dgm:t>
    </dgm:pt>
    <dgm:pt modelId="{76EC0467-9739-40F4-A648-4E185DB80C47}" type="pres">
      <dgm:prSet presAssocID="{80A20780-A265-4F35-8275-AFF1128B4521}" presName="sibTrans" presStyleLbl="bgSibTrans2D1" presStyleIdx="3" presStyleCnt="8"/>
      <dgm:spPr/>
      <dgm:t>
        <a:bodyPr/>
        <a:lstStyle/>
        <a:p>
          <a:endParaRPr lang="en-SG"/>
        </a:p>
      </dgm:t>
    </dgm:pt>
    <dgm:pt modelId="{4420678B-37A0-4FE4-8198-22181FFA996D}" type="pres">
      <dgm:prSet presAssocID="{11BE677A-520A-4AC7-BDF4-97B1863ECD2B}" presName="compNode" presStyleCnt="0"/>
      <dgm:spPr/>
    </dgm:pt>
    <dgm:pt modelId="{3763489F-088B-44B3-9D57-6EE7DBD48A17}" type="pres">
      <dgm:prSet presAssocID="{11BE677A-520A-4AC7-BDF4-97B1863ECD2B}" presName="dummyConnPt" presStyleCnt="0"/>
      <dgm:spPr/>
    </dgm:pt>
    <dgm:pt modelId="{C1B6BCBB-68E3-43A9-8725-8373D472FA8C}" type="pres">
      <dgm:prSet presAssocID="{11BE677A-520A-4AC7-BDF4-97B1863ECD2B}" presName="node" presStyleLbl="node1" presStyleIdx="4" presStyleCnt="9">
        <dgm:presLayoutVars>
          <dgm:bulletEnabled val="1"/>
        </dgm:presLayoutVars>
      </dgm:prSet>
      <dgm:spPr/>
      <dgm:t>
        <a:bodyPr/>
        <a:lstStyle/>
        <a:p>
          <a:endParaRPr lang="en-SG"/>
        </a:p>
      </dgm:t>
    </dgm:pt>
    <dgm:pt modelId="{163CA337-B999-414C-9E6C-3B3F21E64B26}" type="pres">
      <dgm:prSet presAssocID="{905E5100-4D69-40FC-B88A-67655F02591E}" presName="sibTrans" presStyleLbl="bgSibTrans2D1" presStyleIdx="4" presStyleCnt="8"/>
      <dgm:spPr/>
      <dgm:t>
        <a:bodyPr/>
        <a:lstStyle/>
        <a:p>
          <a:endParaRPr lang="en-SG"/>
        </a:p>
      </dgm:t>
    </dgm:pt>
    <dgm:pt modelId="{FC8A13A7-F47D-4C13-B4F4-A0126CAAD2A5}" type="pres">
      <dgm:prSet presAssocID="{24A66B8B-F101-4645-9911-356EB302ABD8}" presName="compNode" presStyleCnt="0"/>
      <dgm:spPr/>
    </dgm:pt>
    <dgm:pt modelId="{99C8B529-49EC-4A79-8ADE-C1F01C269F00}" type="pres">
      <dgm:prSet presAssocID="{24A66B8B-F101-4645-9911-356EB302ABD8}" presName="dummyConnPt" presStyleCnt="0"/>
      <dgm:spPr/>
    </dgm:pt>
    <dgm:pt modelId="{0E8A5A17-9AFE-4A1D-B0FA-AEAAC303EC6D}" type="pres">
      <dgm:prSet presAssocID="{24A66B8B-F101-4645-9911-356EB302ABD8}" presName="node" presStyleLbl="node1" presStyleIdx="5" presStyleCnt="9">
        <dgm:presLayoutVars>
          <dgm:bulletEnabled val="1"/>
        </dgm:presLayoutVars>
      </dgm:prSet>
      <dgm:spPr/>
      <dgm:t>
        <a:bodyPr/>
        <a:lstStyle/>
        <a:p>
          <a:endParaRPr lang="en-SG"/>
        </a:p>
      </dgm:t>
    </dgm:pt>
    <dgm:pt modelId="{D3720B7D-34CF-4027-8C51-10A9F75672E5}" type="pres">
      <dgm:prSet presAssocID="{4FB52537-DC4E-473F-A048-1CCF9EA9056B}" presName="sibTrans" presStyleLbl="bgSibTrans2D1" presStyleIdx="5" presStyleCnt="8"/>
      <dgm:spPr/>
      <dgm:t>
        <a:bodyPr/>
        <a:lstStyle/>
        <a:p>
          <a:endParaRPr lang="en-SG"/>
        </a:p>
      </dgm:t>
    </dgm:pt>
    <dgm:pt modelId="{54757FED-3E97-40F1-9C32-74FFB9529E53}" type="pres">
      <dgm:prSet presAssocID="{AC96D64B-51A7-4FF3-B3DF-A26E48AFA3A0}" presName="compNode" presStyleCnt="0"/>
      <dgm:spPr/>
    </dgm:pt>
    <dgm:pt modelId="{19B666C6-2A03-4232-AC14-9D5FFE00A0A8}" type="pres">
      <dgm:prSet presAssocID="{AC96D64B-51A7-4FF3-B3DF-A26E48AFA3A0}" presName="dummyConnPt" presStyleCnt="0"/>
      <dgm:spPr/>
    </dgm:pt>
    <dgm:pt modelId="{0AF53D6D-E582-4BEC-95AE-FBFBE275E716}" type="pres">
      <dgm:prSet presAssocID="{AC96D64B-51A7-4FF3-B3DF-A26E48AFA3A0}" presName="node" presStyleLbl="node1" presStyleIdx="6" presStyleCnt="9">
        <dgm:presLayoutVars>
          <dgm:bulletEnabled val="1"/>
        </dgm:presLayoutVars>
      </dgm:prSet>
      <dgm:spPr/>
      <dgm:t>
        <a:bodyPr/>
        <a:lstStyle/>
        <a:p>
          <a:endParaRPr lang="en-SG"/>
        </a:p>
      </dgm:t>
    </dgm:pt>
    <dgm:pt modelId="{F092938E-2998-4D8A-830E-EC8FA3FEDF8D}" type="pres">
      <dgm:prSet presAssocID="{F41A56CD-F3FD-45A4-8BCF-10B1F3F6B2EF}" presName="sibTrans" presStyleLbl="bgSibTrans2D1" presStyleIdx="6" presStyleCnt="8"/>
      <dgm:spPr/>
      <dgm:t>
        <a:bodyPr/>
        <a:lstStyle/>
        <a:p>
          <a:endParaRPr lang="en-SG"/>
        </a:p>
      </dgm:t>
    </dgm:pt>
    <dgm:pt modelId="{B15D73D4-F085-4C72-95A3-CBBF88C71AE3}" type="pres">
      <dgm:prSet presAssocID="{95E3091D-96A1-4EAE-A824-BAEA5ED325ED}" presName="compNode" presStyleCnt="0"/>
      <dgm:spPr/>
    </dgm:pt>
    <dgm:pt modelId="{B1D9DDEE-5A89-4BEB-97BE-63B3C0373C38}" type="pres">
      <dgm:prSet presAssocID="{95E3091D-96A1-4EAE-A824-BAEA5ED325ED}" presName="dummyConnPt" presStyleCnt="0"/>
      <dgm:spPr/>
    </dgm:pt>
    <dgm:pt modelId="{864D113A-BB06-4A0A-A6A1-429CB3B28C4F}" type="pres">
      <dgm:prSet presAssocID="{95E3091D-96A1-4EAE-A824-BAEA5ED325ED}" presName="node" presStyleLbl="node1" presStyleIdx="7" presStyleCnt="9">
        <dgm:presLayoutVars>
          <dgm:bulletEnabled val="1"/>
        </dgm:presLayoutVars>
      </dgm:prSet>
      <dgm:spPr/>
      <dgm:t>
        <a:bodyPr/>
        <a:lstStyle/>
        <a:p>
          <a:endParaRPr lang="en-SG"/>
        </a:p>
      </dgm:t>
    </dgm:pt>
    <dgm:pt modelId="{BD276A41-D00E-45F4-9B46-0DD1102BCAC5}" type="pres">
      <dgm:prSet presAssocID="{3C90B16B-5502-447A-B43F-5C8CC53007AC}" presName="sibTrans" presStyleLbl="bgSibTrans2D1" presStyleIdx="7" presStyleCnt="8"/>
      <dgm:spPr/>
      <dgm:t>
        <a:bodyPr/>
        <a:lstStyle/>
        <a:p>
          <a:endParaRPr lang="en-SG"/>
        </a:p>
      </dgm:t>
    </dgm:pt>
    <dgm:pt modelId="{32DD0403-41BC-4305-8965-D1BD59A6EC93}" type="pres">
      <dgm:prSet presAssocID="{2D16C1CA-0A5C-4012-B08C-6BB9A82E6B09}" presName="compNode" presStyleCnt="0"/>
      <dgm:spPr/>
    </dgm:pt>
    <dgm:pt modelId="{C3DFFF84-7FE8-4221-87EA-336E63FBBEF6}" type="pres">
      <dgm:prSet presAssocID="{2D16C1CA-0A5C-4012-B08C-6BB9A82E6B09}" presName="dummyConnPt" presStyleCnt="0"/>
      <dgm:spPr/>
    </dgm:pt>
    <dgm:pt modelId="{3533C587-92D5-4C42-A269-61AF2FE60154}" type="pres">
      <dgm:prSet presAssocID="{2D16C1CA-0A5C-4012-B08C-6BB9A82E6B09}" presName="node" presStyleLbl="node1" presStyleIdx="8" presStyleCnt="9">
        <dgm:presLayoutVars>
          <dgm:bulletEnabled val="1"/>
        </dgm:presLayoutVars>
      </dgm:prSet>
      <dgm:spPr/>
      <dgm:t>
        <a:bodyPr/>
        <a:lstStyle/>
        <a:p>
          <a:endParaRPr lang="en-SG"/>
        </a:p>
      </dgm:t>
    </dgm:pt>
  </dgm:ptLst>
  <dgm:cxnLst>
    <dgm:cxn modelId="{5B6EB0F5-CBAA-4FBC-A8BE-FF3AD6355AE4}" type="presOf" srcId="{3C90B16B-5502-447A-B43F-5C8CC53007AC}" destId="{BD276A41-D00E-45F4-9B46-0DD1102BCAC5}" srcOrd="0" destOrd="0" presId="urn:microsoft.com/office/officeart/2005/8/layout/bProcess4"/>
    <dgm:cxn modelId="{065C53D4-8EA5-4EEE-9CB9-4DCD138D169E}" type="presOf" srcId="{57CEFCD1-8308-486F-899E-ABB5CEEE4488}" destId="{6CBB211A-CE6C-4427-966B-FB6CE2439E29}" srcOrd="0" destOrd="0" presId="urn:microsoft.com/office/officeart/2005/8/layout/bProcess4"/>
    <dgm:cxn modelId="{4AFCFE98-E635-4091-B8E4-97A1307AB816}" type="presOf" srcId="{C968C4D3-D77B-4CBC-8A99-DF55E01C0654}" destId="{521A674F-FA06-482F-B80F-E1F4614A01D7}" srcOrd="0" destOrd="0" presId="urn:microsoft.com/office/officeart/2005/8/layout/bProcess4"/>
    <dgm:cxn modelId="{992FC03C-01C5-4467-BCFC-1D01DCAA0EC4}" srcId="{57CEFCD1-8308-486F-899E-ABB5CEEE4488}" destId="{AC96D64B-51A7-4FF3-B3DF-A26E48AFA3A0}" srcOrd="6" destOrd="0" parTransId="{7300D127-74D7-4E7A-9160-674D6FBA2032}" sibTransId="{F41A56CD-F3FD-45A4-8BCF-10B1F3F6B2EF}"/>
    <dgm:cxn modelId="{13593417-12F3-400A-AAC9-B82DDA51576A}" srcId="{57CEFCD1-8308-486F-899E-ABB5CEEE4488}" destId="{24A66B8B-F101-4645-9911-356EB302ABD8}" srcOrd="5" destOrd="0" parTransId="{C90ADA9A-0B4E-414E-A8BB-4EC471041C32}" sibTransId="{4FB52537-DC4E-473F-A048-1CCF9EA9056B}"/>
    <dgm:cxn modelId="{BD9F4F0C-34B3-484D-85BB-360FDF49CC86}" type="presOf" srcId="{1A26DE06-8552-4719-BF95-062D56EC2504}" destId="{B40AF27B-6546-4CAB-8F3A-C35C4EEE1E77}" srcOrd="0" destOrd="0" presId="urn:microsoft.com/office/officeart/2005/8/layout/bProcess4"/>
    <dgm:cxn modelId="{B3109739-179C-48CA-8A7B-778138F6B0D3}" srcId="{57CEFCD1-8308-486F-899E-ABB5CEEE4488}" destId="{C1A8DFC6-375B-4171-A2CD-8D8E83E3A378}" srcOrd="3" destOrd="0" parTransId="{DA31BA64-3445-431B-8574-40D23D0841EF}" sibTransId="{80A20780-A265-4F35-8275-AFF1128B4521}"/>
    <dgm:cxn modelId="{EC8CAC14-6962-41A0-A683-31A24FA2CF26}" type="presOf" srcId="{2D16C1CA-0A5C-4012-B08C-6BB9A82E6B09}" destId="{3533C587-92D5-4C42-A269-61AF2FE60154}" srcOrd="0" destOrd="0" presId="urn:microsoft.com/office/officeart/2005/8/layout/bProcess4"/>
    <dgm:cxn modelId="{7B890BEA-EC31-4D0E-8BD2-E7CCE9702A05}" type="presOf" srcId="{A11D21A2-2FB2-4F36-BC78-1793962034D8}" destId="{D73169F2-E821-407B-BD79-C55AFE6B1805}" srcOrd="0" destOrd="0" presId="urn:microsoft.com/office/officeart/2005/8/layout/bProcess4"/>
    <dgm:cxn modelId="{944B72DE-48A2-4DFA-AD1F-5ED527BC729F}" type="presOf" srcId="{24A66B8B-F101-4645-9911-356EB302ABD8}" destId="{0E8A5A17-9AFE-4A1D-B0FA-AEAAC303EC6D}" srcOrd="0" destOrd="0" presId="urn:microsoft.com/office/officeart/2005/8/layout/bProcess4"/>
    <dgm:cxn modelId="{368325A0-5281-4D69-8B26-F1BCE58091AF}" type="presOf" srcId="{64D317A3-3463-4DED-8CC8-336CA4071925}" destId="{DB75BDE6-AC16-4737-A30B-B24BED4D2202}" srcOrd="0" destOrd="0" presId="urn:microsoft.com/office/officeart/2005/8/layout/bProcess4"/>
    <dgm:cxn modelId="{B43E847D-41E1-4696-95B2-A022C97B8FF5}" type="presOf" srcId="{C1A8DFC6-375B-4171-A2CD-8D8E83E3A378}" destId="{B7E38E4A-90DB-47FD-B433-02A49F415FAB}" srcOrd="0" destOrd="0" presId="urn:microsoft.com/office/officeart/2005/8/layout/bProcess4"/>
    <dgm:cxn modelId="{DFEA2089-2BE5-490C-85A2-EAC9FB3D386F}" srcId="{57CEFCD1-8308-486F-899E-ABB5CEEE4488}" destId="{64D317A3-3463-4DED-8CC8-336CA4071925}" srcOrd="0" destOrd="0" parTransId="{9A25F06A-486B-439B-A47C-60564DE37F43}" sibTransId="{8B892CCF-D284-4FA8-95DC-EB55EF9BEE8E}"/>
    <dgm:cxn modelId="{67D59F8C-D002-4F27-B7E9-2CFA44084629}" type="presOf" srcId="{AC96D64B-51A7-4FF3-B3DF-A26E48AFA3A0}" destId="{0AF53D6D-E582-4BEC-95AE-FBFBE275E716}" srcOrd="0" destOrd="0" presId="urn:microsoft.com/office/officeart/2005/8/layout/bProcess4"/>
    <dgm:cxn modelId="{98C33119-9F04-4780-A305-28A94858BAD4}" type="presOf" srcId="{043D937C-1CAC-4E69-BDC4-BE97E77D6708}" destId="{2AF7D522-2C36-4E3A-8C0F-EBAA3A730DFC}" srcOrd="0" destOrd="0" presId="urn:microsoft.com/office/officeart/2005/8/layout/bProcess4"/>
    <dgm:cxn modelId="{0C4AEEF7-A6D4-4CB1-A2FD-35D27FC469AC}" srcId="{57CEFCD1-8308-486F-899E-ABB5CEEE4488}" destId="{2D16C1CA-0A5C-4012-B08C-6BB9A82E6B09}" srcOrd="8" destOrd="0" parTransId="{8DBAE80D-DC5C-4229-9319-3558E9CE396B}" sibTransId="{97415983-E49A-462A-B7C0-412DC274BE56}"/>
    <dgm:cxn modelId="{EB390744-D55C-4657-9FE7-51E2A83F0AFD}" type="presOf" srcId="{8B892CCF-D284-4FA8-95DC-EB55EF9BEE8E}" destId="{ABB89313-9345-4A5F-AA56-2E3F7F1A0D34}" srcOrd="0" destOrd="0" presId="urn:microsoft.com/office/officeart/2005/8/layout/bProcess4"/>
    <dgm:cxn modelId="{9E1D4190-2A27-4FD4-81BD-EF3811F9C006}" type="presOf" srcId="{95E3091D-96A1-4EAE-A824-BAEA5ED325ED}" destId="{864D113A-BB06-4A0A-A6A1-429CB3B28C4F}" srcOrd="0" destOrd="0" presId="urn:microsoft.com/office/officeart/2005/8/layout/bProcess4"/>
    <dgm:cxn modelId="{EECAB8A4-FE16-418F-AE82-646BD9CAB3FD}" type="presOf" srcId="{4FB52537-DC4E-473F-A048-1CCF9EA9056B}" destId="{D3720B7D-34CF-4027-8C51-10A9F75672E5}" srcOrd="0" destOrd="0" presId="urn:microsoft.com/office/officeart/2005/8/layout/bProcess4"/>
    <dgm:cxn modelId="{C2EC8841-4BB7-43C9-A52B-EA64DD810811}" type="presOf" srcId="{905E5100-4D69-40FC-B88A-67655F02591E}" destId="{163CA337-B999-414C-9E6C-3B3F21E64B26}" srcOrd="0" destOrd="0" presId="urn:microsoft.com/office/officeart/2005/8/layout/bProcess4"/>
    <dgm:cxn modelId="{47EF5200-A7EF-4826-9D79-CB24FB888CE4}" srcId="{57CEFCD1-8308-486F-899E-ABB5CEEE4488}" destId="{043D937C-1CAC-4E69-BDC4-BE97E77D6708}" srcOrd="1" destOrd="0" parTransId="{46096464-0A5B-4F4A-9AE9-B5DF3B60E561}" sibTransId="{1A26DE06-8552-4719-BF95-062D56EC2504}"/>
    <dgm:cxn modelId="{74928D20-C1A9-4FA4-9D63-84C9F52A3862}" srcId="{57CEFCD1-8308-486F-899E-ABB5CEEE4488}" destId="{95E3091D-96A1-4EAE-A824-BAEA5ED325ED}" srcOrd="7" destOrd="0" parTransId="{CEB42D0D-4479-4B84-8A0A-5DADF0606C49}" sibTransId="{3C90B16B-5502-447A-B43F-5C8CC53007AC}"/>
    <dgm:cxn modelId="{7CB3B707-3F49-47BE-994C-CE2D63A25AA4}" srcId="{57CEFCD1-8308-486F-899E-ABB5CEEE4488}" destId="{11BE677A-520A-4AC7-BDF4-97B1863ECD2B}" srcOrd="4" destOrd="0" parTransId="{66B7AF4A-7BAB-4DBC-8CE4-79A740F865CE}" sibTransId="{905E5100-4D69-40FC-B88A-67655F02591E}"/>
    <dgm:cxn modelId="{27D115AB-FAFE-472F-A4D2-C0ECF43A3040}" type="presOf" srcId="{F41A56CD-F3FD-45A4-8BCF-10B1F3F6B2EF}" destId="{F092938E-2998-4D8A-830E-EC8FA3FEDF8D}" srcOrd="0" destOrd="0" presId="urn:microsoft.com/office/officeart/2005/8/layout/bProcess4"/>
    <dgm:cxn modelId="{9B373A3B-62AD-4F14-8ECE-624A7DC30FA4}" srcId="{57CEFCD1-8308-486F-899E-ABB5CEEE4488}" destId="{C968C4D3-D77B-4CBC-8A99-DF55E01C0654}" srcOrd="2" destOrd="0" parTransId="{2BEC6D53-0D37-436E-8E84-30AEFE594B3B}" sibTransId="{A11D21A2-2FB2-4F36-BC78-1793962034D8}"/>
    <dgm:cxn modelId="{6788A318-84F2-4AA5-B83D-06454CC3041A}" type="presOf" srcId="{11BE677A-520A-4AC7-BDF4-97B1863ECD2B}" destId="{C1B6BCBB-68E3-43A9-8725-8373D472FA8C}" srcOrd="0" destOrd="0" presId="urn:microsoft.com/office/officeart/2005/8/layout/bProcess4"/>
    <dgm:cxn modelId="{D76EFE83-09AA-4D85-81EE-6DD64673F3CC}" type="presOf" srcId="{80A20780-A265-4F35-8275-AFF1128B4521}" destId="{76EC0467-9739-40F4-A648-4E185DB80C47}" srcOrd="0" destOrd="0" presId="urn:microsoft.com/office/officeart/2005/8/layout/bProcess4"/>
    <dgm:cxn modelId="{437EFBB5-B617-4859-8AF5-B678A1CA0FC6}" type="presParOf" srcId="{6CBB211A-CE6C-4427-966B-FB6CE2439E29}" destId="{D0D5F80B-36CC-48F6-9D34-72F3F6D6AA21}" srcOrd="0" destOrd="0" presId="urn:microsoft.com/office/officeart/2005/8/layout/bProcess4"/>
    <dgm:cxn modelId="{125979BF-C2C1-4BDC-AA9E-B831727F2A39}" type="presParOf" srcId="{D0D5F80B-36CC-48F6-9D34-72F3F6D6AA21}" destId="{ADF21ACC-322B-4B19-9F95-8BBA74EC15FF}" srcOrd="0" destOrd="0" presId="urn:microsoft.com/office/officeart/2005/8/layout/bProcess4"/>
    <dgm:cxn modelId="{DA698A6F-CE5C-4971-A080-7DD773E27FE0}" type="presParOf" srcId="{D0D5F80B-36CC-48F6-9D34-72F3F6D6AA21}" destId="{DB75BDE6-AC16-4737-A30B-B24BED4D2202}" srcOrd="1" destOrd="0" presId="urn:microsoft.com/office/officeart/2005/8/layout/bProcess4"/>
    <dgm:cxn modelId="{133D77E4-F282-41EB-8D3F-A862A4312D7B}" type="presParOf" srcId="{6CBB211A-CE6C-4427-966B-FB6CE2439E29}" destId="{ABB89313-9345-4A5F-AA56-2E3F7F1A0D34}" srcOrd="1" destOrd="0" presId="urn:microsoft.com/office/officeart/2005/8/layout/bProcess4"/>
    <dgm:cxn modelId="{E5138E28-D418-4CD9-B4E5-BDDA5B055BE6}" type="presParOf" srcId="{6CBB211A-CE6C-4427-966B-FB6CE2439E29}" destId="{3204482B-B4A4-4E77-9977-021984754123}" srcOrd="2" destOrd="0" presId="urn:microsoft.com/office/officeart/2005/8/layout/bProcess4"/>
    <dgm:cxn modelId="{815A1B00-F063-4DF4-BC2B-B976B65DE2D6}" type="presParOf" srcId="{3204482B-B4A4-4E77-9977-021984754123}" destId="{3C18F6E0-4EF6-4B4D-A37B-8ACBEE29D9F1}" srcOrd="0" destOrd="0" presId="urn:microsoft.com/office/officeart/2005/8/layout/bProcess4"/>
    <dgm:cxn modelId="{73189C03-CFEC-49B4-9AAE-B05E0990A11B}" type="presParOf" srcId="{3204482B-B4A4-4E77-9977-021984754123}" destId="{2AF7D522-2C36-4E3A-8C0F-EBAA3A730DFC}" srcOrd="1" destOrd="0" presId="urn:microsoft.com/office/officeart/2005/8/layout/bProcess4"/>
    <dgm:cxn modelId="{9C78C534-F17E-4B72-85C6-5A82ECFEB211}" type="presParOf" srcId="{6CBB211A-CE6C-4427-966B-FB6CE2439E29}" destId="{B40AF27B-6546-4CAB-8F3A-C35C4EEE1E77}" srcOrd="3" destOrd="0" presId="urn:microsoft.com/office/officeart/2005/8/layout/bProcess4"/>
    <dgm:cxn modelId="{63499553-64F9-4BE2-9357-B07BA74D9898}" type="presParOf" srcId="{6CBB211A-CE6C-4427-966B-FB6CE2439E29}" destId="{D6A32DA8-C603-46A5-BA3F-1AB5545911C3}" srcOrd="4" destOrd="0" presId="urn:microsoft.com/office/officeart/2005/8/layout/bProcess4"/>
    <dgm:cxn modelId="{D5A5A62A-6BAA-4E05-9A8F-17B3D38C7D8C}" type="presParOf" srcId="{D6A32DA8-C603-46A5-BA3F-1AB5545911C3}" destId="{16ECA4F8-E433-47B6-AECE-8238BC4232B8}" srcOrd="0" destOrd="0" presId="urn:microsoft.com/office/officeart/2005/8/layout/bProcess4"/>
    <dgm:cxn modelId="{1344C2D7-9519-4247-B97C-5B5D6E4DBB32}" type="presParOf" srcId="{D6A32DA8-C603-46A5-BA3F-1AB5545911C3}" destId="{521A674F-FA06-482F-B80F-E1F4614A01D7}" srcOrd="1" destOrd="0" presId="urn:microsoft.com/office/officeart/2005/8/layout/bProcess4"/>
    <dgm:cxn modelId="{C9A2C7DF-8DAB-48BC-8A56-68FB7AFE0D39}" type="presParOf" srcId="{6CBB211A-CE6C-4427-966B-FB6CE2439E29}" destId="{D73169F2-E821-407B-BD79-C55AFE6B1805}" srcOrd="5" destOrd="0" presId="urn:microsoft.com/office/officeart/2005/8/layout/bProcess4"/>
    <dgm:cxn modelId="{07246A64-6795-49A8-9E5A-F9501918FEA8}" type="presParOf" srcId="{6CBB211A-CE6C-4427-966B-FB6CE2439E29}" destId="{8353C1D8-BB5C-49B5-9CD6-FCD4688F5FCD}" srcOrd="6" destOrd="0" presId="urn:microsoft.com/office/officeart/2005/8/layout/bProcess4"/>
    <dgm:cxn modelId="{BC6D1AB3-D8F9-4C68-9EF2-C8957E702234}" type="presParOf" srcId="{8353C1D8-BB5C-49B5-9CD6-FCD4688F5FCD}" destId="{EB4C4846-0D38-4BC1-AE5E-C95DC60BB642}" srcOrd="0" destOrd="0" presId="urn:microsoft.com/office/officeart/2005/8/layout/bProcess4"/>
    <dgm:cxn modelId="{6B85D82A-E151-4DC0-9518-E333B4671F28}" type="presParOf" srcId="{8353C1D8-BB5C-49B5-9CD6-FCD4688F5FCD}" destId="{B7E38E4A-90DB-47FD-B433-02A49F415FAB}" srcOrd="1" destOrd="0" presId="urn:microsoft.com/office/officeart/2005/8/layout/bProcess4"/>
    <dgm:cxn modelId="{989B7F6C-ED4C-4131-BD76-52B092ED41B8}" type="presParOf" srcId="{6CBB211A-CE6C-4427-966B-FB6CE2439E29}" destId="{76EC0467-9739-40F4-A648-4E185DB80C47}" srcOrd="7" destOrd="0" presId="urn:microsoft.com/office/officeart/2005/8/layout/bProcess4"/>
    <dgm:cxn modelId="{692F281B-7D6F-4629-9C86-4E4A5B346ED3}" type="presParOf" srcId="{6CBB211A-CE6C-4427-966B-FB6CE2439E29}" destId="{4420678B-37A0-4FE4-8198-22181FFA996D}" srcOrd="8" destOrd="0" presId="urn:microsoft.com/office/officeart/2005/8/layout/bProcess4"/>
    <dgm:cxn modelId="{960621B0-EF02-4A29-A616-BAAC0DAA28AA}" type="presParOf" srcId="{4420678B-37A0-4FE4-8198-22181FFA996D}" destId="{3763489F-088B-44B3-9D57-6EE7DBD48A17}" srcOrd="0" destOrd="0" presId="urn:microsoft.com/office/officeart/2005/8/layout/bProcess4"/>
    <dgm:cxn modelId="{7D90D108-1B54-4688-AB68-17E7AAD4040B}" type="presParOf" srcId="{4420678B-37A0-4FE4-8198-22181FFA996D}" destId="{C1B6BCBB-68E3-43A9-8725-8373D472FA8C}" srcOrd="1" destOrd="0" presId="urn:microsoft.com/office/officeart/2005/8/layout/bProcess4"/>
    <dgm:cxn modelId="{DEECD783-3EDD-48DF-9949-6D162FE5908B}" type="presParOf" srcId="{6CBB211A-CE6C-4427-966B-FB6CE2439E29}" destId="{163CA337-B999-414C-9E6C-3B3F21E64B26}" srcOrd="9" destOrd="0" presId="urn:microsoft.com/office/officeart/2005/8/layout/bProcess4"/>
    <dgm:cxn modelId="{EF79687B-7032-49F7-BB50-312C24D1AFF8}" type="presParOf" srcId="{6CBB211A-CE6C-4427-966B-FB6CE2439E29}" destId="{FC8A13A7-F47D-4C13-B4F4-A0126CAAD2A5}" srcOrd="10" destOrd="0" presId="urn:microsoft.com/office/officeart/2005/8/layout/bProcess4"/>
    <dgm:cxn modelId="{EF7EDD0D-DD0E-42BF-BB8B-8171EBB615A0}" type="presParOf" srcId="{FC8A13A7-F47D-4C13-B4F4-A0126CAAD2A5}" destId="{99C8B529-49EC-4A79-8ADE-C1F01C269F00}" srcOrd="0" destOrd="0" presId="urn:microsoft.com/office/officeart/2005/8/layout/bProcess4"/>
    <dgm:cxn modelId="{853407F0-A4D7-4132-B790-8DBD152CE1B6}" type="presParOf" srcId="{FC8A13A7-F47D-4C13-B4F4-A0126CAAD2A5}" destId="{0E8A5A17-9AFE-4A1D-B0FA-AEAAC303EC6D}" srcOrd="1" destOrd="0" presId="urn:microsoft.com/office/officeart/2005/8/layout/bProcess4"/>
    <dgm:cxn modelId="{3CF782B4-2ACC-4721-82A0-F488C7278436}" type="presParOf" srcId="{6CBB211A-CE6C-4427-966B-FB6CE2439E29}" destId="{D3720B7D-34CF-4027-8C51-10A9F75672E5}" srcOrd="11" destOrd="0" presId="urn:microsoft.com/office/officeart/2005/8/layout/bProcess4"/>
    <dgm:cxn modelId="{964C607E-7B4D-498A-95AE-14A1A82C8B69}" type="presParOf" srcId="{6CBB211A-CE6C-4427-966B-FB6CE2439E29}" destId="{54757FED-3E97-40F1-9C32-74FFB9529E53}" srcOrd="12" destOrd="0" presId="urn:microsoft.com/office/officeart/2005/8/layout/bProcess4"/>
    <dgm:cxn modelId="{0BFDE7D1-0A0B-4E57-9696-F6FA471A6323}" type="presParOf" srcId="{54757FED-3E97-40F1-9C32-74FFB9529E53}" destId="{19B666C6-2A03-4232-AC14-9D5FFE00A0A8}" srcOrd="0" destOrd="0" presId="urn:microsoft.com/office/officeart/2005/8/layout/bProcess4"/>
    <dgm:cxn modelId="{FFC92BD4-A451-4CFC-92EC-907106D8BEA9}" type="presParOf" srcId="{54757FED-3E97-40F1-9C32-74FFB9529E53}" destId="{0AF53D6D-E582-4BEC-95AE-FBFBE275E716}" srcOrd="1" destOrd="0" presId="urn:microsoft.com/office/officeart/2005/8/layout/bProcess4"/>
    <dgm:cxn modelId="{8180D635-D912-43A2-B226-FB7547454B33}" type="presParOf" srcId="{6CBB211A-CE6C-4427-966B-FB6CE2439E29}" destId="{F092938E-2998-4D8A-830E-EC8FA3FEDF8D}" srcOrd="13" destOrd="0" presId="urn:microsoft.com/office/officeart/2005/8/layout/bProcess4"/>
    <dgm:cxn modelId="{B1D93DAB-576C-4A03-99C7-14FB5EBA3283}" type="presParOf" srcId="{6CBB211A-CE6C-4427-966B-FB6CE2439E29}" destId="{B15D73D4-F085-4C72-95A3-CBBF88C71AE3}" srcOrd="14" destOrd="0" presId="urn:microsoft.com/office/officeart/2005/8/layout/bProcess4"/>
    <dgm:cxn modelId="{73E4EBEE-6ABE-4772-9700-B1CEFFA900BB}" type="presParOf" srcId="{B15D73D4-F085-4C72-95A3-CBBF88C71AE3}" destId="{B1D9DDEE-5A89-4BEB-97BE-63B3C0373C38}" srcOrd="0" destOrd="0" presId="urn:microsoft.com/office/officeart/2005/8/layout/bProcess4"/>
    <dgm:cxn modelId="{FFAA3FB2-83ED-4C46-8FE4-6480F49C8D74}" type="presParOf" srcId="{B15D73D4-F085-4C72-95A3-CBBF88C71AE3}" destId="{864D113A-BB06-4A0A-A6A1-429CB3B28C4F}" srcOrd="1" destOrd="0" presId="urn:microsoft.com/office/officeart/2005/8/layout/bProcess4"/>
    <dgm:cxn modelId="{C9E70F00-9E21-4454-A4E5-8A71A25CEACF}" type="presParOf" srcId="{6CBB211A-CE6C-4427-966B-FB6CE2439E29}" destId="{BD276A41-D00E-45F4-9B46-0DD1102BCAC5}" srcOrd="15" destOrd="0" presId="urn:microsoft.com/office/officeart/2005/8/layout/bProcess4"/>
    <dgm:cxn modelId="{04BEB956-D226-4325-A943-C53F557307DC}" type="presParOf" srcId="{6CBB211A-CE6C-4427-966B-FB6CE2439E29}" destId="{32DD0403-41BC-4305-8965-D1BD59A6EC93}" srcOrd="16" destOrd="0" presId="urn:microsoft.com/office/officeart/2005/8/layout/bProcess4"/>
    <dgm:cxn modelId="{63ACBFE9-EE1A-4BD8-8703-576869ED1EB1}" type="presParOf" srcId="{32DD0403-41BC-4305-8965-D1BD59A6EC93}" destId="{C3DFFF84-7FE8-4221-87EA-336E63FBBEF6}" srcOrd="0" destOrd="0" presId="urn:microsoft.com/office/officeart/2005/8/layout/bProcess4"/>
    <dgm:cxn modelId="{B9498C06-8BEC-46D7-8FFF-0C3A1E7D4D52}" type="presParOf" srcId="{32DD0403-41BC-4305-8965-D1BD59A6EC93}" destId="{3533C587-92D5-4C42-A269-61AF2FE60154}"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6DE2BBF-C816-4025-8D58-75835D3F0629}"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SG"/>
        </a:p>
      </dgm:t>
    </dgm:pt>
    <dgm:pt modelId="{EC14415C-4DB9-42D6-8FBB-430273398F10}">
      <dgm:prSet phldrT="[Text]"/>
      <dgm:spPr/>
      <dgm:t>
        <a:bodyPr/>
        <a:lstStyle/>
        <a:p>
          <a:r>
            <a:rPr lang="en-US" dirty="0" smtClean="0"/>
            <a:t>Concluding Contracts</a:t>
          </a:r>
          <a:endParaRPr lang="en-SG" dirty="0"/>
        </a:p>
      </dgm:t>
    </dgm:pt>
    <dgm:pt modelId="{E49428CE-06D2-42E5-8B04-81E2FF3DD536}" type="parTrans" cxnId="{E8C77B30-A274-46C1-880D-D34585F7AA98}">
      <dgm:prSet/>
      <dgm:spPr/>
      <dgm:t>
        <a:bodyPr/>
        <a:lstStyle/>
        <a:p>
          <a:endParaRPr lang="en-SG"/>
        </a:p>
      </dgm:t>
    </dgm:pt>
    <dgm:pt modelId="{A7484677-166B-4094-BD51-E9FDC875F951}" type="sibTrans" cxnId="{E8C77B30-A274-46C1-880D-D34585F7AA98}">
      <dgm:prSet/>
      <dgm:spPr/>
      <dgm:t>
        <a:bodyPr/>
        <a:lstStyle/>
        <a:p>
          <a:endParaRPr lang="en-SG"/>
        </a:p>
      </dgm:t>
    </dgm:pt>
    <dgm:pt modelId="{44FFB208-615C-4D9E-8EBF-3D7243749ECC}">
      <dgm:prSet phldrT="[Text]" custT="1"/>
      <dgm:spPr/>
      <dgm:t>
        <a:bodyPr/>
        <a:lstStyle/>
        <a:p>
          <a:r>
            <a:rPr lang="en-US" sz="1670" dirty="0" smtClean="0"/>
            <a:t>Powers do not need to extend to actual signing of the contracts</a:t>
          </a:r>
          <a:endParaRPr lang="en-SG" sz="1670" dirty="0"/>
        </a:p>
      </dgm:t>
    </dgm:pt>
    <dgm:pt modelId="{AA3C95CD-F63C-4607-B8DB-A4739C321EB5}" type="parTrans" cxnId="{0963EFD9-9C0D-4B3D-BDA1-CB387EA001E1}">
      <dgm:prSet/>
      <dgm:spPr/>
      <dgm:t>
        <a:bodyPr/>
        <a:lstStyle/>
        <a:p>
          <a:endParaRPr lang="en-SG"/>
        </a:p>
      </dgm:t>
    </dgm:pt>
    <dgm:pt modelId="{DE1A2903-568B-4B97-B6B8-DBA8F48FB271}" type="sibTrans" cxnId="{0963EFD9-9C0D-4B3D-BDA1-CB387EA001E1}">
      <dgm:prSet/>
      <dgm:spPr/>
      <dgm:t>
        <a:bodyPr/>
        <a:lstStyle/>
        <a:p>
          <a:endParaRPr lang="en-SG"/>
        </a:p>
      </dgm:t>
    </dgm:pt>
    <dgm:pt modelId="{AF8F5718-6165-4AB4-B732-1163D79CED9A}">
      <dgm:prSet phldrT="[Text]" custT="1"/>
      <dgm:spPr/>
      <dgm:t>
        <a:bodyPr/>
        <a:lstStyle/>
        <a:p>
          <a:r>
            <a:rPr lang="en-US" sz="1670" dirty="0" smtClean="0"/>
            <a:t>Authorised to negotiate all elements and details of a contract that binds the contract</a:t>
          </a:r>
          <a:endParaRPr lang="en-SG" sz="1670" dirty="0"/>
        </a:p>
      </dgm:t>
    </dgm:pt>
    <dgm:pt modelId="{12264D2F-3086-4EBB-B0FA-003982F70785}" type="parTrans" cxnId="{01932832-43B9-4B44-8DB6-2ABFD1CA128E}">
      <dgm:prSet/>
      <dgm:spPr/>
      <dgm:t>
        <a:bodyPr/>
        <a:lstStyle/>
        <a:p>
          <a:endParaRPr lang="en-SG"/>
        </a:p>
      </dgm:t>
    </dgm:pt>
    <dgm:pt modelId="{158AFDC2-E6A7-484D-BBD6-ACB811F126C2}" type="sibTrans" cxnId="{01932832-43B9-4B44-8DB6-2ABFD1CA128E}">
      <dgm:prSet/>
      <dgm:spPr/>
      <dgm:t>
        <a:bodyPr/>
        <a:lstStyle/>
        <a:p>
          <a:endParaRPr lang="en-SG"/>
        </a:p>
      </dgm:t>
    </dgm:pt>
    <dgm:pt modelId="{D0491588-A1EB-45F4-B29E-C2845106777D}">
      <dgm:prSet phldrT="[Text]"/>
      <dgm:spPr/>
      <dgm:t>
        <a:bodyPr/>
        <a:lstStyle/>
        <a:p>
          <a:r>
            <a:rPr lang="en-US" dirty="0" smtClean="0"/>
            <a:t>Fixed place of business</a:t>
          </a:r>
          <a:endParaRPr lang="en-SG" dirty="0"/>
        </a:p>
      </dgm:t>
    </dgm:pt>
    <dgm:pt modelId="{5F0F6918-0BD7-4BD0-BF69-B15100AAF777}" type="parTrans" cxnId="{4EDB12E1-8A26-40C5-9E6C-6CB2A7823749}">
      <dgm:prSet/>
      <dgm:spPr/>
      <dgm:t>
        <a:bodyPr/>
        <a:lstStyle/>
        <a:p>
          <a:endParaRPr lang="en-SG"/>
        </a:p>
      </dgm:t>
    </dgm:pt>
    <dgm:pt modelId="{4A0CDA79-041F-428E-B7A3-472FA1B3F843}" type="sibTrans" cxnId="{4EDB12E1-8A26-40C5-9E6C-6CB2A7823749}">
      <dgm:prSet/>
      <dgm:spPr/>
      <dgm:t>
        <a:bodyPr/>
        <a:lstStyle/>
        <a:p>
          <a:endParaRPr lang="en-SG"/>
        </a:p>
      </dgm:t>
    </dgm:pt>
    <dgm:pt modelId="{0EB273D7-016F-418A-8CA1-F7AB3C015022}">
      <dgm:prSet phldrT="[Text]"/>
      <dgm:spPr/>
      <dgm:t>
        <a:bodyPr/>
        <a:lstStyle/>
        <a:p>
          <a:r>
            <a:rPr lang="en-US" dirty="0" smtClean="0"/>
            <a:t>Art 5(5) deems existence of PE even without existence of fixed place of business</a:t>
          </a:r>
          <a:endParaRPr lang="en-SG" dirty="0"/>
        </a:p>
      </dgm:t>
    </dgm:pt>
    <dgm:pt modelId="{C76679E1-8F64-435F-A9D5-149CA18FA867}" type="parTrans" cxnId="{8F7DE589-2502-4846-B753-868B865AB275}">
      <dgm:prSet/>
      <dgm:spPr/>
      <dgm:t>
        <a:bodyPr/>
        <a:lstStyle/>
        <a:p>
          <a:endParaRPr lang="en-SG"/>
        </a:p>
      </dgm:t>
    </dgm:pt>
    <dgm:pt modelId="{38F2F928-E285-4321-A61C-2B7EF9818D5A}" type="sibTrans" cxnId="{8F7DE589-2502-4846-B753-868B865AB275}">
      <dgm:prSet/>
      <dgm:spPr/>
      <dgm:t>
        <a:bodyPr/>
        <a:lstStyle/>
        <a:p>
          <a:endParaRPr lang="en-SG"/>
        </a:p>
      </dgm:t>
    </dgm:pt>
    <dgm:pt modelId="{89979DA6-1BB0-4DE9-9A17-283967A630A8}">
      <dgm:prSet phldrT="[Text]"/>
      <dgm:spPr/>
      <dgm:t>
        <a:bodyPr/>
        <a:lstStyle/>
        <a:p>
          <a:r>
            <a:rPr lang="en-US" dirty="0" smtClean="0"/>
            <a:t>This ensures as a anti avoidance measure to appoint agents and in order to avoid PE status</a:t>
          </a:r>
          <a:endParaRPr lang="en-SG" dirty="0"/>
        </a:p>
      </dgm:t>
    </dgm:pt>
    <dgm:pt modelId="{BEF9303A-2636-406D-8D4C-7BD7A1FFF54B}" type="parTrans" cxnId="{A5048D92-F7F5-453F-ACAA-AF194CB653C3}">
      <dgm:prSet/>
      <dgm:spPr/>
      <dgm:t>
        <a:bodyPr/>
        <a:lstStyle/>
        <a:p>
          <a:endParaRPr lang="en-SG"/>
        </a:p>
      </dgm:t>
    </dgm:pt>
    <dgm:pt modelId="{6FC08102-70FC-4141-91AC-9A1B6191F881}" type="sibTrans" cxnId="{A5048D92-F7F5-453F-ACAA-AF194CB653C3}">
      <dgm:prSet/>
      <dgm:spPr/>
      <dgm:t>
        <a:bodyPr/>
        <a:lstStyle/>
        <a:p>
          <a:endParaRPr lang="en-SG"/>
        </a:p>
      </dgm:t>
    </dgm:pt>
    <dgm:pt modelId="{5FB995B6-879B-4CA1-BB21-A2101AE30108}" type="pres">
      <dgm:prSet presAssocID="{66DE2BBF-C816-4025-8D58-75835D3F0629}" presName="Name0" presStyleCnt="0">
        <dgm:presLayoutVars>
          <dgm:dir/>
          <dgm:animLvl val="lvl"/>
          <dgm:resizeHandles/>
        </dgm:presLayoutVars>
      </dgm:prSet>
      <dgm:spPr/>
      <dgm:t>
        <a:bodyPr/>
        <a:lstStyle/>
        <a:p>
          <a:endParaRPr lang="en-SG"/>
        </a:p>
      </dgm:t>
    </dgm:pt>
    <dgm:pt modelId="{38EEDF20-0907-4AD8-BD47-FF1A0D474563}" type="pres">
      <dgm:prSet presAssocID="{EC14415C-4DB9-42D6-8FBB-430273398F10}" presName="linNode" presStyleCnt="0"/>
      <dgm:spPr/>
    </dgm:pt>
    <dgm:pt modelId="{4AD35853-3DEE-4259-8C79-C97182C5B98A}" type="pres">
      <dgm:prSet presAssocID="{EC14415C-4DB9-42D6-8FBB-430273398F10}" presName="parentShp" presStyleLbl="node1" presStyleIdx="0" presStyleCnt="2">
        <dgm:presLayoutVars>
          <dgm:bulletEnabled val="1"/>
        </dgm:presLayoutVars>
      </dgm:prSet>
      <dgm:spPr/>
      <dgm:t>
        <a:bodyPr/>
        <a:lstStyle/>
        <a:p>
          <a:endParaRPr lang="en-SG"/>
        </a:p>
      </dgm:t>
    </dgm:pt>
    <dgm:pt modelId="{1791A104-DF13-4CF8-A805-126C2CA910C1}" type="pres">
      <dgm:prSet presAssocID="{EC14415C-4DB9-42D6-8FBB-430273398F10}" presName="childShp" presStyleLbl="bgAccFollowNode1" presStyleIdx="0" presStyleCnt="2">
        <dgm:presLayoutVars>
          <dgm:bulletEnabled val="1"/>
        </dgm:presLayoutVars>
      </dgm:prSet>
      <dgm:spPr/>
      <dgm:t>
        <a:bodyPr/>
        <a:lstStyle/>
        <a:p>
          <a:endParaRPr lang="en-SG"/>
        </a:p>
      </dgm:t>
    </dgm:pt>
    <dgm:pt modelId="{A64BF4E2-65D2-4F7D-A419-F2F844EC29BE}" type="pres">
      <dgm:prSet presAssocID="{A7484677-166B-4094-BD51-E9FDC875F951}" presName="spacing" presStyleCnt="0"/>
      <dgm:spPr/>
    </dgm:pt>
    <dgm:pt modelId="{92D82E38-3F0C-4209-92B0-042CC2A384E9}" type="pres">
      <dgm:prSet presAssocID="{D0491588-A1EB-45F4-B29E-C2845106777D}" presName="linNode" presStyleCnt="0"/>
      <dgm:spPr/>
    </dgm:pt>
    <dgm:pt modelId="{C974175F-B6E0-48E4-898F-1FA7A594A03A}" type="pres">
      <dgm:prSet presAssocID="{D0491588-A1EB-45F4-B29E-C2845106777D}" presName="parentShp" presStyleLbl="node1" presStyleIdx="1" presStyleCnt="2">
        <dgm:presLayoutVars>
          <dgm:bulletEnabled val="1"/>
        </dgm:presLayoutVars>
      </dgm:prSet>
      <dgm:spPr/>
      <dgm:t>
        <a:bodyPr/>
        <a:lstStyle/>
        <a:p>
          <a:endParaRPr lang="en-SG"/>
        </a:p>
      </dgm:t>
    </dgm:pt>
    <dgm:pt modelId="{8B3B0EC3-087F-4724-8DD7-E5F5866AD0F6}" type="pres">
      <dgm:prSet presAssocID="{D0491588-A1EB-45F4-B29E-C2845106777D}" presName="childShp" presStyleLbl="bgAccFollowNode1" presStyleIdx="1" presStyleCnt="2">
        <dgm:presLayoutVars>
          <dgm:bulletEnabled val="1"/>
        </dgm:presLayoutVars>
      </dgm:prSet>
      <dgm:spPr/>
      <dgm:t>
        <a:bodyPr/>
        <a:lstStyle/>
        <a:p>
          <a:endParaRPr lang="en-SG"/>
        </a:p>
      </dgm:t>
    </dgm:pt>
  </dgm:ptLst>
  <dgm:cxnLst>
    <dgm:cxn modelId="{EAF3F716-CEE6-4AC7-9BA6-F5565DC551EA}" type="presOf" srcId="{66DE2BBF-C816-4025-8D58-75835D3F0629}" destId="{5FB995B6-879B-4CA1-BB21-A2101AE30108}" srcOrd="0" destOrd="0" presId="urn:microsoft.com/office/officeart/2005/8/layout/vList6"/>
    <dgm:cxn modelId="{89762897-DA9A-4D79-9921-23570F0EF2DB}" type="presOf" srcId="{0EB273D7-016F-418A-8CA1-F7AB3C015022}" destId="{8B3B0EC3-087F-4724-8DD7-E5F5866AD0F6}" srcOrd="0" destOrd="0" presId="urn:microsoft.com/office/officeart/2005/8/layout/vList6"/>
    <dgm:cxn modelId="{C77FAF97-A743-4770-AA3E-A0DBE59AB87C}" type="presOf" srcId="{EC14415C-4DB9-42D6-8FBB-430273398F10}" destId="{4AD35853-3DEE-4259-8C79-C97182C5B98A}" srcOrd="0" destOrd="0" presId="urn:microsoft.com/office/officeart/2005/8/layout/vList6"/>
    <dgm:cxn modelId="{4EDB12E1-8A26-40C5-9E6C-6CB2A7823749}" srcId="{66DE2BBF-C816-4025-8D58-75835D3F0629}" destId="{D0491588-A1EB-45F4-B29E-C2845106777D}" srcOrd="1" destOrd="0" parTransId="{5F0F6918-0BD7-4BD0-BF69-B15100AAF777}" sibTransId="{4A0CDA79-041F-428E-B7A3-472FA1B3F843}"/>
    <dgm:cxn modelId="{E319BD29-CB04-4D95-AC9A-095EBF4A802E}" type="presOf" srcId="{AF8F5718-6165-4AB4-B732-1163D79CED9A}" destId="{1791A104-DF13-4CF8-A805-126C2CA910C1}" srcOrd="0" destOrd="1" presId="urn:microsoft.com/office/officeart/2005/8/layout/vList6"/>
    <dgm:cxn modelId="{0963EFD9-9C0D-4B3D-BDA1-CB387EA001E1}" srcId="{EC14415C-4DB9-42D6-8FBB-430273398F10}" destId="{44FFB208-615C-4D9E-8EBF-3D7243749ECC}" srcOrd="0" destOrd="0" parTransId="{AA3C95CD-F63C-4607-B8DB-A4739C321EB5}" sibTransId="{DE1A2903-568B-4B97-B6B8-DBA8F48FB271}"/>
    <dgm:cxn modelId="{CD569875-8110-4ABB-AD11-63F9B267548B}" type="presOf" srcId="{D0491588-A1EB-45F4-B29E-C2845106777D}" destId="{C974175F-B6E0-48E4-898F-1FA7A594A03A}" srcOrd="0" destOrd="0" presId="urn:microsoft.com/office/officeart/2005/8/layout/vList6"/>
    <dgm:cxn modelId="{A5048D92-F7F5-453F-ACAA-AF194CB653C3}" srcId="{D0491588-A1EB-45F4-B29E-C2845106777D}" destId="{89979DA6-1BB0-4DE9-9A17-283967A630A8}" srcOrd="1" destOrd="0" parTransId="{BEF9303A-2636-406D-8D4C-7BD7A1FFF54B}" sibTransId="{6FC08102-70FC-4141-91AC-9A1B6191F881}"/>
    <dgm:cxn modelId="{8F7DE589-2502-4846-B753-868B865AB275}" srcId="{D0491588-A1EB-45F4-B29E-C2845106777D}" destId="{0EB273D7-016F-418A-8CA1-F7AB3C015022}" srcOrd="0" destOrd="0" parTransId="{C76679E1-8F64-435F-A9D5-149CA18FA867}" sibTransId="{38F2F928-E285-4321-A61C-2B7EF9818D5A}"/>
    <dgm:cxn modelId="{E7B7ED1B-A48B-4DEE-845D-94AA382A9298}" type="presOf" srcId="{89979DA6-1BB0-4DE9-9A17-283967A630A8}" destId="{8B3B0EC3-087F-4724-8DD7-E5F5866AD0F6}" srcOrd="0" destOrd="1" presId="urn:microsoft.com/office/officeart/2005/8/layout/vList6"/>
    <dgm:cxn modelId="{396238A3-60E7-4130-81AC-07D93A67A275}" type="presOf" srcId="{44FFB208-615C-4D9E-8EBF-3D7243749ECC}" destId="{1791A104-DF13-4CF8-A805-126C2CA910C1}" srcOrd="0" destOrd="0" presId="urn:microsoft.com/office/officeart/2005/8/layout/vList6"/>
    <dgm:cxn modelId="{E8C77B30-A274-46C1-880D-D34585F7AA98}" srcId="{66DE2BBF-C816-4025-8D58-75835D3F0629}" destId="{EC14415C-4DB9-42D6-8FBB-430273398F10}" srcOrd="0" destOrd="0" parTransId="{E49428CE-06D2-42E5-8B04-81E2FF3DD536}" sibTransId="{A7484677-166B-4094-BD51-E9FDC875F951}"/>
    <dgm:cxn modelId="{01932832-43B9-4B44-8DB6-2ABFD1CA128E}" srcId="{EC14415C-4DB9-42D6-8FBB-430273398F10}" destId="{AF8F5718-6165-4AB4-B732-1163D79CED9A}" srcOrd="1" destOrd="0" parTransId="{12264D2F-3086-4EBB-B0FA-003982F70785}" sibTransId="{158AFDC2-E6A7-484D-BBD6-ACB811F126C2}"/>
    <dgm:cxn modelId="{4B575425-CB80-4CE5-971E-7D6B2FF08590}" type="presParOf" srcId="{5FB995B6-879B-4CA1-BB21-A2101AE30108}" destId="{38EEDF20-0907-4AD8-BD47-FF1A0D474563}" srcOrd="0" destOrd="0" presId="urn:microsoft.com/office/officeart/2005/8/layout/vList6"/>
    <dgm:cxn modelId="{87F06275-5AEE-4B81-93E9-F0A7E9A5A0C7}" type="presParOf" srcId="{38EEDF20-0907-4AD8-BD47-FF1A0D474563}" destId="{4AD35853-3DEE-4259-8C79-C97182C5B98A}" srcOrd="0" destOrd="0" presId="urn:microsoft.com/office/officeart/2005/8/layout/vList6"/>
    <dgm:cxn modelId="{CF4A4842-3B7A-4A8E-9905-0013F7D6FEC5}" type="presParOf" srcId="{38EEDF20-0907-4AD8-BD47-FF1A0D474563}" destId="{1791A104-DF13-4CF8-A805-126C2CA910C1}" srcOrd="1" destOrd="0" presId="urn:microsoft.com/office/officeart/2005/8/layout/vList6"/>
    <dgm:cxn modelId="{423F738F-339D-4147-9517-FF89187B26C8}" type="presParOf" srcId="{5FB995B6-879B-4CA1-BB21-A2101AE30108}" destId="{A64BF4E2-65D2-4F7D-A419-F2F844EC29BE}" srcOrd="1" destOrd="0" presId="urn:microsoft.com/office/officeart/2005/8/layout/vList6"/>
    <dgm:cxn modelId="{208FCABE-2AD9-40FD-8D9C-7280637F0DCD}" type="presParOf" srcId="{5FB995B6-879B-4CA1-BB21-A2101AE30108}" destId="{92D82E38-3F0C-4209-92B0-042CC2A384E9}" srcOrd="2" destOrd="0" presId="urn:microsoft.com/office/officeart/2005/8/layout/vList6"/>
    <dgm:cxn modelId="{2A397AAE-6930-46D3-87AF-77D9A0F8EFF2}" type="presParOf" srcId="{92D82E38-3F0C-4209-92B0-042CC2A384E9}" destId="{C974175F-B6E0-48E4-898F-1FA7A594A03A}" srcOrd="0" destOrd="0" presId="urn:microsoft.com/office/officeart/2005/8/layout/vList6"/>
    <dgm:cxn modelId="{3185A458-58F1-4E54-9986-B270DD63EB93}" type="presParOf" srcId="{92D82E38-3F0C-4209-92B0-042CC2A384E9}" destId="{8B3B0EC3-087F-4724-8DD7-E5F5866AD0F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D67E8F-1D4F-4021-AEC9-1367C8A5312E}">
      <dsp:nvSpPr>
        <dsp:cNvPr id="0" name=""/>
        <dsp:cNvSpPr/>
      </dsp:nvSpPr>
      <dsp:spPr>
        <a:xfrm>
          <a:off x="361597" y="12001"/>
          <a:ext cx="1374346" cy="1065600"/>
        </a:xfrm>
        <a:prstGeom prst="rect">
          <a:avLst/>
        </a:prstGeom>
        <a:solidFill>
          <a:schemeClr val="tx2">
            <a:lumMod val="7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sz="1400" b="1" kern="1200" dirty="0" smtClean="0"/>
            <a:t>Business </a:t>
          </a:r>
        </a:p>
        <a:p>
          <a:pPr lvl="0" algn="ctr" defTabSz="622300">
            <a:lnSpc>
              <a:spcPct val="90000"/>
            </a:lnSpc>
            <a:spcBef>
              <a:spcPct val="0"/>
            </a:spcBef>
            <a:spcAft>
              <a:spcPct val="35000"/>
            </a:spcAft>
          </a:pPr>
          <a:r>
            <a:rPr lang="en-US" sz="1400" b="1" kern="1200" dirty="0" smtClean="0"/>
            <a:t>Profits</a:t>
          </a:r>
        </a:p>
      </dsp:txBody>
      <dsp:txXfrm>
        <a:off x="361597" y="12001"/>
        <a:ext cx="1374346" cy="1065600"/>
      </dsp:txXfrm>
    </dsp:sp>
    <dsp:sp modelId="{74EA9B5A-FA94-4B11-940C-1DF7A96B21AB}">
      <dsp:nvSpPr>
        <dsp:cNvPr id="0" name=""/>
        <dsp:cNvSpPr/>
      </dsp:nvSpPr>
      <dsp:spPr>
        <a:xfrm>
          <a:off x="361597" y="1077601"/>
          <a:ext cx="1374346" cy="16250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ctr" defTabSz="1066800">
            <a:lnSpc>
              <a:spcPct val="90000"/>
            </a:lnSpc>
            <a:spcBef>
              <a:spcPct val="0"/>
            </a:spcBef>
            <a:spcAft>
              <a:spcPct val="15000"/>
            </a:spcAft>
            <a:buChar char="••"/>
          </a:pPr>
          <a:endParaRPr lang="en-SG" sz="2400" kern="1200" dirty="0"/>
        </a:p>
        <a:p>
          <a:pPr marL="228600" lvl="1" indent="-228600" algn="ctr" defTabSz="1066800">
            <a:lnSpc>
              <a:spcPct val="90000"/>
            </a:lnSpc>
            <a:spcBef>
              <a:spcPct val="0"/>
            </a:spcBef>
            <a:spcAft>
              <a:spcPct val="15000"/>
            </a:spcAft>
            <a:buChar char="••"/>
          </a:pPr>
          <a:r>
            <a:rPr lang="en-US" sz="2400" kern="1200" dirty="0" smtClean="0"/>
            <a:t>Head Office</a:t>
          </a:r>
          <a:endParaRPr lang="en-SG" sz="2400" kern="1200" dirty="0"/>
        </a:p>
      </dsp:txBody>
      <dsp:txXfrm>
        <a:off x="361597" y="1077601"/>
        <a:ext cx="1374346" cy="1625040"/>
      </dsp:txXfrm>
    </dsp:sp>
    <dsp:sp modelId="{C56586F4-48D4-41FC-8F49-D474FE94A436}">
      <dsp:nvSpPr>
        <dsp:cNvPr id="0" name=""/>
        <dsp:cNvSpPr/>
      </dsp:nvSpPr>
      <dsp:spPr>
        <a:xfrm>
          <a:off x="3905930" y="12001"/>
          <a:ext cx="1404898" cy="1065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100000"/>
            </a:lnSpc>
            <a:spcBef>
              <a:spcPct val="0"/>
            </a:spcBef>
            <a:spcAft>
              <a:spcPts val="0"/>
            </a:spcAft>
          </a:pPr>
          <a:r>
            <a:rPr lang="en-US" sz="1400" b="1" kern="1200" dirty="0" smtClean="0"/>
            <a:t>Business</a:t>
          </a:r>
        </a:p>
        <a:p>
          <a:pPr lvl="0" algn="ctr" defTabSz="622300">
            <a:lnSpc>
              <a:spcPct val="100000"/>
            </a:lnSpc>
            <a:spcBef>
              <a:spcPct val="0"/>
            </a:spcBef>
            <a:spcAft>
              <a:spcPts val="0"/>
            </a:spcAft>
          </a:pPr>
          <a:r>
            <a:rPr lang="en-US" sz="1400" b="1" kern="1200" dirty="0" smtClean="0"/>
            <a:t>Profits</a:t>
          </a:r>
          <a:endParaRPr lang="en-SG" sz="1400" b="1" kern="1200" dirty="0"/>
        </a:p>
      </dsp:txBody>
      <dsp:txXfrm>
        <a:off x="3905930" y="12001"/>
        <a:ext cx="1404898" cy="1065600"/>
      </dsp:txXfrm>
    </dsp:sp>
    <dsp:sp modelId="{1F5EF430-5FE9-419C-A26D-6E67E898E8D3}">
      <dsp:nvSpPr>
        <dsp:cNvPr id="0" name=""/>
        <dsp:cNvSpPr/>
      </dsp:nvSpPr>
      <dsp:spPr>
        <a:xfrm>
          <a:off x="3905930" y="1077601"/>
          <a:ext cx="1404898" cy="16250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endParaRPr lang="en-SG" sz="2400" kern="1200" dirty="0"/>
        </a:p>
        <a:p>
          <a:pPr marL="228600" lvl="1" indent="-228600" algn="ctr" defTabSz="1066800">
            <a:lnSpc>
              <a:spcPct val="90000"/>
            </a:lnSpc>
            <a:spcBef>
              <a:spcPct val="0"/>
            </a:spcBef>
            <a:spcAft>
              <a:spcPct val="15000"/>
            </a:spcAft>
            <a:buChar char="••"/>
          </a:pPr>
          <a:r>
            <a:rPr lang="en-US" sz="2400" kern="1200" dirty="0" smtClean="0"/>
            <a:t>PE</a:t>
          </a:r>
          <a:endParaRPr lang="en-SG" sz="2400" kern="1200" dirty="0"/>
        </a:p>
      </dsp:txBody>
      <dsp:txXfrm>
        <a:off x="3905930" y="1077601"/>
        <a:ext cx="1404898" cy="16250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D36134-65BC-4E74-A9F6-5C1F3F98A972}">
      <dsp:nvSpPr>
        <dsp:cNvPr id="0" name=""/>
        <dsp:cNvSpPr/>
      </dsp:nvSpPr>
      <dsp:spPr>
        <a:xfrm rot="16200000">
          <a:off x="-1398636" y="2077639"/>
          <a:ext cx="3169919" cy="285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1575" bIns="0" numCol="1" spcCol="1270" anchor="t" anchorCtr="0">
          <a:noAutofit/>
        </a:bodyPr>
        <a:lstStyle/>
        <a:p>
          <a:pPr lvl="0" algn="r" defTabSz="889000">
            <a:lnSpc>
              <a:spcPct val="90000"/>
            </a:lnSpc>
            <a:spcBef>
              <a:spcPct val="0"/>
            </a:spcBef>
            <a:spcAft>
              <a:spcPct val="35000"/>
            </a:spcAft>
          </a:pPr>
          <a:endParaRPr lang="en-US" sz="2000" kern="1200" dirty="0"/>
        </a:p>
      </dsp:txBody>
      <dsp:txXfrm>
        <a:off x="-1398636" y="2077639"/>
        <a:ext cx="3169919" cy="285249"/>
      </dsp:txXfrm>
    </dsp:sp>
    <dsp:sp modelId="{769F2AF3-7467-4E59-ADC4-91DE8016EE86}">
      <dsp:nvSpPr>
        <dsp:cNvPr id="0" name=""/>
        <dsp:cNvSpPr/>
      </dsp:nvSpPr>
      <dsp:spPr>
        <a:xfrm>
          <a:off x="95673" y="591845"/>
          <a:ext cx="1420847" cy="31699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251575"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An enterprise in Resident State is not deemed to have PE in Source State</a:t>
          </a:r>
          <a:endParaRPr lang="en-US" sz="1800" kern="1200" dirty="0"/>
        </a:p>
      </dsp:txBody>
      <dsp:txXfrm>
        <a:off x="95673" y="591845"/>
        <a:ext cx="1420847" cy="3169919"/>
      </dsp:txXfrm>
    </dsp:sp>
    <dsp:sp modelId="{E5703E0C-AFC2-4218-94C6-6FD9B76C6507}">
      <dsp:nvSpPr>
        <dsp:cNvPr id="0" name=""/>
        <dsp:cNvSpPr/>
      </dsp:nvSpPr>
      <dsp:spPr>
        <a:xfrm>
          <a:off x="43698" y="258775"/>
          <a:ext cx="570499" cy="570499"/>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97FB2D-0AC9-4434-8CA3-DC576C3E693C}">
      <dsp:nvSpPr>
        <dsp:cNvPr id="0" name=""/>
        <dsp:cNvSpPr/>
      </dsp:nvSpPr>
      <dsp:spPr>
        <a:xfrm rot="16200000">
          <a:off x="667624" y="2077639"/>
          <a:ext cx="3169919" cy="285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1575" bIns="0" numCol="1" spcCol="1270" anchor="t" anchorCtr="0">
          <a:noAutofit/>
        </a:bodyPr>
        <a:lstStyle/>
        <a:p>
          <a:pPr lvl="0" algn="r" defTabSz="889000">
            <a:lnSpc>
              <a:spcPct val="90000"/>
            </a:lnSpc>
            <a:spcBef>
              <a:spcPct val="0"/>
            </a:spcBef>
            <a:spcAft>
              <a:spcPct val="35000"/>
            </a:spcAft>
          </a:pPr>
          <a:endParaRPr lang="en-US" sz="2000" kern="1200" dirty="0"/>
        </a:p>
      </dsp:txBody>
      <dsp:txXfrm>
        <a:off x="667624" y="2077639"/>
        <a:ext cx="3169919" cy="285249"/>
      </dsp:txXfrm>
    </dsp:sp>
    <dsp:sp modelId="{E3B9E991-214F-4551-8970-CCE5740BC1A5}">
      <dsp:nvSpPr>
        <dsp:cNvPr id="0" name=""/>
        <dsp:cNvSpPr/>
      </dsp:nvSpPr>
      <dsp:spPr>
        <a:xfrm>
          <a:off x="2111899" y="663834"/>
          <a:ext cx="1760813" cy="31699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251575"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Business carried on through a broker, general commission agent of an independent status</a:t>
          </a:r>
          <a:endParaRPr lang="en-US" sz="1800" kern="1200" dirty="0"/>
        </a:p>
      </dsp:txBody>
      <dsp:txXfrm>
        <a:off x="2111899" y="663834"/>
        <a:ext cx="1760813" cy="3169919"/>
      </dsp:txXfrm>
    </dsp:sp>
    <dsp:sp modelId="{4C443B15-A31B-42D3-A759-31F17C44A2A0}">
      <dsp:nvSpPr>
        <dsp:cNvPr id="0" name=""/>
        <dsp:cNvSpPr/>
      </dsp:nvSpPr>
      <dsp:spPr>
        <a:xfrm>
          <a:off x="2109959" y="258775"/>
          <a:ext cx="570499" cy="570499"/>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73DA30-1BAE-4E29-B063-AEC6AAB68857}">
      <dsp:nvSpPr>
        <dsp:cNvPr id="0" name=""/>
        <dsp:cNvSpPr/>
      </dsp:nvSpPr>
      <dsp:spPr>
        <a:xfrm rot="16200000">
          <a:off x="2903869" y="2077639"/>
          <a:ext cx="3169919" cy="285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1575" bIns="0" numCol="1" spcCol="1270" anchor="t" anchorCtr="0">
          <a:noAutofit/>
        </a:bodyPr>
        <a:lstStyle/>
        <a:p>
          <a:pPr lvl="0" algn="r" defTabSz="889000">
            <a:lnSpc>
              <a:spcPct val="90000"/>
            </a:lnSpc>
            <a:spcBef>
              <a:spcPct val="0"/>
            </a:spcBef>
            <a:spcAft>
              <a:spcPct val="35000"/>
            </a:spcAft>
          </a:pPr>
          <a:endParaRPr lang="en-US" sz="2000" kern="1200" dirty="0"/>
        </a:p>
      </dsp:txBody>
      <dsp:txXfrm>
        <a:off x="2903869" y="2077639"/>
        <a:ext cx="3169919" cy="285249"/>
      </dsp:txXfrm>
    </dsp:sp>
    <dsp:sp modelId="{F56A5C4A-45E3-4D79-AE1D-914EC93E34F1}">
      <dsp:nvSpPr>
        <dsp:cNvPr id="0" name=""/>
        <dsp:cNvSpPr/>
      </dsp:nvSpPr>
      <dsp:spPr>
        <a:xfrm>
          <a:off x="4344144" y="591845"/>
          <a:ext cx="1420847" cy="31699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251575" rIns="170688" bIns="17068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Such agents act in the ordinary course of their business</a:t>
          </a:r>
          <a:endParaRPr lang="en-US" sz="1900" kern="1200" dirty="0"/>
        </a:p>
      </dsp:txBody>
      <dsp:txXfrm>
        <a:off x="4344144" y="591845"/>
        <a:ext cx="1420847" cy="3169919"/>
      </dsp:txXfrm>
    </dsp:sp>
    <dsp:sp modelId="{DDE29433-8710-48F7-9B16-A8A14D4E78F6}">
      <dsp:nvSpPr>
        <dsp:cNvPr id="0" name=""/>
        <dsp:cNvSpPr/>
      </dsp:nvSpPr>
      <dsp:spPr>
        <a:xfrm>
          <a:off x="4056110" y="231801"/>
          <a:ext cx="570499" cy="570499"/>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15FF8F-38D9-41C5-80CA-6B174FED222F}">
      <dsp:nvSpPr>
        <dsp:cNvPr id="0" name=""/>
        <dsp:cNvSpPr/>
      </dsp:nvSpPr>
      <dsp:spPr>
        <a:xfrm>
          <a:off x="1778496" y="793"/>
          <a:ext cx="2539007" cy="16926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Independent Status of an agent determined by</a:t>
          </a:r>
          <a:endParaRPr lang="en-US" sz="2500" kern="1200" dirty="0"/>
        </a:p>
      </dsp:txBody>
      <dsp:txXfrm>
        <a:off x="1828073" y="50370"/>
        <a:ext cx="2439853" cy="1593517"/>
      </dsp:txXfrm>
    </dsp:sp>
    <dsp:sp modelId="{DA926D58-B4C5-4B93-BB5E-132DCB86C2E8}">
      <dsp:nvSpPr>
        <dsp:cNvPr id="0" name=""/>
        <dsp:cNvSpPr/>
      </dsp:nvSpPr>
      <dsp:spPr>
        <a:xfrm>
          <a:off x="1397644" y="1693465"/>
          <a:ext cx="1650355" cy="677068"/>
        </a:xfrm>
        <a:custGeom>
          <a:avLst/>
          <a:gdLst/>
          <a:ahLst/>
          <a:cxnLst/>
          <a:rect l="0" t="0" r="0" b="0"/>
          <a:pathLst>
            <a:path>
              <a:moveTo>
                <a:pt x="1650355" y="0"/>
              </a:moveTo>
              <a:lnTo>
                <a:pt x="1650355" y="338534"/>
              </a:lnTo>
              <a:lnTo>
                <a:pt x="0" y="338534"/>
              </a:lnTo>
              <a:lnTo>
                <a:pt x="0" y="6770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2EB69A-5FF2-4886-BA8E-F9A88317A183}">
      <dsp:nvSpPr>
        <dsp:cNvPr id="0" name=""/>
        <dsp:cNvSpPr/>
      </dsp:nvSpPr>
      <dsp:spPr>
        <a:xfrm>
          <a:off x="128141" y="2370534"/>
          <a:ext cx="2539007" cy="16926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Legal Independence</a:t>
          </a:r>
          <a:endParaRPr lang="en-US" sz="2500" kern="1200" dirty="0"/>
        </a:p>
      </dsp:txBody>
      <dsp:txXfrm>
        <a:off x="177718" y="2420111"/>
        <a:ext cx="2439853" cy="1593517"/>
      </dsp:txXfrm>
    </dsp:sp>
    <dsp:sp modelId="{F464796C-B249-4CEF-A663-EF9984DDCF08}">
      <dsp:nvSpPr>
        <dsp:cNvPr id="0" name=""/>
        <dsp:cNvSpPr/>
      </dsp:nvSpPr>
      <dsp:spPr>
        <a:xfrm>
          <a:off x="3048000" y="1693465"/>
          <a:ext cx="1650355" cy="677068"/>
        </a:xfrm>
        <a:custGeom>
          <a:avLst/>
          <a:gdLst/>
          <a:ahLst/>
          <a:cxnLst/>
          <a:rect l="0" t="0" r="0" b="0"/>
          <a:pathLst>
            <a:path>
              <a:moveTo>
                <a:pt x="0" y="0"/>
              </a:moveTo>
              <a:lnTo>
                <a:pt x="0" y="338534"/>
              </a:lnTo>
              <a:lnTo>
                <a:pt x="1650355" y="338534"/>
              </a:lnTo>
              <a:lnTo>
                <a:pt x="1650355" y="6770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49A033-7101-47EE-9939-CC8211F4D5B7}">
      <dsp:nvSpPr>
        <dsp:cNvPr id="0" name=""/>
        <dsp:cNvSpPr/>
      </dsp:nvSpPr>
      <dsp:spPr>
        <a:xfrm>
          <a:off x="3428851" y="2370534"/>
          <a:ext cx="2539007" cy="16926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Economical Independence</a:t>
          </a:r>
          <a:endParaRPr lang="en-US" sz="2500" kern="1200" dirty="0"/>
        </a:p>
      </dsp:txBody>
      <dsp:txXfrm>
        <a:off x="3478428" y="2420111"/>
        <a:ext cx="2439853" cy="159351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357451-B0D6-47A7-AAFF-B99DCECF1766}">
      <dsp:nvSpPr>
        <dsp:cNvPr id="0" name=""/>
        <dsp:cNvSpPr/>
      </dsp:nvSpPr>
      <dsp:spPr>
        <a:xfrm>
          <a:off x="1800889" y="1103568"/>
          <a:ext cx="91440" cy="505129"/>
        </a:xfrm>
        <a:custGeom>
          <a:avLst/>
          <a:gdLst/>
          <a:ahLst/>
          <a:cxnLst/>
          <a:rect l="0" t="0" r="0" b="0"/>
          <a:pathLst>
            <a:path>
              <a:moveTo>
                <a:pt x="45720" y="0"/>
              </a:moveTo>
              <a:lnTo>
                <a:pt x="45720" y="5051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A86836-63B4-4F7F-B9B0-9AEE28605131}">
      <dsp:nvSpPr>
        <dsp:cNvPr id="0" name=""/>
        <dsp:cNvSpPr/>
      </dsp:nvSpPr>
      <dsp:spPr>
        <a:xfrm>
          <a:off x="978191" y="678"/>
          <a:ext cx="1736835" cy="11028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EB0F8D-9F32-49D8-B7DD-2B194D6652B0}">
      <dsp:nvSpPr>
        <dsp:cNvPr id="0" name=""/>
        <dsp:cNvSpPr/>
      </dsp:nvSpPr>
      <dsp:spPr>
        <a:xfrm>
          <a:off x="1171173" y="184011"/>
          <a:ext cx="1736835" cy="110289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Holding Company</a:t>
          </a:r>
          <a:endParaRPr lang="en-US" sz="2700" kern="1200" dirty="0"/>
        </a:p>
      </dsp:txBody>
      <dsp:txXfrm>
        <a:off x="1203476" y="216314"/>
        <a:ext cx="1672229" cy="1038284"/>
      </dsp:txXfrm>
    </dsp:sp>
    <dsp:sp modelId="{EB0B10BA-ECF3-43DB-AD9C-843E1651351B}">
      <dsp:nvSpPr>
        <dsp:cNvPr id="0" name=""/>
        <dsp:cNvSpPr/>
      </dsp:nvSpPr>
      <dsp:spPr>
        <a:xfrm>
          <a:off x="978191" y="1608698"/>
          <a:ext cx="1736835" cy="11028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8FCFAB-ABF7-4430-81ED-C9673F0F7D83}">
      <dsp:nvSpPr>
        <dsp:cNvPr id="0" name=""/>
        <dsp:cNvSpPr/>
      </dsp:nvSpPr>
      <dsp:spPr>
        <a:xfrm>
          <a:off x="1171173" y="1792031"/>
          <a:ext cx="1736835" cy="110289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Subsidiary Company</a:t>
          </a:r>
          <a:endParaRPr lang="en-US" sz="2700" kern="1200" dirty="0"/>
        </a:p>
      </dsp:txBody>
      <dsp:txXfrm>
        <a:off x="1203476" y="1824334"/>
        <a:ext cx="1672229" cy="103828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921FDB-DCA0-478E-AD18-A17EB6BF345A}">
      <dsp:nvSpPr>
        <dsp:cNvPr id="0" name=""/>
        <dsp:cNvSpPr/>
      </dsp:nvSpPr>
      <dsp:spPr>
        <a:xfrm>
          <a:off x="0" y="0"/>
          <a:ext cx="2971800" cy="96012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A subsidiary can be PE of its parent if </a:t>
          </a:r>
          <a:endParaRPr lang="en-US" sz="2700" kern="1200" dirty="0"/>
        </a:p>
      </dsp:txBody>
      <dsp:txXfrm>
        <a:off x="0" y="0"/>
        <a:ext cx="2971800" cy="960120"/>
      </dsp:txXfrm>
    </dsp:sp>
    <dsp:sp modelId="{67F8DE11-4553-4F7D-AE5C-8E0D8330C468}">
      <dsp:nvSpPr>
        <dsp:cNvPr id="0" name=""/>
        <dsp:cNvSpPr/>
      </dsp:nvSpPr>
      <dsp:spPr>
        <a:xfrm>
          <a:off x="0" y="960120"/>
          <a:ext cx="1485900" cy="20162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smtClean="0"/>
            <a:t>It Is </a:t>
          </a:r>
          <a:r>
            <a:rPr lang="en-US" sz="1800" b="1" kern="1200" dirty="0" smtClean="0"/>
            <a:t>not an independent agent of its parent AND</a:t>
          </a:r>
          <a:endParaRPr lang="en-US" sz="1800" b="1" kern="1200" dirty="0"/>
        </a:p>
      </dsp:txBody>
      <dsp:txXfrm>
        <a:off x="0" y="960120"/>
        <a:ext cx="1485900" cy="2016252"/>
      </dsp:txXfrm>
    </dsp:sp>
    <dsp:sp modelId="{4B2F0792-6D02-45FC-BB66-BB8C58AEE8FB}">
      <dsp:nvSpPr>
        <dsp:cNvPr id="0" name=""/>
        <dsp:cNvSpPr/>
      </dsp:nvSpPr>
      <dsp:spPr>
        <a:xfrm>
          <a:off x="1485900" y="960120"/>
          <a:ext cx="1485900" cy="20162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Habitually exercises authority to conclude contracts in the name of its parent company</a:t>
          </a:r>
          <a:endParaRPr lang="en-US" sz="1600" b="1" kern="1200" dirty="0"/>
        </a:p>
      </dsp:txBody>
      <dsp:txXfrm>
        <a:off x="1485900" y="960120"/>
        <a:ext cx="1485900" cy="2016252"/>
      </dsp:txXfrm>
    </dsp:sp>
    <dsp:sp modelId="{49575397-D0CA-43B3-B3A4-ED3B284A86D5}">
      <dsp:nvSpPr>
        <dsp:cNvPr id="0" name=""/>
        <dsp:cNvSpPr/>
      </dsp:nvSpPr>
      <dsp:spPr>
        <a:xfrm>
          <a:off x="0" y="2976372"/>
          <a:ext cx="2971800" cy="22402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1A1351-7A50-4B8A-B268-B1F2E336A2C5}">
      <dsp:nvSpPr>
        <dsp:cNvPr id="0" name=""/>
        <dsp:cNvSpPr/>
      </dsp:nvSpPr>
      <dsp:spPr>
        <a:xfrm>
          <a:off x="0" y="0"/>
          <a:ext cx="5191140" cy="1414472"/>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An entity want to have its own website</a:t>
          </a:r>
          <a:endParaRPr lang="en-SG" sz="2800" kern="1200" dirty="0"/>
        </a:p>
      </dsp:txBody>
      <dsp:txXfrm>
        <a:off x="0" y="0"/>
        <a:ext cx="5191140" cy="1414472"/>
      </dsp:txXfrm>
    </dsp:sp>
    <dsp:sp modelId="{50D0A5C3-7A15-413F-80C2-6A62425ECB9A}">
      <dsp:nvSpPr>
        <dsp:cNvPr id="0" name=""/>
        <dsp:cNvSpPr/>
      </dsp:nvSpPr>
      <dsp:spPr>
        <a:xfrm>
          <a:off x="0" y="1414472"/>
          <a:ext cx="2595570" cy="29703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endParaRPr lang="en-US" sz="1900" kern="1200" dirty="0" smtClean="0"/>
        </a:p>
        <a:p>
          <a:pPr lvl="0" algn="l" defTabSz="844550">
            <a:lnSpc>
              <a:spcPct val="90000"/>
            </a:lnSpc>
            <a:spcBef>
              <a:spcPct val="0"/>
            </a:spcBef>
            <a:spcAft>
              <a:spcPct val="35000"/>
            </a:spcAft>
          </a:pPr>
          <a:endParaRPr lang="en-US" sz="1900" kern="1200" dirty="0" smtClean="0"/>
        </a:p>
        <a:p>
          <a:pPr lvl="0" algn="l" defTabSz="844550">
            <a:lnSpc>
              <a:spcPct val="90000"/>
            </a:lnSpc>
            <a:spcBef>
              <a:spcPct val="0"/>
            </a:spcBef>
            <a:spcAft>
              <a:spcPct val="35000"/>
            </a:spcAft>
          </a:pPr>
          <a:endParaRPr lang="en-US" sz="1900" kern="1200" dirty="0" smtClean="0"/>
        </a:p>
        <a:p>
          <a:pPr lvl="0" algn="l" defTabSz="844550">
            <a:lnSpc>
              <a:spcPct val="90000"/>
            </a:lnSpc>
            <a:spcBef>
              <a:spcPct val="0"/>
            </a:spcBef>
            <a:spcAft>
              <a:spcPct val="35000"/>
            </a:spcAft>
          </a:pPr>
          <a:endParaRPr lang="en-US" sz="1900" kern="1200" dirty="0" smtClean="0"/>
        </a:p>
        <a:p>
          <a:pPr lvl="0" algn="l" defTabSz="844550">
            <a:lnSpc>
              <a:spcPct val="90000"/>
            </a:lnSpc>
            <a:spcBef>
              <a:spcPct val="0"/>
            </a:spcBef>
            <a:spcAft>
              <a:spcPct val="35000"/>
            </a:spcAft>
          </a:pPr>
          <a:r>
            <a:rPr lang="en-US" sz="1900" kern="1200" dirty="0" smtClean="0"/>
            <a:t>- It acquires                          Dreamweaver software to create its own website programme</a:t>
          </a:r>
        </a:p>
        <a:p>
          <a:pPr lvl="0" algn="l" defTabSz="844550">
            <a:lnSpc>
              <a:spcPct val="90000"/>
            </a:lnSpc>
            <a:spcBef>
              <a:spcPct val="0"/>
            </a:spcBef>
            <a:spcAft>
              <a:spcPct val="35000"/>
            </a:spcAft>
          </a:pPr>
          <a:r>
            <a:rPr lang="en-US" sz="1900" kern="1200" dirty="0" smtClean="0"/>
            <a:t>- Website is then uploaded to Geocities.com Public Server</a:t>
          </a:r>
        </a:p>
        <a:p>
          <a:pPr lvl="0" algn="l" defTabSz="844550">
            <a:lnSpc>
              <a:spcPct val="90000"/>
            </a:lnSpc>
            <a:spcBef>
              <a:spcPct val="0"/>
            </a:spcBef>
            <a:spcAft>
              <a:spcPct val="35000"/>
            </a:spcAft>
          </a:pPr>
          <a:r>
            <a:rPr lang="en-US" sz="1900" kern="1200" dirty="0" smtClean="0"/>
            <a:t>- It is a combination of software and data</a:t>
          </a:r>
        </a:p>
        <a:p>
          <a:pPr lvl="0" algn="l" defTabSz="844550">
            <a:lnSpc>
              <a:spcPct val="90000"/>
            </a:lnSpc>
            <a:spcBef>
              <a:spcPct val="0"/>
            </a:spcBef>
            <a:spcAft>
              <a:spcPct val="35000"/>
            </a:spcAft>
          </a:pPr>
          <a:endParaRPr lang="en-US" sz="1900" kern="1200" dirty="0" smtClean="0"/>
        </a:p>
        <a:p>
          <a:pPr lvl="0" algn="l" defTabSz="844550">
            <a:lnSpc>
              <a:spcPct val="90000"/>
            </a:lnSpc>
            <a:spcBef>
              <a:spcPct val="0"/>
            </a:spcBef>
            <a:spcAft>
              <a:spcPct val="35000"/>
            </a:spcAft>
          </a:pPr>
          <a:endParaRPr lang="en-US" sz="1900" kern="1200" dirty="0" smtClean="0"/>
        </a:p>
        <a:p>
          <a:pPr lvl="0" algn="l" defTabSz="844550">
            <a:lnSpc>
              <a:spcPct val="90000"/>
            </a:lnSpc>
            <a:spcBef>
              <a:spcPct val="0"/>
            </a:spcBef>
            <a:spcAft>
              <a:spcPct val="35000"/>
            </a:spcAft>
          </a:pPr>
          <a:endParaRPr lang="en-US" sz="1900" kern="1200" dirty="0" smtClean="0"/>
        </a:p>
        <a:p>
          <a:pPr lvl="0" algn="l" defTabSz="844550">
            <a:lnSpc>
              <a:spcPct val="90000"/>
            </a:lnSpc>
            <a:spcBef>
              <a:spcPct val="0"/>
            </a:spcBef>
            <a:spcAft>
              <a:spcPct val="35000"/>
            </a:spcAft>
          </a:pPr>
          <a:endParaRPr lang="en-SG" sz="1900" kern="1200" dirty="0"/>
        </a:p>
      </dsp:txBody>
      <dsp:txXfrm>
        <a:off x="0" y="1414472"/>
        <a:ext cx="2595570" cy="2970392"/>
      </dsp:txXfrm>
    </dsp:sp>
    <dsp:sp modelId="{86262E6E-176F-4064-BE5B-7D1713277A05}">
      <dsp:nvSpPr>
        <dsp:cNvPr id="0" name=""/>
        <dsp:cNvSpPr/>
      </dsp:nvSpPr>
      <dsp:spPr>
        <a:xfrm>
          <a:off x="2595570" y="1414472"/>
          <a:ext cx="2595570" cy="29703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t>- A website is not tangible property</a:t>
          </a:r>
        </a:p>
        <a:p>
          <a:pPr lvl="0" algn="l" defTabSz="800100">
            <a:lnSpc>
              <a:spcPct val="90000"/>
            </a:lnSpc>
            <a:spcBef>
              <a:spcPct val="0"/>
            </a:spcBef>
            <a:spcAft>
              <a:spcPct val="35000"/>
            </a:spcAft>
          </a:pPr>
          <a:r>
            <a:rPr lang="en-US" sz="1800" kern="1200" dirty="0" smtClean="0"/>
            <a:t>- There is no “facility such as premises or, machinery or equipment</a:t>
          </a:r>
        </a:p>
        <a:p>
          <a:pPr lvl="0" algn="l" defTabSz="800100">
            <a:lnSpc>
              <a:spcPct val="90000"/>
            </a:lnSpc>
            <a:spcBef>
              <a:spcPct val="0"/>
            </a:spcBef>
            <a:spcAft>
              <a:spcPct val="35000"/>
            </a:spcAft>
          </a:pPr>
          <a:r>
            <a:rPr lang="en-US" sz="1800" kern="1200" dirty="0" smtClean="0"/>
            <a:t>- It does not have a location constituting “Place of business” as per Art. 5(1)</a:t>
          </a:r>
        </a:p>
        <a:p>
          <a:pPr lvl="0" algn="l" defTabSz="800100">
            <a:lnSpc>
              <a:spcPct val="90000"/>
            </a:lnSpc>
            <a:spcBef>
              <a:spcPct val="0"/>
            </a:spcBef>
            <a:spcAft>
              <a:spcPct val="35000"/>
            </a:spcAft>
          </a:pPr>
          <a:endParaRPr lang="en-SG" sz="1800" kern="1200" dirty="0"/>
        </a:p>
      </dsp:txBody>
      <dsp:txXfrm>
        <a:off x="2595570" y="1414472"/>
        <a:ext cx="2595570" cy="2970392"/>
      </dsp:txXfrm>
    </dsp:sp>
    <dsp:sp modelId="{4867999B-AF72-442A-B04E-0D12538627D4}">
      <dsp:nvSpPr>
        <dsp:cNvPr id="0" name=""/>
        <dsp:cNvSpPr/>
      </dsp:nvSpPr>
      <dsp:spPr>
        <a:xfrm>
          <a:off x="0" y="4384864"/>
          <a:ext cx="5191140" cy="33004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5948B-24F7-4443-AC31-054C0228C367}">
      <dsp:nvSpPr>
        <dsp:cNvPr id="0" name=""/>
        <dsp:cNvSpPr/>
      </dsp:nvSpPr>
      <dsp:spPr>
        <a:xfrm>
          <a:off x="2232" y="500065"/>
          <a:ext cx="1986862" cy="107157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smtClean="0"/>
            <a:t>Website of an enterprise</a:t>
          </a:r>
          <a:endParaRPr lang="en-SG" sz="1400" b="1" kern="1200" dirty="0"/>
        </a:p>
      </dsp:txBody>
      <dsp:txXfrm>
        <a:off x="538017" y="500065"/>
        <a:ext cx="915292" cy="1071570"/>
      </dsp:txXfrm>
    </dsp:sp>
    <dsp:sp modelId="{ED427186-2AEC-4A6E-AC20-20DA048A54CD}">
      <dsp:nvSpPr>
        <dsp:cNvPr id="0" name=""/>
        <dsp:cNvSpPr/>
      </dsp:nvSpPr>
      <dsp:spPr>
        <a:xfrm>
          <a:off x="1790408" y="500065"/>
          <a:ext cx="1986862" cy="107157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smtClean="0"/>
            <a:t>Hosted on the server of a ISP</a:t>
          </a:r>
          <a:endParaRPr lang="en-SG" sz="1400" b="1" kern="1200" dirty="0"/>
        </a:p>
      </dsp:txBody>
      <dsp:txXfrm>
        <a:off x="2326193" y="500065"/>
        <a:ext cx="915292" cy="1071570"/>
      </dsp:txXfrm>
    </dsp:sp>
    <dsp:sp modelId="{47A64F8D-B030-4ECF-9CAE-1F398F5A09EC}">
      <dsp:nvSpPr>
        <dsp:cNvPr id="0" name=""/>
        <dsp:cNvSpPr/>
      </dsp:nvSpPr>
      <dsp:spPr>
        <a:xfrm>
          <a:off x="3578584" y="428626"/>
          <a:ext cx="1986862" cy="107157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smtClean="0"/>
            <a:t>Fees are normally paid for use of ISP disk Space</a:t>
          </a:r>
          <a:endParaRPr lang="en-SG" sz="1400" b="1" kern="1200" dirty="0"/>
        </a:p>
      </dsp:txBody>
      <dsp:txXfrm>
        <a:off x="4114369" y="428626"/>
        <a:ext cx="915292" cy="1071570"/>
      </dsp:txXfrm>
    </dsp:sp>
    <dsp:sp modelId="{BAB6092F-ACB5-4945-BDAC-1792A03A0BFB}">
      <dsp:nvSpPr>
        <dsp:cNvPr id="0" name=""/>
        <dsp:cNvSpPr/>
      </dsp:nvSpPr>
      <dsp:spPr>
        <a:xfrm>
          <a:off x="5366760" y="500065"/>
          <a:ext cx="1986862" cy="107157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smtClean="0"/>
            <a:t>Server and its location are not “at the disposal of the enterprise”</a:t>
          </a:r>
          <a:endParaRPr lang="en-SG" sz="1200" b="1" kern="1200" dirty="0"/>
        </a:p>
      </dsp:txBody>
      <dsp:txXfrm>
        <a:off x="5902545" y="500065"/>
        <a:ext cx="915292" cy="1071570"/>
      </dsp:txXfrm>
    </dsp:sp>
    <dsp:sp modelId="{8C1CFF66-54CF-4DB1-AF8E-0376F68DC06A}">
      <dsp:nvSpPr>
        <dsp:cNvPr id="0" name=""/>
        <dsp:cNvSpPr/>
      </dsp:nvSpPr>
      <dsp:spPr>
        <a:xfrm>
          <a:off x="7154937" y="500065"/>
          <a:ext cx="1986862" cy="107157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smtClean="0"/>
            <a:t>So, hosting arrangement DOES NOT GIVE RISE TO A PLACE OF BUSINESS</a:t>
          </a:r>
          <a:endParaRPr lang="en-SG" sz="1200" b="1" kern="1200" dirty="0"/>
        </a:p>
      </dsp:txBody>
      <dsp:txXfrm>
        <a:off x="7690722" y="500065"/>
        <a:ext cx="915292" cy="107157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73185C-130F-4686-8CCE-2FA986547C46}">
      <dsp:nvSpPr>
        <dsp:cNvPr id="0" name=""/>
        <dsp:cNvSpPr/>
      </dsp:nvSpPr>
      <dsp:spPr>
        <a:xfrm>
          <a:off x="0" y="4177752"/>
          <a:ext cx="8786874" cy="1394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t>No PE if the activities carried out through the server are merely preparatory or auxiliary activities as in Article 5(4) e.g</a:t>
          </a:r>
          <a:endParaRPr lang="en-SG" sz="2000" b="1" kern="1200" dirty="0"/>
        </a:p>
      </dsp:txBody>
      <dsp:txXfrm>
        <a:off x="0" y="4177752"/>
        <a:ext cx="8786874" cy="752957"/>
      </dsp:txXfrm>
    </dsp:sp>
    <dsp:sp modelId="{239ED38D-9411-4C3C-A0DB-243EA6082272}">
      <dsp:nvSpPr>
        <dsp:cNvPr id="0" name=""/>
        <dsp:cNvSpPr/>
      </dsp:nvSpPr>
      <dsp:spPr>
        <a:xfrm>
          <a:off x="0" y="4973308"/>
          <a:ext cx="4393437" cy="64140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sz="1800" b="1" kern="1200" dirty="0" smtClean="0"/>
            <a:t>Merely communicating with customers, advertising, supplying information, gathering data etc…</a:t>
          </a:r>
          <a:endParaRPr lang="en-SG" sz="1800" b="1" kern="1200" dirty="0"/>
        </a:p>
      </dsp:txBody>
      <dsp:txXfrm>
        <a:off x="0" y="4973308"/>
        <a:ext cx="4393437" cy="641408"/>
      </dsp:txXfrm>
    </dsp:sp>
    <dsp:sp modelId="{045A7F6B-6D28-4A64-9684-336B1FCB6F65}">
      <dsp:nvSpPr>
        <dsp:cNvPr id="0" name=""/>
        <dsp:cNvSpPr/>
      </dsp:nvSpPr>
      <dsp:spPr>
        <a:xfrm>
          <a:off x="4393437" y="4973308"/>
          <a:ext cx="4393437" cy="64140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sz="1800" b="1" kern="1200" dirty="0" smtClean="0"/>
            <a:t>If such activities are essential and significant part of the business enterprise, then Art 5(4) exclusions does not apply</a:t>
          </a:r>
          <a:endParaRPr lang="en-SG" sz="1800" b="1" kern="1200" dirty="0"/>
        </a:p>
      </dsp:txBody>
      <dsp:txXfrm>
        <a:off x="4393437" y="4973308"/>
        <a:ext cx="4393437" cy="641408"/>
      </dsp:txXfrm>
    </dsp:sp>
    <dsp:sp modelId="{7A309F28-D10A-4D54-826C-D5177882CA55}">
      <dsp:nvSpPr>
        <dsp:cNvPr id="0" name=""/>
        <dsp:cNvSpPr/>
      </dsp:nvSpPr>
      <dsp:spPr>
        <a:xfrm rot="10800000">
          <a:off x="0" y="2124617"/>
          <a:ext cx="8786874" cy="2144535"/>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t>Is the enterprise business then carried on through the server?</a:t>
          </a:r>
          <a:endParaRPr lang="en-SG" sz="2000" b="1" kern="1200" dirty="0"/>
        </a:p>
      </dsp:txBody>
      <dsp:txXfrm rot="-10800000">
        <a:off x="0" y="2124617"/>
        <a:ext cx="8786874" cy="752732"/>
      </dsp:txXfrm>
    </dsp:sp>
    <dsp:sp modelId="{389BB244-0711-4A9E-B525-E71E3AD45AED}">
      <dsp:nvSpPr>
        <dsp:cNvPr id="0" name=""/>
        <dsp:cNvSpPr/>
      </dsp:nvSpPr>
      <dsp:spPr>
        <a:xfrm>
          <a:off x="0" y="2731219"/>
          <a:ext cx="4393437" cy="93347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lvl="0" algn="ctr" defTabSz="933450">
            <a:lnSpc>
              <a:spcPct val="90000"/>
            </a:lnSpc>
            <a:spcBef>
              <a:spcPct val="0"/>
            </a:spcBef>
            <a:spcAft>
              <a:spcPct val="35000"/>
            </a:spcAft>
          </a:pPr>
          <a:r>
            <a:rPr lang="en-US" sz="2100" b="1" kern="1200" dirty="0" smtClean="0"/>
            <a:t>Depending on the business presence of personnel not required</a:t>
          </a:r>
          <a:endParaRPr lang="en-SG" sz="2100" b="1" kern="1200" dirty="0"/>
        </a:p>
      </dsp:txBody>
      <dsp:txXfrm>
        <a:off x="0" y="2731219"/>
        <a:ext cx="4393437" cy="933476"/>
      </dsp:txXfrm>
    </dsp:sp>
    <dsp:sp modelId="{8A123067-A0DF-4134-81A3-4F3FF311C0F1}">
      <dsp:nvSpPr>
        <dsp:cNvPr id="0" name=""/>
        <dsp:cNvSpPr/>
      </dsp:nvSpPr>
      <dsp:spPr>
        <a:xfrm>
          <a:off x="4393437" y="2731219"/>
          <a:ext cx="4393437" cy="93347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en-US" sz="1600" b="1" kern="1200" dirty="0" smtClean="0"/>
            <a:t>An interactive site might be a PE if the activities conducted through it include the conclusion of contracts, processing of payments and automatic online delivery</a:t>
          </a:r>
          <a:endParaRPr lang="en-SG" sz="1600" b="1" kern="1200" dirty="0"/>
        </a:p>
      </dsp:txBody>
      <dsp:txXfrm>
        <a:off x="4393437" y="2731219"/>
        <a:ext cx="4393437" cy="933476"/>
      </dsp:txXfrm>
    </dsp:sp>
    <dsp:sp modelId="{C7307794-CF2B-42C2-B28C-B1C09D7DCBCC}">
      <dsp:nvSpPr>
        <dsp:cNvPr id="0" name=""/>
        <dsp:cNvSpPr/>
      </dsp:nvSpPr>
      <dsp:spPr>
        <a:xfrm rot="10800000">
          <a:off x="0" y="0"/>
          <a:ext cx="8786874" cy="2144535"/>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t>Server to constitute PE</a:t>
          </a:r>
          <a:endParaRPr lang="en-SG" sz="2000" b="1" kern="1200" dirty="0"/>
        </a:p>
      </dsp:txBody>
      <dsp:txXfrm rot="-10800000">
        <a:off x="0" y="0"/>
        <a:ext cx="8786874" cy="752732"/>
      </dsp:txXfrm>
    </dsp:sp>
    <dsp:sp modelId="{96661D15-038C-4D89-8B06-26A27B0506C5}">
      <dsp:nvSpPr>
        <dsp:cNvPr id="0" name=""/>
        <dsp:cNvSpPr/>
      </dsp:nvSpPr>
      <dsp:spPr>
        <a:xfrm>
          <a:off x="0" y="797409"/>
          <a:ext cx="4393437" cy="55385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sz="1800" b="1" kern="1200" baseline="0" dirty="0" smtClean="0">
              <a:solidFill>
                <a:schemeClr val="tx1"/>
              </a:solidFill>
            </a:rPr>
            <a:t>Enterprise has leased or owned the server where the website is stored</a:t>
          </a:r>
          <a:endParaRPr lang="en-SG" sz="1800" b="1" kern="1200" baseline="0" dirty="0">
            <a:solidFill>
              <a:schemeClr val="tx1"/>
            </a:solidFill>
          </a:endParaRPr>
        </a:p>
      </dsp:txBody>
      <dsp:txXfrm>
        <a:off x="0" y="797409"/>
        <a:ext cx="4393437" cy="553856"/>
      </dsp:txXfrm>
    </dsp:sp>
    <dsp:sp modelId="{7EE3E914-3216-4811-81FB-05284DEE2BDA}">
      <dsp:nvSpPr>
        <dsp:cNvPr id="0" name=""/>
        <dsp:cNvSpPr/>
      </dsp:nvSpPr>
      <dsp:spPr>
        <a:xfrm>
          <a:off x="4393437" y="797409"/>
          <a:ext cx="4393437" cy="55385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sz="1800" b="1" kern="1200" baseline="0" dirty="0" smtClean="0">
              <a:solidFill>
                <a:schemeClr val="tx1"/>
              </a:solidFill>
            </a:rPr>
            <a:t>The place where the server is “Fixed” determines the Place of PE</a:t>
          </a:r>
          <a:endParaRPr lang="en-SG" sz="1800" b="1" kern="1200" baseline="0" dirty="0">
            <a:solidFill>
              <a:schemeClr val="tx1"/>
            </a:solidFill>
          </a:endParaRPr>
        </a:p>
      </dsp:txBody>
      <dsp:txXfrm>
        <a:off x="4393437" y="797409"/>
        <a:ext cx="4393437" cy="55385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48A8D3-889D-4381-A46D-B8E8CFFAB815}">
      <dsp:nvSpPr>
        <dsp:cNvPr id="0" name=""/>
        <dsp:cNvSpPr/>
      </dsp:nvSpPr>
      <dsp:spPr>
        <a:xfrm>
          <a:off x="0" y="37299"/>
          <a:ext cx="4457731" cy="4457731"/>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8D6346-695C-42F7-9A00-A2170E8BDC62}">
      <dsp:nvSpPr>
        <dsp:cNvPr id="0" name=""/>
        <dsp:cNvSpPr/>
      </dsp:nvSpPr>
      <dsp:spPr>
        <a:xfrm>
          <a:off x="2228865" y="37299"/>
          <a:ext cx="5200686" cy="4457731"/>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Server is an essential part of ISP business</a:t>
          </a:r>
          <a:endParaRPr lang="en-SG" sz="2400" kern="1200" dirty="0"/>
        </a:p>
      </dsp:txBody>
      <dsp:txXfrm>
        <a:off x="2228865" y="37299"/>
        <a:ext cx="2600343" cy="2117422"/>
      </dsp:txXfrm>
    </dsp:sp>
    <dsp:sp modelId="{A7798E24-1766-42B7-9429-C40EF990397B}">
      <dsp:nvSpPr>
        <dsp:cNvPr id="0" name=""/>
        <dsp:cNvSpPr/>
      </dsp:nvSpPr>
      <dsp:spPr>
        <a:xfrm>
          <a:off x="1170154" y="2154721"/>
          <a:ext cx="2117422" cy="211742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4C1C7C-2674-4AD5-B3B5-D044B2EC54F4}">
      <dsp:nvSpPr>
        <dsp:cNvPr id="0" name=""/>
        <dsp:cNvSpPr/>
      </dsp:nvSpPr>
      <dsp:spPr>
        <a:xfrm>
          <a:off x="2228865" y="2068510"/>
          <a:ext cx="5200686" cy="228984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ISP cannot be Dependent Agent of its customers</a:t>
          </a:r>
          <a:endParaRPr lang="en-SG" sz="2400" kern="1200" dirty="0"/>
        </a:p>
      </dsp:txBody>
      <dsp:txXfrm>
        <a:off x="2228865" y="2068510"/>
        <a:ext cx="2600343" cy="2289844"/>
      </dsp:txXfrm>
    </dsp:sp>
    <dsp:sp modelId="{AC934598-5AAF-4B39-A512-090DE5403E7E}">
      <dsp:nvSpPr>
        <dsp:cNvPr id="0" name=""/>
        <dsp:cNvSpPr/>
      </dsp:nvSpPr>
      <dsp:spPr>
        <a:xfrm>
          <a:off x="4829208" y="37299"/>
          <a:ext cx="2600343" cy="211742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ISP business is conducted through the place where server is located</a:t>
          </a:r>
          <a:endParaRPr lang="en-SG" sz="1800" kern="1200" dirty="0"/>
        </a:p>
      </dsp:txBody>
      <dsp:txXfrm>
        <a:off x="4829208" y="37299"/>
        <a:ext cx="2600343" cy="2117422"/>
      </dsp:txXfrm>
    </dsp:sp>
    <dsp:sp modelId="{4DC37FA1-B982-4162-8EBD-20B59E09CB30}">
      <dsp:nvSpPr>
        <dsp:cNvPr id="0" name=""/>
        <dsp:cNvSpPr/>
      </dsp:nvSpPr>
      <dsp:spPr>
        <a:xfrm>
          <a:off x="4829208" y="2154721"/>
          <a:ext cx="2600343" cy="211742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en-US" sz="1600" b="0" kern="1200" dirty="0" smtClean="0"/>
            <a:t>ISPs do not have the authority to conclude contracts in the name of their customers nor do they habitually do so</a:t>
          </a:r>
          <a:endParaRPr lang="en-SG" sz="1600" b="0" kern="1200" dirty="0"/>
        </a:p>
      </dsp:txBody>
      <dsp:txXfrm>
        <a:off x="4829208" y="2154721"/>
        <a:ext cx="2600343" cy="211742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A56F98-4A99-42CC-9979-6EA901C24674}">
      <dsp:nvSpPr>
        <dsp:cNvPr id="0" name=""/>
        <dsp:cNvSpPr/>
      </dsp:nvSpPr>
      <dsp:spPr>
        <a:xfrm>
          <a:off x="0" y="329809"/>
          <a:ext cx="7929618" cy="375072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5426" tIns="354076" rIns="615426" bIns="128016" numCol="1" spcCol="1270" anchor="t" anchorCtr="0">
          <a:noAutofit/>
        </a:bodyPr>
        <a:lstStyle/>
        <a:p>
          <a:pPr marL="171450" lvl="1" indent="-171450" algn="just" defTabSz="800100" rtl="0">
            <a:lnSpc>
              <a:spcPct val="90000"/>
            </a:lnSpc>
            <a:spcBef>
              <a:spcPct val="0"/>
            </a:spcBef>
            <a:spcAft>
              <a:spcPct val="15000"/>
            </a:spcAft>
            <a:buChar cha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Business profits of ‘R’ Company, resident of “R” state </a:t>
          </a:r>
          <a:r>
            <a:rPr kumimoji="0" lang="en-US" sz="1800" b="1" i="0" u="sng" strike="noStrike" kern="1200" cap="none" spc="0" normalizeH="0" baseline="0" noProof="0" dirty="0" smtClean="0">
              <a:ln>
                <a:noFill/>
              </a:ln>
              <a:solidFill>
                <a:schemeClr val="tx1"/>
              </a:solidFill>
              <a:effectLst/>
              <a:uLnTx/>
              <a:uFillTx/>
              <a:latin typeface="+mn-lt"/>
              <a:ea typeface="+mn-ea"/>
              <a:cs typeface="+mn-cs"/>
            </a:rPr>
            <a:t>shall be </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taxed in “R” state ONLY.</a:t>
          </a:r>
          <a:endParaRPr lang="en-US" sz="1800" kern="1200" dirty="0"/>
        </a:p>
        <a:p>
          <a:pPr marL="171450" lvl="1" indent="-171450" algn="just" defTabSz="800100" rtl="0">
            <a:lnSpc>
              <a:spcPct val="90000"/>
            </a:lnSpc>
            <a:spcBef>
              <a:spcPct val="0"/>
            </a:spcBef>
            <a:spcAft>
              <a:spcPct val="15000"/>
            </a:spcAft>
            <a:buChar cha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171450" lvl="1" indent="-171450" algn="just" defTabSz="800100" rtl="0">
            <a:lnSpc>
              <a:spcPct val="90000"/>
            </a:lnSpc>
            <a:spcBef>
              <a:spcPct val="0"/>
            </a:spcBef>
            <a:spcAft>
              <a:spcPct val="15000"/>
            </a:spcAft>
            <a:buChar cha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If ‘R’ Company carries on </a:t>
          </a:r>
          <a:r>
            <a:rPr kumimoji="0" lang="en-US" sz="1800" b="0" i="0" u="none" strike="noStrike" kern="1200" cap="none" spc="0" normalizeH="0" baseline="0" noProof="0" smtClean="0">
              <a:ln>
                <a:noFill/>
              </a:ln>
              <a:solidFill>
                <a:schemeClr val="tx1"/>
              </a:solidFill>
              <a:effectLst/>
              <a:uLnTx/>
              <a:uFillTx/>
              <a:latin typeface="+mn-lt"/>
              <a:ea typeface="+mn-ea"/>
              <a:cs typeface="+mn-cs"/>
            </a:rPr>
            <a:t>business in </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‘S’ state through a PE situated in “S” state, business profits of ‘R’ Company </a:t>
          </a:r>
          <a:r>
            <a:rPr kumimoji="0" lang="en-US" sz="1800" b="1" i="0" u="sng" strike="noStrike" kern="1200" cap="none" spc="0" normalizeH="0" baseline="0" noProof="0" dirty="0" smtClean="0">
              <a:ln>
                <a:noFill/>
              </a:ln>
              <a:solidFill>
                <a:schemeClr val="tx1"/>
              </a:solidFill>
              <a:effectLst/>
              <a:uLnTx/>
              <a:uFillTx/>
              <a:latin typeface="+mn-lt"/>
              <a:ea typeface="+mn-ea"/>
              <a:cs typeface="+mn-cs"/>
            </a:rPr>
            <a:t>may be </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taxed in “S” state</a:t>
          </a:r>
        </a:p>
        <a:p>
          <a:pPr marL="171450" lvl="1" indent="-171450" algn="just" defTabSz="800100" rtl="0">
            <a:lnSpc>
              <a:spcPct val="90000"/>
            </a:lnSpc>
            <a:spcBef>
              <a:spcPct val="0"/>
            </a:spcBef>
            <a:spcAft>
              <a:spcPct val="15000"/>
            </a:spcAft>
            <a:buChar cha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171450" lvl="1" indent="-171450" algn="just" defTabSz="800100" rtl="0">
            <a:lnSpc>
              <a:spcPct val="90000"/>
            </a:lnSpc>
            <a:spcBef>
              <a:spcPct val="0"/>
            </a:spcBef>
            <a:spcAft>
              <a:spcPct val="15000"/>
            </a:spcAft>
            <a:buChar cha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Only that much profits should be taxed in “S” Country, where the PE is situated, which is attributable to the PE.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dsp:txBody>
      <dsp:txXfrm>
        <a:off x="0" y="329809"/>
        <a:ext cx="7929618" cy="3750722"/>
      </dsp:txXfrm>
    </dsp:sp>
    <dsp:sp modelId="{F17F4ACF-9B9D-430B-BFDC-8CE1990615FB}">
      <dsp:nvSpPr>
        <dsp:cNvPr id="0" name=""/>
        <dsp:cNvSpPr/>
      </dsp:nvSpPr>
      <dsp:spPr>
        <a:xfrm>
          <a:off x="396480" y="23170"/>
          <a:ext cx="6293698" cy="5575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889000" rtl="0">
            <a:lnSpc>
              <a:spcPct val="90000"/>
            </a:lnSpc>
            <a:spcBef>
              <a:spcPct val="0"/>
            </a:spcBef>
            <a:spcAft>
              <a:spcPct val="35000"/>
            </a:spcAft>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Article 7(1) lays down the following broad principles:</a:t>
          </a:r>
          <a:endParaRPr lang="en-US" sz="2000" kern="1200" dirty="0"/>
        </a:p>
      </dsp:txBody>
      <dsp:txXfrm>
        <a:off x="423698" y="50388"/>
        <a:ext cx="6239262" cy="50312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673A9-2052-4F05-A0F0-FE7C6A5EB05F}">
      <dsp:nvSpPr>
        <dsp:cNvPr id="0" name=""/>
        <dsp:cNvSpPr/>
      </dsp:nvSpPr>
      <dsp:spPr>
        <a:xfrm>
          <a:off x="0" y="683970"/>
          <a:ext cx="7715304" cy="33075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8793" tIns="520700" rIns="598793" bIns="177800" numCol="1" spcCol="1270" anchor="t" anchorCtr="0">
          <a:noAutofit/>
        </a:bodyPr>
        <a:lstStyle/>
        <a:p>
          <a:pPr marL="228600" lvl="1" indent="-228600" algn="l" defTabSz="1111250">
            <a:lnSpc>
              <a:spcPct val="90000"/>
            </a:lnSpc>
            <a:spcBef>
              <a:spcPct val="0"/>
            </a:spcBef>
            <a:spcAft>
              <a:spcPct val="15000"/>
            </a:spcAft>
            <a:buChar char="••"/>
          </a:pPr>
          <a:endParaRPr lang="en-US" sz="2500" kern="1200" dirty="0"/>
        </a:p>
        <a:p>
          <a:pPr marL="228600" lvl="1" indent="-228600" algn="just" defTabSz="1111250" rtl="0">
            <a:lnSpc>
              <a:spcPct val="90000"/>
            </a:lnSpc>
            <a:spcBef>
              <a:spcPct val="0"/>
            </a:spcBef>
            <a:spcAft>
              <a:spcPct val="15000"/>
            </a:spcAft>
            <a:buChar char="••"/>
          </a:pPr>
          <a:r>
            <a:rPr kumimoji="0" lang="en-US" sz="2500" b="0" i="0" u="none" strike="noStrike" kern="1200" cap="none" spc="0" normalizeH="0" baseline="0" noProof="0" dirty="0" smtClean="0">
              <a:ln>
                <a:noFill/>
              </a:ln>
              <a:solidFill>
                <a:schemeClr val="tx1"/>
              </a:solidFill>
              <a:effectLst/>
              <a:uLnTx/>
              <a:uFillTx/>
              <a:latin typeface="+mn-lt"/>
              <a:ea typeface="+mn-ea"/>
              <a:cs typeface="+mn-cs"/>
            </a:rPr>
            <a:t>“S” country, where PE is situated is not authorized to tax the entire profits of ‘R’ Company</a:t>
          </a:r>
        </a:p>
        <a:p>
          <a:pPr marL="228600" lvl="1" indent="-228600" algn="just" defTabSz="1111250" rtl="0">
            <a:lnSpc>
              <a:spcPct val="90000"/>
            </a:lnSpc>
            <a:spcBef>
              <a:spcPct val="0"/>
            </a:spcBef>
            <a:spcAft>
              <a:spcPct val="15000"/>
            </a:spcAft>
            <a:buChar char="••"/>
          </a:pPr>
          <a:r>
            <a:rPr kumimoji="0" lang="en-US" sz="2500" b="0" i="0" u="none" strike="noStrike" kern="1200" cap="none" spc="0" normalizeH="0" baseline="0" noProof="0" dirty="0" smtClean="0">
              <a:ln>
                <a:noFill/>
              </a:ln>
              <a:solidFill>
                <a:schemeClr val="tx1"/>
              </a:solidFill>
              <a:effectLst/>
              <a:uLnTx/>
              <a:uFillTx/>
              <a:latin typeface="+mn-lt"/>
              <a:ea typeface="+mn-ea"/>
              <a:cs typeface="+mn-cs"/>
            </a:rPr>
            <a:t>“S” country is authorized to tax only that much of profits of ‘R’ Company, which is attributable to the PE.</a:t>
          </a:r>
          <a:endParaRPr kumimoji="0" lang="en-US" sz="2500" b="0" i="0" u="none" strike="noStrike" kern="1200" cap="none" spc="0" normalizeH="0" baseline="0" noProof="0" dirty="0">
            <a:ln>
              <a:noFill/>
            </a:ln>
            <a:solidFill>
              <a:schemeClr val="tx1"/>
            </a:solidFill>
            <a:effectLst/>
            <a:uLnTx/>
            <a:uFillTx/>
            <a:latin typeface="+mn-lt"/>
            <a:ea typeface="+mn-ea"/>
            <a:cs typeface="+mn-cs"/>
          </a:endParaRPr>
        </a:p>
      </dsp:txBody>
      <dsp:txXfrm>
        <a:off x="0" y="683970"/>
        <a:ext cx="7715304" cy="3307500"/>
      </dsp:txXfrm>
    </dsp:sp>
    <dsp:sp modelId="{B07B0E05-F547-47AB-9E6E-3586F1D0C4FC}">
      <dsp:nvSpPr>
        <dsp:cNvPr id="0" name=""/>
        <dsp:cNvSpPr/>
      </dsp:nvSpPr>
      <dsp:spPr>
        <a:xfrm>
          <a:off x="385765" y="72529"/>
          <a:ext cx="2266355" cy="980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134" tIns="0" rIns="204134" bIns="0" numCol="1" spcCol="1270" anchor="ctr" anchorCtr="0">
          <a:noAutofit/>
        </a:bodyPr>
        <a:lstStyle/>
        <a:p>
          <a:pPr lvl="0" algn="l" defTabSz="1111250">
            <a:lnSpc>
              <a:spcPct val="90000"/>
            </a:lnSpc>
            <a:spcBef>
              <a:spcPct val="0"/>
            </a:spcBef>
            <a:spcAft>
              <a:spcPct val="35000"/>
            </a:spcAft>
          </a:pPr>
          <a:r>
            <a:rPr kumimoji="0" lang="en-US" sz="2500" b="0" i="1" u="none" strike="noStrike" kern="1200" cap="none" spc="0" normalizeH="0" baseline="0" noProof="0" dirty="0" smtClean="0">
              <a:ln>
                <a:noFill/>
              </a:ln>
              <a:solidFill>
                <a:schemeClr val="tx1"/>
              </a:solidFill>
              <a:effectLst/>
              <a:uLnTx/>
              <a:uFillTx/>
              <a:latin typeface="+mn-lt"/>
              <a:ea typeface="+mn-ea"/>
              <a:cs typeface="+mn-cs"/>
            </a:rPr>
            <a:t>Note</a:t>
          </a:r>
          <a:endParaRPr lang="en-US" sz="2500" kern="1200" dirty="0"/>
        </a:p>
      </dsp:txBody>
      <dsp:txXfrm>
        <a:off x="433626" y="120390"/>
        <a:ext cx="2170633" cy="8847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405BA5-CCD7-4A0B-B01E-E554BE65ED8C}">
      <dsp:nvSpPr>
        <dsp:cNvPr id="0" name=""/>
        <dsp:cNvSpPr/>
      </dsp:nvSpPr>
      <dsp:spPr>
        <a:xfrm rot="16200000">
          <a:off x="-1344729" y="2498394"/>
          <a:ext cx="3844793" cy="211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86221" bIns="0" numCol="1" spcCol="1270" anchor="t" anchorCtr="0">
          <a:noAutofit/>
        </a:bodyPr>
        <a:lstStyle/>
        <a:p>
          <a:pPr lvl="0" algn="r" defTabSz="666750">
            <a:lnSpc>
              <a:spcPct val="90000"/>
            </a:lnSpc>
            <a:spcBef>
              <a:spcPct val="0"/>
            </a:spcBef>
            <a:spcAft>
              <a:spcPct val="35000"/>
            </a:spcAft>
          </a:pPr>
          <a:endParaRPr lang="en-SG" sz="1500" kern="1200"/>
        </a:p>
      </dsp:txBody>
      <dsp:txXfrm>
        <a:off x="-1344729" y="2498394"/>
        <a:ext cx="3844793" cy="211148"/>
      </dsp:txXfrm>
    </dsp:sp>
    <dsp:sp modelId="{6B916FC9-0FF9-4B1E-B5A5-14FF74F39ECB}">
      <dsp:nvSpPr>
        <dsp:cNvPr id="0" name=""/>
        <dsp:cNvSpPr/>
      </dsp:nvSpPr>
      <dsp:spPr>
        <a:xfrm>
          <a:off x="344590" y="681572"/>
          <a:ext cx="1729047" cy="38447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86221" rIns="156464" bIns="156464" numCol="1" spcCol="1270" anchor="t" anchorCtr="0">
          <a:noAutofit/>
        </a:bodyPr>
        <a:lstStyle/>
        <a:p>
          <a:pPr marL="228600" lvl="1" indent="-228600" algn="l" defTabSz="977900">
            <a:lnSpc>
              <a:spcPct val="90000"/>
            </a:lnSpc>
            <a:spcBef>
              <a:spcPct val="0"/>
            </a:spcBef>
            <a:spcAft>
              <a:spcPct val="15000"/>
            </a:spcAft>
            <a:buChar char="••"/>
          </a:pPr>
          <a:r>
            <a:rPr lang="en-US" sz="2200" b="1" kern="1200" dirty="0" smtClean="0"/>
            <a:t>Place of Business</a:t>
          </a:r>
          <a:endParaRPr lang="en-SG" sz="1800" kern="1200" dirty="0"/>
        </a:p>
        <a:p>
          <a:pPr marL="171450" lvl="1" indent="-171450" algn="l" defTabSz="800100">
            <a:lnSpc>
              <a:spcPct val="90000"/>
            </a:lnSpc>
            <a:spcBef>
              <a:spcPct val="0"/>
            </a:spcBef>
            <a:spcAft>
              <a:spcPct val="15000"/>
            </a:spcAft>
            <a:buChar char="••"/>
          </a:pPr>
          <a:r>
            <a:rPr lang="en-US" sz="1800" kern="1200" dirty="0" smtClean="0"/>
            <a:t>Physical presence eg: some premises or equipment which are used in the business</a:t>
          </a:r>
          <a:endParaRPr lang="en-SG" sz="1800" kern="1200" dirty="0"/>
        </a:p>
      </dsp:txBody>
      <dsp:txXfrm>
        <a:off x="344590" y="681572"/>
        <a:ext cx="1729047" cy="3844793"/>
      </dsp:txXfrm>
    </dsp:sp>
    <dsp:sp modelId="{6F7DA5DF-67B7-4361-B9E9-174C58152DB5}">
      <dsp:nvSpPr>
        <dsp:cNvPr id="0" name=""/>
        <dsp:cNvSpPr/>
      </dsp:nvSpPr>
      <dsp:spPr>
        <a:xfrm>
          <a:off x="472093" y="402856"/>
          <a:ext cx="422297" cy="422297"/>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F38A7E-07AE-466E-B088-39382C4B3C1B}">
      <dsp:nvSpPr>
        <dsp:cNvPr id="0" name=""/>
        <dsp:cNvSpPr/>
      </dsp:nvSpPr>
      <dsp:spPr>
        <a:xfrm rot="16200000">
          <a:off x="1183350" y="2498394"/>
          <a:ext cx="3844793" cy="211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86221" bIns="0" numCol="1" spcCol="1270" anchor="t" anchorCtr="0">
          <a:noAutofit/>
        </a:bodyPr>
        <a:lstStyle/>
        <a:p>
          <a:pPr lvl="0" algn="r" defTabSz="666750">
            <a:lnSpc>
              <a:spcPct val="90000"/>
            </a:lnSpc>
            <a:spcBef>
              <a:spcPct val="0"/>
            </a:spcBef>
            <a:spcAft>
              <a:spcPct val="35000"/>
            </a:spcAft>
          </a:pPr>
          <a:endParaRPr lang="en-SG" sz="1500" kern="1200"/>
        </a:p>
      </dsp:txBody>
      <dsp:txXfrm>
        <a:off x="1183350" y="2498394"/>
        <a:ext cx="3844793" cy="211148"/>
      </dsp:txXfrm>
    </dsp:sp>
    <dsp:sp modelId="{CC70885E-18BB-40FA-8279-AC3E4885956C}">
      <dsp:nvSpPr>
        <dsp:cNvPr id="0" name=""/>
        <dsp:cNvSpPr/>
      </dsp:nvSpPr>
      <dsp:spPr>
        <a:xfrm>
          <a:off x="2275084" y="652813"/>
          <a:ext cx="2785829" cy="38447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86221" rIns="163576" bIns="163576" numCol="1" spcCol="1270" anchor="t" anchorCtr="0">
          <a:noAutofit/>
        </a:bodyPr>
        <a:lstStyle/>
        <a:p>
          <a:pPr marL="228600" lvl="1" indent="-228600" algn="l" defTabSz="1022350">
            <a:lnSpc>
              <a:spcPct val="90000"/>
            </a:lnSpc>
            <a:spcBef>
              <a:spcPct val="0"/>
            </a:spcBef>
            <a:spcAft>
              <a:spcPct val="15000"/>
            </a:spcAft>
            <a:buChar char="••"/>
          </a:pPr>
          <a:r>
            <a:rPr lang="en-US" sz="2300" b="1" kern="1200" dirty="0" smtClean="0"/>
            <a:t>A Fixed Place</a:t>
          </a:r>
          <a:endParaRPr lang="en-SG" sz="2300" b="0" kern="1200" dirty="0"/>
        </a:p>
        <a:p>
          <a:pPr marL="171450" lvl="1" indent="-171450" algn="l" defTabSz="800100">
            <a:lnSpc>
              <a:spcPct val="90000"/>
            </a:lnSpc>
            <a:spcBef>
              <a:spcPct val="0"/>
            </a:spcBef>
            <a:spcAft>
              <a:spcPct val="15000"/>
            </a:spcAft>
            <a:buChar char="••"/>
          </a:pPr>
          <a:r>
            <a:rPr lang="en-US" sz="1800" b="0" kern="1200" dirty="0" smtClean="0"/>
            <a:t>distinct place</a:t>
          </a:r>
          <a:endParaRPr lang="en-SG" sz="4000" b="0" kern="1200" dirty="0"/>
        </a:p>
        <a:p>
          <a:pPr marL="171450" lvl="1" indent="-171450" algn="l" defTabSz="800100">
            <a:lnSpc>
              <a:spcPct val="90000"/>
            </a:lnSpc>
            <a:spcBef>
              <a:spcPct val="0"/>
            </a:spcBef>
            <a:spcAft>
              <a:spcPct val="15000"/>
            </a:spcAft>
            <a:buChar char="••"/>
          </a:pPr>
          <a:r>
            <a:rPr lang="en-US" sz="1800" b="0" kern="1200" dirty="0" smtClean="0"/>
            <a:t>exhibits some degree of permanence</a:t>
          </a:r>
          <a:endParaRPr lang="en-SG" sz="4000" b="0" kern="1200" dirty="0"/>
        </a:p>
        <a:p>
          <a:pPr marL="171450" lvl="1" indent="-171450" algn="l" defTabSz="800100">
            <a:lnSpc>
              <a:spcPct val="90000"/>
            </a:lnSpc>
            <a:spcBef>
              <a:spcPct val="0"/>
            </a:spcBef>
            <a:spcAft>
              <a:spcPct val="15000"/>
            </a:spcAft>
            <a:buChar char="••"/>
          </a:pPr>
          <a:r>
            <a:rPr lang="en-US" sz="1800" b="0" kern="1200" dirty="0" smtClean="0"/>
            <a:t>no formal legal right is required like leasing arrangement</a:t>
          </a:r>
          <a:endParaRPr lang="en-SG" sz="4000" b="0" kern="1200" dirty="0"/>
        </a:p>
        <a:p>
          <a:pPr marL="171450" lvl="1" indent="-171450" algn="l" defTabSz="800100">
            <a:lnSpc>
              <a:spcPct val="90000"/>
            </a:lnSpc>
            <a:spcBef>
              <a:spcPct val="0"/>
            </a:spcBef>
            <a:spcAft>
              <a:spcPct val="15000"/>
            </a:spcAft>
            <a:buChar char="••"/>
          </a:pPr>
          <a:r>
            <a:rPr lang="en-US" sz="1800" b="0" kern="1200" dirty="0" smtClean="0"/>
            <a:t>shall not be a temporary place except in case nature of business requires premises for a short period of time</a:t>
          </a:r>
          <a:endParaRPr lang="en-SG" sz="4000" b="0" kern="1200" dirty="0"/>
        </a:p>
      </dsp:txBody>
      <dsp:txXfrm>
        <a:off x="2275084" y="652813"/>
        <a:ext cx="2785829" cy="3844793"/>
      </dsp:txXfrm>
    </dsp:sp>
    <dsp:sp modelId="{59B375E8-324A-493F-8E47-22AF76B2687B}">
      <dsp:nvSpPr>
        <dsp:cNvPr id="0" name=""/>
        <dsp:cNvSpPr/>
      </dsp:nvSpPr>
      <dsp:spPr>
        <a:xfrm>
          <a:off x="3000172" y="402856"/>
          <a:ext cx="422297" cy="422297"/>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9EE0FF-51E8-4003-88D2-1642137450B0}">
      <dsp:nvSpPr>
        <dsp:cNvPr id="0" name=""/>
        <dsp:cNvSpPr/>
      </dsp:nvSpPr>
      <dsp:spPr>
        <a:xfrm rot="16200000">
          <a:off x="4224797" y="2498394"/>
          <a:ext cx="3844793" cy="211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86221" bIns="0" numCol="1" spcCol="1270" anchor="t" anchorCtr="0">
          <a:noAutofit/>
        </a:bodyPr>
        <a:lstStyle/>
        <a:p>
          <a:pPr lvl="0" algn="r" defTabSz="666750">
            <a:lnSpc>
              <a:spcPct val="90000"/>
            </a:lnSpc>
            <a:spcBef>
              <a:spcPct val="0"/>
            </a:spcBef>
            <a:spcAft>
              <a:spcPct val="35000"/>
            </a:spcAft>
          </a:pPr>
          <a:endParaRPr lang="en-SG" sz="1500" kern="1200"/>
        </a:p>
      </dsp:txBody>
      <dsp:txXfrm>
        <a:off x="4224797" y="2498394"/>
        <a:ext cx="3844793" cy="211148"/>
      </dsp:txXfrm>
    </dsp:sp>
    <dsp:sp modelId="{35A7C6EA-1966-4897-B046-221387F43958}">
      <dsp:nvSpPr>
        <dsp:cNvPr id="0" name=""/>
        <dsp:cNvSpPr/>
      </dsp:nvSpPr>
      <dsp:spPr>
        <a:xfrm>
          <a:off x="5400749" y="681572"/>
          <a:ext cx="2755781" cy="38447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86221" rIns="163576" bIns="163576" numCol="1" spcCol="1270" anchor="t" anchorCtr="0">
          <a:noAutofit/>
        </a:bodyPr>
        <a:lstStyle/>
        <a:p>
          <a:pPr marL="228600" lvl="1" indent="-228600" algn="l" defTabSz="1022350">
            <a:lnSpc>
              <a:spcPct val="90000"/>
            </a:lnSpc>
            <a:spcBef>
              <a:spcPct val="0"/>
            </a:spcBef>
            <a:spcAft>
              <a:spcPct val="15000"/>
            </a:spcAft>
            <a:buChar char="••"/>
          </a:pPr>
          <a:r>
            <a:rPr lang="en-US" sz="2300" b="1" kern="1200" dirty="0" smtClean="0"/>
            <a:t>Carry on Business</a:t>
          </a:r>
          <a:endParaRPr lang="en-SG" sz="2300" b="1" kern="1200" dirty="0"/>
        </a:p>
        <a:p>
          <a:pPr marL="171450" lvl="1" indent="-171450" algn="l" defTabSz="800100">
            <a:lnSpc>
              <a:spcPct val="90000"/>
            </a:lnSpc>
            <a:spcBef>
              <a:spcPct val="0"/>
            </a:spcBef>
            <a:spcAft>
              <a:spcPct val="15000"/>
            </a:spcAft>
            <a:buChar char="••"/>
          </a:pPr>
          <a:r>
            <a:rPr lang="en-US" sz="1800" kern="1200" dirty="0" smtClean="0"/>
            <a:t>“Permanent Establishment” and “Carry on Business” are inextricably bound up together. </a:t>
          </a:r>
          <a:endParaRPr lang="en-SG" sz="1800" kern="1200" dirty="0"/>
        </a:p>
        <a:p>
          <a:pPr marL="171450" lvl="1" indent="-171450" algn="l" defTabSz="800100">
            <a:lnSpc>
              <a:spcPct val="90000"/>
            </a:lnSpc>
            <a:spcBef>
              <a:spcPct val="0"/>
            </a:spcBef>
            <a:spcAft>
              <a:spcPct val="15000"/>
            </a:spcAft>
            <a:buChar char="••"/>
          </a:pPr>
          <a:r>
            <a:rPr lang="en-US" sz="1800" kern="1200" dirty="0" smtClean="0"/>
            <a:t>Any employees of the enterprise found at fixed place conducting any part of the business of the enterprise, then PE is located</a:t>
          </a:r>
          <a:endParaRPr lang="en-SG" sz="1800" kern="1200" dirty="0"/>
        </a:p>
      </dsp:txBody>
      <dsp:txXfrm>
        <a:off x="5400749" y="681572"/>
        <a:ext cx="2755781" cy="3844793"/>
      </dsp:txXfrm>
    </dsp:sp>
    <dsp:sp modelId="{DAC2DC75-CEAE-4BC5-9845-E444DDE69859}">
      <dsp:nvSpPr>
        <dsp:cNvPr id="0" name=""/>
        <dsp:cNvSpPr/>
      </dsp:nvSpPr>
      <dsp:spPr>
        <a:xfrm>
          <a:off x="6041619" y="402856"/>
          <a:ext cx="422297" cy="422297"/>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A79975-0E04-477F-903B-8FBF6986CD88}">
      <dsp:nvSpPr>
        <dsp:cNvPr id="0" name=""/>
        <dsp:cNvSpPr/>
      </dsp:nvSpPr>
      <dsp:spPr>
        <a:xfrm>
          <a:off x="0" y="1126055"/>
          <a:ext cx="8786874"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4543E8-BA2D-4AC8-A1CF-DAA3D05F1FB2}">
      <dsp:nvSpPr>
        <dsp:cNvPr id="0" name=""/>
        <dsp:cNvSpPr/>
      </dsp:nvSpPr>
      <dsp:spPr>
        <a:xfrm>
          <a:off x="439343" y="79135"/>
          <a:ext cx="6150811" cy="1445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86" tIns="0" rIns="232486" bIns="0" numCol="1" spcCol="1270" anchor="ctr" anchorCtr="0">
          <a:noAutofit/>
        </a:bodyPr>
        <a:lstStyle/>
        <a:p>
          <a:pPr lvl="0" algn="l" defTabSz="889000">
            <a:lnSpc>
              <a:spcPct val="90000"/>
            </a:lnSpc>
            <a:spcBef>
              <a:spcPct val="0"/>
            </a:spcBef>
            <a:spcAft>
              <a:spcPct val="35000"/>
            </a:spcAft>
          </a:pPr>
          <a:r>
            <a:rPr lang="en-US" sz="2000" kern="1200" dirty="0" smtClean="0"/>
            <a:t>Article 5(1) of the OECD model DTA, says a PE will exist if there is a fixed place of business through which the business of an enterprise is carried on</a:t>
          </a:r>
          <a:endParaRPr lang="en-SG" sz="2000" kern="1200" dirty="0"/>
        </a:p>
      </dsp:txBody>
      <dsp:txXfrm>
        <a:off x="509904" y="149696"/>
        <a:ext cx="6009689" cy="1304318"/>
      </dsp:txXfrm>
    </dsp:sp>
    <dsp:sp modelId="{E65FD2B1-71CB-4601-A4A9-DDC1A852CC51}">
      <dsp:nvSpPr>
        <dsp:cNvPr id="0" name=""/>
        <dsp:cNvSpPr/>
      </dsp:nvSpPr>
      <dsp:spPr>
        <a:xfrm>
          <a:off x="0" y="2350775"/>
          <a:ext cx="8786874"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0AF4DE-FD4F-4B68-A64C-49CE69E43430}">
      <dsp:nvSpPr>
        <dsp:cNvPr id="0" name=""/>
        <dsp:cNvSpPr/>
      </dsp:nvSpPr>
      <dsp:spPr>
        <a:xfrm>
          <a:off x="439343" y="1952255"/>
          <a:ext cx="6150811"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86" tIns="0" rIns="232486" bIns="0" numCol="1" spcCol="1270" anchor="ctr" anchorCtr="0">
          <a:noAutofit/>
        </a:bodyPr>
        <a:lstStyle/>
        <a:p>
          <a:pPr lvl="0" algn="l" defTabSz="889000">
            <a:lnSpc>
              <a:spcPct val="90000"/>
            </a:lnSpc>
            <a:spcBef>
              <a:spcPct val="0"/>
            </a:spcBef>
            <a:spcAft>
              <a:spcPct val="35000"/>
            </a:spcAft>
          </a:pPr>
          <a:r>
            <a:rPr lang="en-US" sz="2000" kern="1200" dirty="0" smtClean="0"/>
            <a:t>Does this mean that human intervention is required before a PE can exist?</a:t>
          </a:r>
          <a:endParaRPr lang="en-SG" sz="2000" kern="1200" dirty="0"/>
        </a:p>
      </dsp:txBody>
      <dsp:txXfrm>
        <a:off x="478251" y="1991163"/>
        <a:ext cx="6072995" cy="719224"/>
      </dsp:txXfrm>
    </dsp:sp>
    <dsp:sp modelId="{4A93C491-EDA2-469F-8853-B1AA87F19F78}">
      <dsp:nvSpPr>
        <dsp:cNvPr id="0" name=""/>
        <dsp:cNvSpPr/>
      </dsp:nvSpPr>
      <dsp:spPr>
        <a:xfrm>
          <a:off x="0" y="4026810"/>
          <a:ext cx="8786874"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61A656-DBC9-4A92-B0C1-1F148ACE71B0}">
      <dsp:nvSpPr>
        <dsp:cNvPr id="0" name=""/>
        <dsp:cNvSpPr/>
      </dsp:nvSpPr>
      <dsp:spPr>
        <a:xfrm>
          <a:off x="439343" y="3176975"/>
          <a:ext cx="6150811" cy="12483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86" tIns="0" rIns="232486" bIns="0" numCol="1" spcCol="1270" anchor="ctr" anchorCtr="0">
          <a:noAutofit/>
        </a:bodyPr>
        <a:lstStyle/>
        <a:p>
          <a:pPr lvl="0" algn="l" defTabSz="889000">
            <a:lnSpc>
              <a:spcPct val="90000"/>
            </a:lnSpc>
            <a:spcBef>
              <a:spcPct val="0"/>
            </a:spcBef>
            <a:spcAft>
              <a:spcPct val="35000"/>
            </a:spcAft>
          </a:pPr>
          <a:r>
            <a:rPr lang="en-US" sz="2000" kern="1200" dirty="0" smtClean="0"/>
            <a:t>OECD commentary suggests that the answer is “No”: automatic equipment, such as gaming and vending machines and pumping equipment, can constitute PEs. – [Para 10 and 42.6 of the </a:t>
          </a:r>
          <a:r>
            <a:rPr lang="en-US" sz="2000" kern="1200" smtClean="0"/>
            <a:t>said commentary]</a:t>
          </a:r>
          <a:endParaRPr lang="en-SG" sz="2000" kern="1200" dirty="0"/>
        </a:p>
      </dsp:txBody>
      <dsp:txXfrm>
        <a:off x="500283" y="3237915"/>
        <a:ext cx="6028931" cy="11264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4BD20A-1982-4BA2-8D4F-63C4D03CB1A0}">
      <dsp:nvSpPr>
        <dsp:cNvPr id="0" name=""/>
        <dsp:cNvSpPr/>
      </dsp:nvSpPr>
      <dsp:spPr>
        <a:xfrm>
          <a:off x="0" y="0"/>
          <a:ext cx="3214710" cy="11421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German Court held PE exist in Germany</a:t>
          </a:r>
          <a:endParaRPr lang="en-SG" sz="1600" kern="1200" dirty="0"/>
        </a:p>
        <a:p>
          <a:pPr marL="57150" lvl="1" indent="-57150" algn="l" defTabSz="488950">
            <a:lnSpc>
              <a:spcPct val="90000"/>
            </a:lnSpc>
            <a:spcBef>
              <a:spcPct val="0"/>
            </a:spcBef>
            <a:spcAft>
              <a:spcPct val="15000"/>
            </a:spcAft>
            <a:buChar char="••"/>
          </a:pPr>
          <a:r>
            <a:rPr lang="en-US" sz="1100" kern="1200" dirty="0" smtClean="0"/>
            <a:t>Pipeline was a fixed place of business</a:t>
          </a:r>
          <a:endParaRPr lang="en-SG" sz="1100" kern="1200" dirty="0"/>
        </a:p>
        <a:p>
          <a:pPr marL="57150" lvl="1" indent="-57150" algn="l" defTabSz="488950">
            <a:lnSpc>
              <a:spcPct val="90000"/>
            </a:lnSpc>
            <a:spcBef>
              <a:spcPct val="0"/>
            </a:spcBef>
            <a:spcAft>
              <a:spcPct val="15000"/>
            </a:spcAft>
            <a:buChar char="••"/>
          </a:pPr>
          <a:r>
            <a:rPr lang="en-US" sz="1100" kern="1200" dirty="0" smtClean="0"/>
            <a:t>It was firmly connected to German Territory</a:t>
          </a:r>
          <a:endParaRPr lang="en-SG" sz="1100" kern="1200" dirty="0"/>
        </a:p>
      </dsp:txBody>
      <dsp:txXfrm>
        <a:off x="711920" y="0"/>
        <a:ext cx="2502789" cy="1142116"/>
      </dsp:txXfrm>
    </dsp:sp>
    <dsp:sp modelId="{55353C60-9B45-48D3-AE6A-720C8E337D5B}">
      <dsp:nvSpPr>
        <dsp:cNvPr id="0" name=""/>
        <dsp:cNvSpPr/>
      </dsp:nvSpPr>
      <dsp:spPr>
        <a:xfrm>
          <a:off x="68978" y="295144"/>
          <a:ext cx="642942" cy="551826"/>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B3A9D6-BC20-44E3-A4EA-259F1BB81B50}">
      <dsp:nvSpPr>
        <dsp:cNvPr id="0" name=""/>
        <dsp:cNvSpPr/>
      </dsp:nvSpPr>
      <dsp:spPr>
        <a:xfrm>
          <a:off x="0" y="1211094"/>
          <a:ext cx="3214710" cy="108938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Dutch company’s nature of business being</a:t>
          </a:r>
          <a:endParaRPr lang="en-SG" sz="1600" kern="1200" dirty="0"/>
        </a:p>
        <a:p>
          <a:pPr marL="114300" lvl="1" indent="-114300" algn="l" defTabSz="533400">
            <a:lnSpc>
              <a:spcPct val="90000"/>
            </a:lnSpc>
            <a:spcBef>
              <a:spcPct val="0"/>
            </a:spcBef>
            <a:spcAft>
              <a:spcPct val="15000"/>
            </a:spcAft>
            <a:buChar char="••"/>
          </a:pPr>
          <a:r>
            <a:rPr lang="en-US" sz="1200" kern="1200" dirty="0" smtClean="0"/>
            <a:t>Usage of Pipeline network</a:t>
          </a:r>
          <a:endParaRPr lang="en-SG" sz="1200" kern="1200" dirty="0"/>
        </a:p>
        <a:p>
          <a:pPr marL="114300" lvl="1" indent="-114300" algn="l" defTabSz="533400">
            <a:lnSpc>
              <a:spcPct val="90000"/>
            </a:lnSpc>
            <a:spcBef>
              <a:spcPct val="0"/>
            </a:spcBef>
            <a:spcAft>
              <a:spcPct val="15000"/>
            </a:spcAft>
            <a:buChar char="••"/>
          </a:pPr>
          <a:r>
            <a:rPr lang="en-US" sz="1200" kern="1200" dirty="0" smtClean="0"/>
            <a:t>Used for Transportation Services </a:t>
          </a:r>
          <a:endParaRPr lang="en-SG" sz="1200" kern="1200" dirty="0"/>
        </a:p>
      </dsp:txBody>
      <dsp:txXfrm>
        <a:off x="711920" y="1211094"/>
        <a:ext cx="2502789" cy="1089382"/>
      </dsp:txXfrm>
    </dsp:sp>
    <dsp:sp modelId="{101C8FDD-F63F-4DB0-9BF7-08E89A49E464}">
      <dsp:nvSpPr>
        <dsp:cNvPr id="0" name=""/>
        <dsp:cNvSpPr/>
      </dsp:nvSpPr>
      <dsp:spPr>
        <a:xfrm>
          <a:off x="68978" y="1479872"/>
          <a:ext cx="642942" cy="551826"/>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BF60D0-CF7A-4D3C-9D86-074B6DADF915}">
      <dsp:nvSpPr>
        <dsp:cNvPr id="0" name=""/>
        <dsp:cNvSpPr/>
      </dsp:nvSpPr>
      <dsp:spPr>
        <a:xfrm>
          <a:off x="0" y="2369455"/>
          <a:ext cx="3214710" cy="1201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Employment of Personnel in Germany was not necessary for fixed place of business</a:t>
          </a:r>
          <a:endParaRPr lang="en-SG" sz="1600" kern="1200" dirty="0"/>
        </a:p>
        <a:p>
          <a:pPr marL="57150" lvl="1" indent="-57150" algn="l" defTabSz="466725">
            <a:lnSpc>
              <a:spcPct val="90000"/>
            </a:lnSpc>
            <a:spcBef>
              <a:spcPct val="0"/>
            </a:spcBef>
            <a:spcAft>
              <a:spcPct val="15000"/>
            </a:spcAft>
            <a:buChar char="••"/>
          </a:pPr>
          <a:r>
            <a:rPr lang="en-US" sz="1050" kern="1200" dirty="0" smtClean="0"/>
            <a:t>Mechanical and Automatic installations are sufficient</a:t>
          </a:r>
          <a:endParaRPr lang="en-SG" sz="1050" kern="1200" dirty="0"/>
        </a:p>
      </dsp:txBody>
      <dsp:txXfrm>
        <a:off x="711920" y="2369455"/>
        <a:ext cx="2502789" cy="1201596"/>
      </dsp:txXfrm>
    </dsp:sp>
    <dsp:sp modelId="{49E1C5ED-A808-4025-8C87-6C30AE2A87EE}">
      <dsp:nvSpPr>
        <dsp:cNvPr id="0" name=""/>
        <dsp:cNvSpPr/>
      </dsp:nvSpPr>
      <dsp:spPr>
        <a:xfrm>
          <a:off x="68978" y="2694339"/>
          <a:ext cx="642942" cy="551826"/>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033613-DEC8-4363-B122-02E79349B354}">
      <dsp:nvSpPr>
        <dsp:cNvPr id="0" name=""/>
        <dsp:cNvSpPr/>
      </dsp:nvSpPr>
      <dsp:spPr>
        <a:xfrm>
          <a:off x="0" y="0"/>
          <a:ext cx="4285710" cy="1478456"/>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baseline="0" dirty="0" smtClean="0">
              <a:solidFill>
                <a:schemeClr val="tx1"/>
              </a:solidFill>
            </a:rPr>
            <a:t>Building Site	</a:t>
          </a:r>
          <a:endParaRPr lang="en-SG" sz="2400" b="1" kern="1200" baseline="0" dirty="0">
            <a:solidFill>
              <a:schemeClr val="tx1"/>
            </a:solidFill>
          </a:endParaRPr>
        </a:p>
        <a:p>
          <a:pPr marL="228600" lvl="1" indent="-228600" algn="l" defTabSz="889000">
            <a:lnSpc>
              <a:spcPct val="90000"/>
            </a:lnSpc>
            <a:spcBef>
              <a:spcPct val="0"/>
            </a:spcBef>
            <a:spcAft>
              <a:spcPct val="15000"/>
            </a:spcAft>
            <a:buChar char="••"/>
          </a:pPr>
          <a:r>
            <a:rPr lang="en-US" sz="2000" kern="1200" baseline="0" dirty="0" smtClean="0">
              <a:solidFill>
                <a:schemeClr val="tx1"/>
              </a:solidFill>
            </a:rPr>
            <a:t>Building Site	</a:t>
          </a:r>
          <a:endParaRPr lang="en-SG" sz="2000" kern="1200" baseline="0" dirty="0">
            <a:solidFill>
              <a:schemeClr val="tx1"/>
            </a:solidFill>
          </a:endParaRPr>
        </a:p>
      </dsp:txBody>
      <dsp:txXfrm>
        <a:off x="939952" y="0"/>
        <a:ext cx="3345757" cy="1478456"/>
      </dsp:txXfrm>
    </dsp:sp>
    <dsp:sp modelId="{C933CA2E-DC9F-4B81-BFE3-004331AF938B}">
      <dsp:nvSpPr>
        <dsp:cNvPr id="0" name=""/>
        <dsp:cNvSpPr/>
      </dsp:nvSpPr>
      <dsp:spPr>
        <a:xfrm>
          <a:off x="82810" y="407984"/>
          <a:ext cx="857142" cy="662487"/>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84D96E-E74E-4710-A88A-659A29E368B9}">
      <dsp:nvSpPr>
        <dsp:cNvPr id="0" name=""/>
        <dsp:cNvSpPr/>
      </dsp:nvSpPr>
      <dsp:spPr>
        <a:xfrm>
          <a:off x="0" y="1561267"/>
          <a:ext cx="4285710" cy="1638239"/>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baseline="0" dirty="0" smtClean="0">
              <a:solidFill>
                <a:schemeClr val="tx1"/>
              </a:solidFill>
            </a:rPr>
            <a:t>Construction Site</a:t>
          </a:r>
          <a:endParaRPr lang="en-SG" sz="2400" b="1" kern="1200" baseline="0" dirty="0">
            <a:solidFill>
              <a:schemeClr val="tx1"/>
            </a:solidFill>
          </a:endParaRPr>
        </a:p>
        <a:p>
          <a:pPr marL="171450" lvl="1" indent="-171450" algn="l" defTabSz="800100">
            <a:lnSpc>
              <a:spcPct val="90000"/>
            </a:lnSpc>
            <a:spcBef>
              <a:spcPct val="0"/>
            </a:spcBef>
            <a:spcAft>
              <a:spcPct val="15000"/>
            </a:spcAft>
            <a:buChar char="••"/>
          </a:pPr>
          <a:r>
            <a:rPr lang="en-US" sz="1800" kern="1200" baseline="0" dirty="0" smtClean="0">
              <a:solidFill>
                <a:schemeClr val="tx1"/>
              </a:solidFill>
            </a:rPr>
            <a:t>Construction of Buildings</a:t>
          </a:r>
          <a:endParaRPr lang="en-SG" sz="1800" kern="1200" baseline="0" dirty="0">
            <a:solidFill>
              <a:schemeClr val="tx1"/>
            </a:solidFill>
          </a:endParaRPr>
        </a:p>
        <a:p>
          <a:pPr marL="171450" lvl="1" indent="-171450" algn="l" defTabSz="800100">
            <a:lnSpc>
              <a:spcPct val="90000"/>
            </a:lnSpc>
            <a:spcBef>
              <a:spcPct val="0"/>
            </a:spcBef>
            <a:spcAft>
              <a:spcPct val="15000"/>
            </a:spcAft>
            <a:buChar char="••"/>
          </a:pPr>
          <a:r>
            <a:rPr lang="en-US" sz="1800" kern="1200" baseline="0" dirty="0" smtClean="0">
              <a:solidFill>
                <a:schemeClr val="tx1"/>
              </a:solidFill>
            </a:rPr>
            <a:t>Sewerage systems</a:t>
          </a:r>
          <a:endParaRPr lang="en-SG" sz="1800" kern="1200" baseline="0" dirty="0">
            <a:solidFill>
              <a:schemeClr val="tx1"/>
            </a:solidFill>
          </a:endParaRPr>
        </a:p>
        <a:p>
          <a:pPr marL="171450" lvl="1" indent="-171450" algn="l" defTabSz="800100">
            <a:lnSpc>
              <a:spcPct val="90000"/>
            </a:lnSpc>
            <a:spcBef>
              <a:spcPct val="0"/>
            </a:spcBef>
            <a:spcAft>
              <a:spcPct val="15000"/>
            </a:spcAft>
            <a:buChar char="••"/>
          </a:pPr>
          <a:r>
            <a:rPr lang="en-US" sz="1800" kern="1200" baseline="0" dirty="0" smtClean="0">
              <a:solidFill>
                <a:schemeClr val="tx1"/>
              </a:solidFill>
            </a:rPr>
            <a:t>Bridges and canals</a:t>
          </a:r>
          <a:endParaRPr lang="en-SG" sz="1800" kern="1200" baseline="0" dirty="0">
            <a:solidFill>
              <a:schemeClr val="tx1"/>
            </a:solidFill>
          </a:endParaRPr>
        </a:p>
      </dsp:txBody>
      <dsp:txXfrm>
        <a:off x="939952" y="1561267"/>
        <a:ext cx="3345757" cy="1638239"/>
      </dsp:txXfrm>
    </dsp:sp>
    <dsp:sp modelId="{69393A04-BC4E-4766-AAA4-17991AD9D4C5}">
      <dsp:nvSpPr>
        <dsp:cNvPr id="0" name=""/>
        <dsp:cNvSpPr/>
      </dsp:nvSpPr>
      <dsp:spPr>
        <a:xfrm>
          <a:off x="82810" y="2049143"/>
          <a:ext cx="857142" cy="662487"/>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82A142-8ADC-49BF-816D-B1F218EEC28E}">
      <dsp:nvSpPr>
        <dsp:cNvPr id="0" name=""/>
        <dsp:cNvSpPr/>
      </dsp:nvSpPr>
      <dsp:spPr>
        <a:xfrm>
          <a:off x="0" y="3282318"/>
          <a:ext cx="4285710" cy="1467980"/>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endParaRPr lang="en-US" sz="2000" b="1" kern="1200" baseline="0" dirty="0" smtClean="0">
            <a:solidFill>
              <a:schemeClr val="tx1"/>
            </a:solidFill>
          </a:endParaRPr>
        </a:p>
        <a:p>
          <a:pPr lvl="0" algn="l" defTabSz="889000">
            <a:lnSpc>
              <a:spcPct val="90000"/>
            </a:lnSpc>
            <a:spcBef>
              <a:spcPct val="0"/>
            </a:spcBef>
            <a:spcAft>
              <a:spcPct val="35000"/>
            </a:spcAft>
          </a:pPr>
          <a:r>
            <a:rPr lang="en-US" sz="2400" b="1" kern="1200" baseline="0" dirty="0" smtClean="0">
              <a:solidFill>
                <a:schemeClr val="tx1"/>
              </a:solidFill>
            </a:rPr>
            <a:t>Installation Project</a:t>
          </a:r>
        </a:p>
        <a:p>
          <a:pPr lvl="0" algn="l" defTabSz="889000">
            <a:lnSpc>
              <a:spcPct val="90000"/>
            </a:lnSpc>
            <a:spcBef>
              <a:spcPct val="0"/>
            </a:spcBef>
            <a:spcAft>
              <a:spcPct val="35000"/>
            </a:spcAft>
          </a:pPr>
          <a:r>
            <a:rPr lang="en-US" sz="2000" kern="1200" baseline="0" dirty="0" smtClean="0">
              <a:solidFill>
                <a:schemeClr val="tx1"/>
              </a:solidFill>
            </a:rPr>
            <a:t>. Excavating, dredging and   laying of pipelines</a:t>
          </a:r>
        </a:p>
        <a:p>
          <a:pPr lvl="0" algn="l" defTabSz="889000">
            <a:lnSpc>
              <a:spcPct val="90000"/>
            </a:lnSpc>
            <a:spcBef>
              <a:spcPct val="0"/>
            </a:spcBef>
            <a:spcAft>
              <a:spcPct val="35000"/>
            </a:spcAft>
          </a:pPr>
          <a:endParaRPr lang="en-SG" sz="2300" kern="1200" baseline="0" dirty="0">
            <a:solidFill>
              <a:schemeClr val="tx1"/>
            </a:solidFill>
          </a:endParaRPr>
        </a:p>
      </dsp:txBody>
      <dsp:txXfrm>
        <a:off x="939952" y="3282318"/>
        <a:ext cx="3345757" cy="1467980"/>
      </dsp:txXfrm>
    </dsp:sp>
    <dsp:sp modelId="{D78CD142-09DE-4A20-9A52-43DAF34E908E}">
      <dsp:nvSpPr>
        <dsp:cNvPr id="0" name=""/>
        <dsp:cNvSpPr/>
      </dsp:nvSpPr>
      <dsp:spPr>
        <a:xfrm>
          <a:off x="82810" y="3685064"/>
          <a:ext cx="857142" cy="662487"/>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910D04-A29F-40DE-82AA-DA60566A89F8}">
      <dsp:nvSpPr>
        <dsp:cNvPr id="0" name=""/>
        <dsp:cNvSpPr/>
      </dsp:nvSpPr>
      <dsp:spPr>
        <a:xfrm>
          <a:off x="3562527" y="2421697"/>
          <a:ext cx="1850346" cy="18830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Goods or Merchandise of the Enterprise </a:t>
          </a:r>
        </a:p>
        <a:p>
          <a:pPr lvl="0" algn="ctr" defTabSz="711200">
            <a:lnSpc>
              <a:spcPct val="90000"/>
            </a:lnSpc>
            <a:spcBef>
              <a:spcPct val="0"/>
            </a:spcBef>
            <a:spcAft>
              <a:spcPct val="35000"/>
            </a:spcAft>
          </a:pPr>
          <a:r>
            <a:rPr lang="en-US" sz="1600" b="1" kern="1200" dirty="0" smtClean="0"/>
            <a:t>“SOLE PURPOSES”</a:t>
          </a:r>
          <a:endParaRPr lang="en-SG" sz="1600" b="1" kern="1200" dirty="0"/>
        </a:p>
      </dsp:txBody>
      <dsp:txXfrm>
        <a:off x="3833504" y="2697465"/>
        <a:ext cx="1308392" cy="1331528"/>
      </dsp:txXfrm>
    </dsp:sp>
    <dsp:sp modelId="{7A28C31E-3E84-4FF6-9667-51B69653D746}">
      <dsp:nvSpPr>
        <dsp:cNvPr id="0" name=""/>
        <dsp:cNvSpPr/>
      </dsp:nvSpPr>
      <dsp:spPr>
        <a:xfrm rot="16200000">
          <a:off x="4357809" y="1883984"/>
          <a:ext cx="259782" cy="5999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SG" sz="2500" kern="1200" dirty="0"/>
        </a:p>
      </dsp:txBody>
      <dsp:txXfrm>
        <a:off x="4396777" y="2042947"/>
        <a:ext cx="181847" cy="359984"/>
      </dsp:txXfrm>
    </dsp:sp>
    <dsp:sp modelId="{BA6A6801-65AC-407D-AC86-43323E588851}">
      <dsp:nvSpPr>
        <dsp:cNvPr id="0" name=""/>
        <dsp:cNvSpPr/>
      </dsp:nvSpPr>
      <dsp:spPr>
        <a:xfrm>
          <a:off x="3500433" y="-147088"/>
          <a:ext cx="1974533" cy="207862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0" tIns="18000" rIns="18000" bIns="18000" numCol="1" spcCol="1270" anchor="ctr" anchorCtr="0">
          <a:noAutofit/>
        </a:bodyPr>
        <a:lstStyle/>
        <a:p>
          <a:pPr lvl="0" algn="ctr" defTabSz="622300">
            <a:lnSpc>
              <a:spcPct val="90000"/>
            </a:lnSpc>
            <a:spcBef>
              <a:spcPct val="0"/>
            </a:spcBef>
            <a:spcAft>
              <a:spcPct val="35000"/>
            </a:spcAft>
          </a:pPr>
          <a:r>
            <a:rPr lang="en-US" sz="1400" b="1" kern="1200" dirty="0" smtClean="0"/>
            <a:t>Use of Facilities solely for the purpose of Storage, display or delivery</a:t>
          </a:r>
          <a:endParaRPr lang="en-SG" sz="1400" b="1" kern="1200" dirty="0"/>
        </a:p>
      </dsp:txBody>
      <dsp:txXfrm>
        <a:off x="3789597" y="157320"/>
        <a:ext cx="1396205" cy="1469813"/>
      </dsp:txXfrm>
    </dsp:sp>
    <dsp:sp modelId="{526C2A90-E295-447C-AF72-8859707A0AE9}">
      <dsp:nvSpPr>
        <dsp:cNvPr id="0" name=""/>
        <dsp:cNvSpPr/>
      </dsp:nvSpPr>
      <dsp:spPr>
        <a:xfrm rot="19800000">
          <a:off x="5367168" y="2481685"/>
          <a:ext cx="255636" cy="5999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SG" sz="2500" kern="1200" dirty="0"/>
        </a:p>
      </dsp:txBody>
      <dsp:txXfrm>
        <a:off x="5372305" y="2620853"/>
        <a:ext cx="178945" cy="359984"/>
      </dsp:txXfrm>
    </dsp:sp>
    <dsp:sp modelId="{364758AA-49C7-4622-BD85-1828F5189CEA}">
      <dsp:nvSpPr>
        <dsp:cNvPr id="0" name=""/>
        <dsp:cNvSpPr/>
      </dsp:nvSpPr>
      <dsp:spPr>
        <a:xfrm>
          <a:off x="5582152" y="1022645"/>
          <a:ext cx="2090999" cy="22101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0" tIns="18000" rIns="18000" bIns="18000" numCol="1" spcCol="1270" anchor="ctr" anchorCtr="0">
          <a:noAutofit/>
        </a:bodyPr>
        <a:lstStyle/>
        <a:p>
          <a:pPr lvl="0" algn="ctr" defTabSz="622300">
            <a:lnSpc>
              <a:spcPct val="90000"/>
            </a:lnSpc>
            <a:spcBef>
              <a:spcPct val="0"/>
            </a:spcBef>
            <a:spcAft>
              <a:spcPct val="35000"/>
            </a:spcAft>
          </a:pPr>
          <a:r>
            <a:rPr lang="en-US" sz="1400" b="1" kern="1200" dirty="0" smtClean="0"/>
            <a:t>Maintenance for the purpose of storage, display or delivery</a:t>
          </a:r>
          <a:endParaRPr lang="en-SG" sz="1400" b="1" kern="1200" dirty="0"/>
        </a:p>
      </dsp:txBody>
      <dsp:txXfrm>
        <a:off x="5888372" y="1346316"/>
        <a:ext cx="1478559" cy="1562822"/>
      </dsp:txXfrm>
    </dsp:sp>
    <dsp:sp modelId="{6F6C5CBA-9620-465C-AE73-C6EFB020E60D}">
      <dsp:nvSpPr>
        <dsp:cNvPr id="0" name=""/>
        <dsp:cNvSpPr/>
      </dsp:nvSpPr>
      <dsp:spPr>
        <a:xfrm rot="1800000">
          <a:off x="5363525" y="3639099"/>
          <a:ext cx="243178" cy="5999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SG" sz="2500" kern="1200" dirty="0"/>
        </a:p>
      </dsp:txBody>
      <dsp:txXfrm>
        <a:off x="5368412" y="3740856"/>
        <a:ext cx="170225" cy="359984"/>
      </dsp:txXfrm>
    </dsp:sp>
    <dsp:sp modelId="{23834C8B-4295-4939-975D-0854F57B5D9F}">
      <dsp:nvSpPr>
        <dsp:cNvPr id="0" name=""/>
        <dsp:cNvSpPr/>
      </dsp:nvSpPr>
      <dsp:spPr>
        <a:xfrm>
          <a:off x="5544283" y="3516862"/>
          <a:ext cx="2166737" cy="216373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8000" numCol="1" spcCol="1270" anchor="ctr" anchorCtr="0">
          <a:noAutofit/>
        </a:bodyPr>
        <a:lstStyle/>
        <a:p>
          <a:pPr lvl="0" algn="ctr" defTabSz="622300">
            <a:lnSpc>
              <a:spcPct val="90000"/>
            </a:lnSpc>
            <a:spcBef>
              <a:spcPct val="0"/>
            </a:spcBef>
            <a:spcAft>
              <a:spcPct val="35000"/>
            </a:spcAft>
          </a:pPr>
          <a:r>
            <a:rPr lang="en-US" sz="1400" b="1" kern="1200" dirty="0" smtClean="0"/>
            <a:t>Maintenance for the purpose of processing by another enterprise</a:t>
          </a:r>
          <a:endParaRPr lang="en-SG" sz="1400" b="1" kern="1200" dirty="0"/>
        </a:p>
      </dsp:txBody>
      <dsp:txXfrm>
        <a:off x="5861594" y="3833734"/>
        <a:ext cx="1532115" cy="1529993"/>
      </dsp:txXfrm>
    </dsp:sp>
    <dsp:sp modelId="{8BEA32C8-55A4-4619-9634-248A33A7B7BD}">
      <dsp:nvSpPr>
        <dsp:cNvPr id="0" name=""/>
        <dsp:cNvSpPr/>
      </dsp:nvSpPr>
      <dsp:spPr>
        <a:xfrm rot="5400000">
          <a:off x="4394434" y="4175469"/>
          <a:ext cx="186532" cy="5999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SG" sz="2500" kern="1200" dirty="0"/>
        </a:p>
      </dsp:txBody>
      <dsp:txXfrm>
        <a:off x="4422414" y="4267484"/>
        <a:ext cx="130572" cy="359984"/>
      </dsp:txXfrm>
    </dsp:sp>
    <dsp:sp modelId="{30288531-2E1D-4B8B-AC1A-7C37C17560D4}">
      <dsp:nvSpPr>
        <dsp:cNvPr id="0" name=""/>
        <dsp:cNvSpPr/>
      </dsp:nvSpPr>
      <dsp:spPr>
        <a:xfrm>
          <a:off x="3464638" y="4656709"/>
          <a:ext cx="2046124" cy="20560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Maintenance of a fixed place of business solely for the purpose of Purchasing or of collecting information</a:t>
          </a:r>
          <a:endParaRPr lang="en-SG" sz="1400" b="1" kern="1200" dirty="0"/>
        </a:p>
      </dsp:txBody>
      <dsp:txXfrm>
        <a:off x="3764286" y="4957804"/>
        <a:ext cx="1446828" cy="1453816"/>
      </dsp:txXfrm>
    </dsp:sp>
    <dsp:sp modelId="{5410A447-FEE4-4A46-9D3B-36B59FBE01FA}">
      <dsp:nvSpPr>
        <dsp:cNvPr id="0" name=""/>
        <dsp:cNvSpPr/>
      </dsp:nvSpPr>
      <dsp:spPr>
        <a:xfrm rot="9000000">
          <a:off x="3348193" y="3646358"/>
          <a:ext cx="259042" cy="5999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SG" sz="2500" kern="1200" dirty="0"/>
        </a:p>
      </dsp:txBody>
      <dsp:txXfrm rot="10800000">
        <a:off x="3420700" y="3746925"/>
        <a:ext cx="181329" cy="359984"/>
      </dsp:txXfrm>
    </dsp:sp>
    <dsp:sp modelId="{507CB6F5-273A-4BF4-8535-B82FEDB3D53A}">
      <dsp:nvSpPr>
        <dsp:cNvPr id="0" name=""/>
        <dsp:cNvSpPr/>
      </dsp:nvSpPr>
      <dsp:spPr>
        <a:xfrm>
          <a:off x="1323248" y="3443127"/>
          <a:ext cx="2049001" cy="23112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Maintenance of a fixed place of business solely for the purpose of any preparatory or auxiliary activity</a:t>
          </a:r>
          <a:endParaRPr lang="en-SG" sz="1400" b="1" kern="1200" dirty="0"/>
        </a:p>
      </dsp:txBody>
      <dsp:txXfrm>
        <a:off x="1623317" y="3781595"/>
        <a:ext cx="1448863" cy="1634271"/>
      </dsp:txXfrm>
    </dsp:sp>
    <dsp:sp modelId="{C3573BE6-7E99-43F6-B4A1-C693E2A5E475}">
      <dsp:nvSpPr>
        <dsp:cNvPr id="0" name=""/>
        <dsp:cNvSpPr/>
      </dsp:nvSpPr>
      <dsp:spPr>
        <a:xfrm rot="12600000">
          <a:off x="3357445" y="2483401"/>
          <a:ext cx="251884" cy="5999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SG" sz="2500" kern="1200" dirty="0"/>
        </a:p>
      </dsp:txBody>
      <dsp:txXfrm rot="10800000">
        <a:off x="3427948" y="2622287"/>
        <a:ext cx="176319" cy="359984"/>
      </dsp:txXfrm>
    </dsp:sp>
    <dsp:sp modelId="{A099D432-54CF-43B3-9A39-875BA189D893}">
      <dsp:nvSpPr>
        <dsp:cNvPr id="0" name=""/>
        <dsp:cNvSpPr/>
      </dsp:nvSpPr>
      <dsp:spPr>
        <a:xfrm>
          <a:off x="1290134" y="1032871"/>
          <a:ext cx="2115227" cy="21897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Maintenance of fixed place of business for any combination of these activities  which are preparatory or auxiliary</a:t>
          </a:r>
          <a:endParaRPr lang="en-SG" sz="1400" b="1" kern="1200" dirty="0"/>
        </a:p>
      </dsp:txBody>
      <dsp:txXfrm>
        <a:off x="1599902" y="1353547"/>
        <a:ext cx="1495691" cy="15483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E9E660-0D95-4620-8AA3-787D83A2B570}">
      <dsp:nvSpPr>
        <dsp:cNvPr id="0" name=""/>
        <dsp:cNvSpPr/>
      </dsp:nvSpPr>
      <dsp:spPr>
        <a:xfrm rot="16200000">
          <a:off x="-1976809" y="1977925"/>
          <a:ext cx="6858000" cy="2902148"/>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050" bIns="0" numCol="1" spcCol="1270" anchor="t" anchorCtr="0">
          <a:noAutofit/>
        </a:bodyPr>
        <a:lstStyle/>
        <a:p>
          <a:pPr lvl="0" algn="l" defTabSz="1022350">
            <a:lnSpc>
              <a:spcPct val="90000"/>
            </a:lnSpc>
            <a:spcBef>
              <a:spcPct val="0"/>
            </a:spcBef>
            <a:spcAft>
              <a:spcPct val="35000"/>
            </a:spcAft>
          </a:pPr>
          <a:r>
            <a:rPr lang="en-US" sz="2300" b="1" kern="1200" dirty="0" smtClean="0"/>
            <a:t>Article 5(4) is not exhaustive</a:t>
          </a:r>
          <a:endParaRPr lang="en-SG" sz="2300" kern="1200" dirty="0"/>
        </a:p>
        <a:p>
          <a:pPr marL="228600" lvl="1" indent="-228600" algn="l" defTabSz="889000">
            <a:lnSpc>
              <a:spcPct val="90000"/>
            </a:lnSpc>
            <a:spcBef>
              <a:spcPct val="0"/>
            </a:spcBef>
            <a:spcAft>
              <a:spcPct val="15000"/>
            </a:spcAft>
            <a:buChar char="••"/>
          </a:pPr>
          <a:r>
            <a:rPr lang="en-US" sz="2000" b="0" kern="1200" dirty="0" smtClean="0"/>
            <a:t>5(4)(e) captures “any other activity of a preparatory or auxiliary nature”</a:t>
          </a:r>
          <a:endParaRPr lang="en-SG" sz="2000" b="0" kern="1200" dirty="0"/>
        </a:p>
        <a:p>
          <a:pPr marL="228600" lvl="1" indent="-228600" algn="l" defTabSz="889000">
            <a:lnSpc>
              <a:spcPct val="90000"/>
            </a:lnSpc>
            <a:spcBef>
              <a:spcPct val="0"/>
            </a:spcBef>
            <a:spcAft>
              <a:spcPct val="15000"/>
            </a:spcAft>
            <a:buChar char="••"/>
          </a:pPr>
          <a:endParaRPr lang="en-SG" sz="2000" b="0" kern="1200" dirty="0"/>
        </a:p>
        <a:p>
          <a:pPr marL="171450" lvl="1" indent="-171450" algn="l" defTabSz="844550">
            <a:lnSpc>
              <a:spcPct val="90000"/>
            </a:lnSpc>
            <a:spcBef>
              <a:spcPct val="0"/>
            </a:spcBef>
            <a:spcAft>
              <a:spcPct val="15000"/>
            </a:spcAft>
            <a:buChar char="••"/>
          </a:pPr>
          <a:r>
            <a:rPr lang="en-US" sz="1900" b="0" kern="1200" dirty="0" smtClean="0"/>
            <a:t>OECD commentary - if an activity forms essential and significant part of the activity of the enterprise as a whole  then it is not Preparatory or auxiliary activity </a:t>
          </a:r>
          <a:r>
            <a:rPr lang="en-US" sz="1900" b="1" u="none" kern="1200" dirty="0" smtClean="0"/>
            <a:t>Eg:AFTER SALE activity</a:t>
          </a:r>
          <a:endParaRPr lang="en-SG" sz="1900" b="1" u="none" kern="1200" dirty="0"/>
        </a:p>
      </dsp:txBody>
      <dsp:txXfrm rot="5400000">
        <a:off x="1117" y="1371599"/>
        <a:ext cx="2902148" cy="4114800"/>
      </dsp:txXfrm>
    </dsp:sp>
    <dsp:sp modelId="{6C4A9B1F-E893-4160-A8FF-AA421106E30F}">
      <dsp:nvSpPr>
        <dsp:cNvPr id="0" name=""/>
        <dsp:cNvSpPr/>
      </dsp:nvSpPr>
      <dsp:spPr>
        <a:xfrm rot="16200000">
          <a:off x="1143000" y="1977925"/>
          <a:ext cx="6858000" cy="2902148"/>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en-US" sz="2400" b="1" kern="1200" dirty="0" smtClean="0"/>
            <a:t>Auxiliary Activities include</a:t>
          </a:r>
          <a:endParaRPr lang="en-SG" sz="2400" b="1" kern="1200" dirty="0"/>
        </a:p>
        <a:p>
          <a:pPr marL="228600" lvl="1" indent="-228600" algn="l" defTabSz="889000">
            <a:lnSpc>
              <a:spcPct val="90000"/>
            </a:lnSpc>
            <a:spcBef>
              <a:spcPct val="0"/>
            </a:spcBef>
            <a:spcAft>
              <a:spcPct val="15000"/>
            </a:spcAft>
            <a:buChar char="••"/>
          </a:pPr>
          <a:r>
            <a:rPr lang="en-US" sz="2000" kern="1200" dirty="0" smtClean="0"/>
            <a:t>Storage, display, processing and delivery of goods</a:t>
          </a:r>
          <a:endParaRPr lang="en-SG" sz="2000" kern="1200" dirty="0"/>
        </a:p>
        <a:p>
          <a:pPr marL="228600" lvl="1" indent="-228600" algn="l" defTabSz="889000">
            <a:lnSpc>
              <a:spcPct val="90000"/>
            </a:lnSpc>
            <a:spcBef>
              <a:spcPct val="0"/>
            </a:spcBef>
            <a:spcAft>
              <a:spcPct val="15000"/>
            </a:spcAft>
            <a:buChar char="••"/>
          </a:pPr>
          <a:r>
            <a:rPr lang="en-US" sz="2000" kern="1200" dirty="0" smtClean="0"/>
            <a:t>Purchasing of goods</a:t>
          </a:r>
          <a:endParaRPr lang="en-SG" sz="2000" kern="1200" dirty="0"/>
        </a:p>
        <a:p>
          <a:pPr marL="228600" lvl="1" indent="-228600" algn="l" defTabSz="889000">
            <a:lnSpc>
              <a:spcPct val="90000"/>
            </a:lnSpc>
            <a:spcBef>
              <a:spcPct val="0"/>
            </a:spcBef>
            <a:spcAft>
              <a:spcPct val="15000"/>
            </a:spcAft>
            <a:buChar char="••"/>
          </a:pPr>
          <a:r>
            <a:rPr lang="en-US" sz="2000" kern="1200" dirty="0" smtClean="0"/>
            <a:t>Collecting information</a:t>
          </a:r>
          <a:endParaRPr lang="en-SG" sz="2000" kern="1200" dirty="0"/>
        </a:p>
        <a:p>
          <a:pPr marL="228600" lvl="1" indent="-228600" algn="l" defTabSz="889000">
            <a:lnSpc>
              <a:spcPct val="90000"/>
            </a:lnSpc>
            <a:spcBef>
              <a:spcPct val="0"/>
            </a:spcBef>
            <a:spcAft>
              <a:spcPct val="15000"/>
            </a:spcAft>
            <a:buChar char="••"/>
          </a:pPr>
          <a:r>
            <a:rPr lang="en-US" sz="2000" kern="1200" dirty="0" smtClean="0"/>
            <a:t>Public Relations</a:t>
          </a:r>
          <a:endParaRPr lang="en-SG" sz="2000" kern="1200" dirty="0"/>
        </a:p>
        <a:p>
          <a:pPr marL="228600" lvl="1" indent="-228600" algn="l" defTabSz="889000">
            <a:lnSpc>
              <a:spcPct val="90000"/>
            </a:lnSpc>
            <a:spcBef>
              <a:spcPct val="0"/>
            </a:spcBef>
            <a:spcAft>
              <a:spcPct val="15000"/>
            </a:spcAft>
            <a:buChar char="••"/>
          </a:pPr>
          <a:r>
            <a:rPr lang="en-US" sz="2000" kern="1200" dirty="0" smtClean="0"/>
            <a:t>Invoicing</a:t>
          </a:r>
          <a:endParaRPr lang="en-SG" sz="2000" kern="1200" dirty="0"/>
        </a:p>
        <a:p>
          <a:pPr marL="228600" lvl="1" indent="-228600" algn="l" defTabSz="889000">
            <a:lnSpc>
              <a:spcPct val="90000"/>
            </a:lnSpc>
            <a:spcBef>
              <a:spcPct val="0"/>
            </a:spcBef>
            <a:spcAft>
              <a:spcPct val="15000"/>
            </a:spcAft>
            <a:buChar char="••"/>
          </a:pPr>
          <a:r>
            <a:rPr lang="en-US" sz="2000" kern="1200" dirty="0" smtClean="0"/>
            <a:t>Collecting claims</a:t>
          </a:r>
          <a:endParaRPr lang="en-SG" sz="2000" kern="1200" dirty="0"/>
        </a:p>
        <a:p>
          <a:pPr marL="228600" lvl="1" indent="-228600" algn="l" defTabSz="889000">
            <a:lnSpc>
              <a:spcPct val="90000"/>
            </a:lnSpc>
            <a:spcBef>
              <a:spcPct val="0"/>
            </a:spcBef>
            <a:spcAft>
              <a:spcPct val="15000"/>
            </a:spcAft>
            <a:buChar char="••"/>
          </a:pPr>
          <a:r>
            <a:rPr lang="en-US" sz="2000" kern="1200" dirty="0" smtClean="0"/>
            <a:t>Research and Development</a:t>
          </a:r>
          <a:endParaRPr lang="en-SG" sz="2000" kern="1200" dirty="0"/>
        </a:p>
      </dsp:txBody>
      <dsp:txXfrm rot="5400000">
        <a:off x="3120926" y="1371599"/>
        <a:ext cx="2902148" cy="4114800"/>
      </dsp:txXfrm>
    </dsp:sp>
    <dsp:sp modelId="{BC3E456B-7352-402F-B6BA-5680C120DC76}">
      <dsp:nvSpPr>
        <dsp:cNvPr id="0" name=""/>
        <dsp:cNvSpPr/>
      </dsp:nvSpPr>
      <dsp:spPr>
        <a:xfrm rot="16200000">
          <a:off x="4262809" y="1977925"/>
          <a:ext cx="6858000" cy="2902148"/>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en-US" sz="2400" b="1" kern="1200" dirty="0" smtClean="0"/>
            <a:t>Instances - essential and significant part of business activity</a:t>
          </a:r>
          <a:endParaRPr lang="en-SG" sz="2400" b="1" kern="1200" dirty="0"/>
        </a:p>
        <a:p>
          <a:pPr marL="228600" lvl="1" indent="-228600" algn="l" defTabSz="920115">
            <a:lnSpc>
              <a:spcPct val="90000"/>
            </a:lnSpc>
            <a:spcBef>
              <a:spcPct val="0"/>
            </a:spcBef>
            <a:spcAft>
              <a:spcPct val="15000"/>
            </a:spcAft>
            <a:buChar char="••"/>
          </a:pPr>
          <a:r>
            <a:rPr lang="en-US" sz="2070" b="0" kern="1200" dirty="0" smtClean="0"/>
            <a:t>Research performed by pharmaceutical company is part of its main activity</a:t>
          </a:r>
          <a:endParaRPr lang="en-SG" sz="2070" b="0" kern="1200" dirty="0"/>
        </a:p>
        <a:p>
          <a:pPr marL="228600" lvl="1" indent="-228600" algn="l" defTabSz="920115">
            <a:lnSpc>
              <a:spcPct val="90000"/>
            </a:lnSpc>
            <a:spcBef>
              <a:spcPct val="0"/>
            </a:spcBef>
            <a:spcAft>
              <a:spcPct val="15000"/>
            </a:spcAft>
            <a:buChar char="••"/>
          </a:pPr>
          <a:r>
            <a:rPr lang="en-US" sz="2070" b="0" kern="1200" dirty="0" smtClean="0"/>
            <a:t>Management offices that maintains subsidiary companies, agents or licences, with coordinating or supervisory function</a:t>
          </a:r>
          <a:endParaRPr lang="en-SG" sz="2070" b="0" kern="1200" dirty="0"/>
        </a:p>
      </dsp:txBody>
      <dsp:txXfrm rot="5400000">
        <a:off x="6240735" y="1371599"/>
        <a:ext cx="2902148" cy="41148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B89313-9345-4A5F-AA56-2E3F7F1A0D34}">
      <dsp:nvSpPr>
        <dsp:cNvPr id="0" name=""/>
        <dsp:cNvSpPr/>
      </dsp:nvSpPr>
      <dsp:spPr>
        <a:xfrm rot="5400000">
          <a:off x="-324434" y="1073787"/>
          <a:ext cx="1437964" cy="17373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75BDE6-AC16-4737-A30B-B24BED4D2202}">
      <dsp:nvSpPr>
        <dsp:cNvPr id="0" name=""/>
        <dsp:cNvSpPr/>
      </dsp:nvSpPr>
      <dsp:spPr>
        <a:xfrm>
          <a:off x="3556" y="151940"/>
          <a:ext cx="1930386" cy="11582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Notwithstanding Art 5(1) &amp; 5(2)</a:t>
          </a:r>
          <a:endParaRPr lang="en-SG" sz="1600" kern="1200" dirty="0"/>
        </a:p>
      </dsp:txBody>
      <dsp:txXfrm>
        <a:off x="37479" y="185863"/>
        <a:ext cx="1862540" cy="1090386"/>
      </dsp:txXfrm>
    </dsp:sp>
    <dsp:sp modelId="{B40AF27B-6546-4CAB-8F3A-C35C4EEE1E77}">
      <dsp:nvSpPr>
        <dsp:cNvPr id="0" name=""/>
        <dsp:cNvSpPr/>
      </dsp:nvSpPr>
      <dsp:spPr>
        <a:xfrm rot="5400000">
          <a:off x="-324434" y="2521577"/>
          <a:ext cx="1437964" cy="17373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AF7D522-2C36-4E3A-8C0F-EBAA3A730DFC}">
      <dsp:nvSpPr>
        <dsp:cNvPr id="0" name=""/>
        <dsp:cNvSpPr/>
      </dsp:nvSpPr>
      <dsp:spPr>
        <a:xfrm>
          <a:off x="3556" y="1599730"/>
          <a:ext cx="1930386" cy="11582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 Person not being an independent agent</a:t>
          </a:r>
          <a:endParaRPr lang="en-SG" sz="1600" kern="1200" dirty="0"/>
        </a:p>
      </dsp:txBody>
      <dsp:txXfrm>
        <a:off x="37479" y="1633653"/>
        <a:ext cx="1862540" cy="1090386"/>
      </dsp:txXfrm>
    </dsp:sp>
    <dsp:sp modelId="{D73169F2-E821-407B-BD79-C55AFE6B1805}">
      <dsp:nvSpPr>
        <dsp:cNvPr id="0" name=""/>
        <dsp:cNvSpPr/>
      </dsp:nvSpPr>
      <dsp:spPr>
        <a:xfrm>
          <a:off x="399460" y="3245472"/>
          <a:ext cx="2557588" cy="17373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21A674F-FA06-482F-B80F-E1F4614A01D7}">
      <dsp:nvSpPr>
        <dsp:cNvPr id="0" name=""/>
        <dsp:cNvSpPr/>
      </dsp:nvSpPr>
      <dsp:spPr>
        <a:xfrm>
          <a:off x="3556" y="3047521"/>
          <a:ext cx="1930386" cy="11582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Acts on behalf of an enterprise</a:t>
          </a:r>
          <a:endParaRPr lang="en-SG" sz="1600" kern="1200" dirty="0"/>
        </a:p>
      </dsp:txBody>
      <dsp:txXfrm>
        <a:off x="37479" y="3081444"/>
        <a:ext cx="1862540" cy="1090386"/>
      </dsp:txXfrm>
    </dsp:sp>
    <dsp:sp modelId="{76EC0467-9739-40F4-A648-4E185DB80C47}">
      <dsp:nvSpPr>
        <dsp:cNvPr id="0" name=""/>
        <dsp:cNvSpPr/>
      </dsp:nvSpPr>
      <dsp:spPr>
        <a:xfrm rot="16200000">
          <a:off x="2242979" y="2521577"/>
          <a:ext cx="1437964" cy="17373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E38E4A-90DB-47FD-B433-02A49F415FAB}">
      <dsp:nvSpPr>
        <dsp:cNvPr id="0" name=""/>
        <dsp:cNvSpPr/>
      </dsp:nvSpPr>
      <dsp:spPr>
        <a:xfrm>
          <a:off x="2570971" y="3047521"/>
          <a:ext cx="1930386" cy="11582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Habitually exercises in the contracting state</a:t>
          </a:r>
          <a:endParaRPr lang="en-SG" sz="1600" kern="1200" dirty="0"/>
        </a:p>
      </dsp:txBody>
      <dsp:txXfrm>
        <a:off x="2604894" y="3081444"/>
        <a:ext cx="1862540" cy="1090386"/>
      </dsp:txXfrm>
    </dsp:sp>
    <dsp:sp modelId="{163CA337-B999-414C-9E6C-3B3F21E64B26}">
      <dsp:nvSpPr>
        <dsp:cNvPr id="0" name=""/>
        <dsp:cNvSpPr/>
      </dsp:nvSpPr>
      <dsp:spPr>
        <a:xfrm rot="16200000">
          <a:off x="2242979" y="1073787"/>
          <a:ext cx="1437964" cy="17373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1B6BCBB-68E3-43A9-8725-8373D472FA8C}">
      <dsp:nvSpPr>
        <dsp:cNvPr id="0" name=""/>
        <dsp:cNvSpPr/>
      </dsp:nvSpPr>
      <dsp:spPr>
        <a:xfrm>
          <a:off x="2570971" y="1599730"/>
          <a:ext cx="1930386" cy="11582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An authority to conclude contracts in the name of the enterprise</a:t>
          </a:r>
          <a:endParaRPr lang="en-SG" sz="1600" kern="1200" dirty="0"/>
        </a:p>
      </dsp:txBody>
      <dsp:txXfrm>
        <a:off x="2604894" y="1633653"/>
        <a:ext cx="1862540" cy="1090386"/>
      </dsp:txXfrm>
    </dsp:sp>
    <dsp:sp modelId="{D3720B7D-34CF-4027-8C51-10A9F75672E5}">
      <dsp:nvSpPr>
        <dsp:cNvPr id="0" name=""/>
        <dsp:cNvSpPr/>
      </dsp:nvSpPr>
      <dsp:spPr>
        <a:xfrm>
          <a:off x="2966875" y="349892"/>
          <a:ext cx="2557588" cy="17373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8A5A17-9AFE-4A1D-B0FA-AEAAC303EC6D}">
      <dsp:nvSpPr>
        <dsp:cNvPr id="0" name=""/>
        <dsp:cNvSpPr/>
      </dsp:nvSpPr>
      <dsp:spPr>
        <a:xfrm>
          <a:off x="2570971" y="151940"/>
          <a:ext cx="1930386" cy="11582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Such enterprise is deemed to have a PE in that State</a:t>
          </a:r>
          <a:endParaRPr lang="en-SG" sz="1600" kern="1200" dirty="0"/>
        </a:p>
      </dsp:txBody>
      <dsp:txXfrm>
        <a:off x="2604894" y="185863"/>
        <a:ext cx="1862540" cy="1090386"/>
      </dsp:txXfrm>
    </dsp:sp>
    <dsp:sp modelId="{F092938E-2998-4D8A-830E-EC8FA3FEDF8D}">
      <dsp:nvSpPr>
        <dsp:cNvPr id="0" name=""/>
        <dsp:cNvSpPr/>
      </dsp:nvSpPr>
      <dsp:spPr>
        <a:xfrm rot="5400000">
          <a:off x="4810394" y="1073787"/>
          <a:ext cx="1437964" cy="17373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AF53D6D-E582-4BEC-95AE-FBFBE275E716}">
      <dsp:nvSpPr>
        <dsp:cNvPr id="0" name=""/>
        <dsp:cNvSpPr/>
      </dsp:nvSpPr>
      <dsp:spPr>
        <a:xfrm>
          <a:off x="5138386" y="151940"/>
          <a:ext cx="1930386" cy="11582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Unless the activities of such a person are those specified in Art 5(4)</a:t>
          </a:r>
          <a:endParaRPr lang="en-SG" sz="1600" kern="1200" dirty="0"/>
        </a:p>
      </dsp:txBody>
      <dsp:txXfrm>
        <a:off x="5172309" y="185863"/>
        <a:ext cx="1862540" cy="1090386"/>
      </dsp:txXfrm>
    </dsp:sp>
    <dsp:sp modelId="{BD276A41-D00E-45F4-9B46-0DD1102BCAC5}">
      <dsp:nvSpPr>
        <dsp:cNvPr id="0" name=""/>
        <dsp:cNvSpPr/>
      </dsp:nvSpPr>
      <dsp:spPr>
        <a:xfrm rot="5400000">
          <a:off x="4810394" y="2521577"/>
          <a:ext cx="1437964" cy="17373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4D113A-BB06-4A0A-A6A1-429CB3B28C4F}">
      <dsp:nvSpPr>
        <dsp:cNvPr id="0" name=""/>
        <dsp:cNvSpPr/>
      </dsp:nvSpPr>
      <dsp:spPr>
        <a:xfrm>
          <a:off x="5138386" y="1599730"/>
          <a:ext cx="1930386" cy="11582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Which if exercised as per Art 5(4) through a fixed place of business would not constitute PE</a:t>
          </a:r>
          <a:endParaRPr lang="en-SG" sz="1600" kern="1200" dirty="0"/>
        </a:p>
      </dsp:txBody>
      <dsp:txXfrm>
        <a:off x="5172309" y="1633653"/>
        <a:ext cx="1862540" cy="1090386"/>
      </dsp:txXfrm>
    </dsp:sp>
    <dsp:sp modelId="{3533C587-92D5-4C42-A269-61AF2FE60154}">
      <dsp:nvSpPr>
        <dsp:cNvPr id="0" name=""/>
        <dsp:cNvSpPr/>
      </dsp:nvSpPr>
      <dsp:spPr>
        <a:xfrm>
          <a:off x="5138386" y="3047521"/>
          <a:ext cx="1930386" cy="11582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Article 5(5)  terms such a person as a </a:t>
          </a:r>
          <a:r>
            <a:rPr lang="en-US" sz="1600" b="1" kern="1200" dirty="0" smtClean="0"/>
            <a:t>DEPENDENT AGENT</a:t>
          </a:r>
          <a:endParaRPr lang="en-SG" sz="1600" b="1" kern="1200" dirty="0"/>
        </a:p>
      </dsp:txBody>
      <dsp:txXfrm>
        <a:off x="5172309" y="3081444"/>
        <a:ext cx="1862540" cy="109038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91A104-DF13-4CF8-A805-126C2CA910C1}">
      <dsp:nvSpPr>
        <dsp:cNvPr id="0" name=""/>
        <dsp:cNvSpPr/>
      </dsp:nvSpPr>
      <dsp:spPr>
        <a:xfrm>
          <a:off x="2438400" y="496"/>
          <a:ext cx="3657600" cy="1934765"/>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t" anchorCtr="0">
          <a:noAutofit/>
        </a:bodyPr>
        <a:lstStyle/>
        <a:p>
          <a:pPr marL="171450" lvl="1" indent="-171450" algn="l" defTabSz="742315">
            <a:lnSpc>
              <a:spcPct val="90000"/>
            </a:lnSpc>
            <a:spcBef>
              <a:spcPct val="0"/>
            </a:spcBef>
            <a:spcAft>
              <a:spcPct val="15000"/>
            </a:spcAft>
            <a:buChar char="••"/>
          </a:pPr>
          <a:r>
            <a:rPr lang="en-US" sz="1670" kern="1200" dirty="0" smtClean="0"/>
            <a:t>Powers do not need to extend to actual signing of the contracts</a:t>
          </a:r>
          <a:endParaRPr lang="en-SG" sz="1670" kern="1200" dirty="0"/>
        </a:p>
        <a:p>
          <a:pPr marL="171450" lvl="1" indent="-171450" algn="l" defTabSz="742315">
            <a:lnSpc>
              <a:spcPct val="90000"/>
            </a:lnSpc>
            <a:spcBef>
              <a:spcPct val="0"/>
            </a:spcBef>
            <a:spcAft>
              <a:spcPct val="15000"/>
            </a:spcAft>
            <a:buChar char="••"/>
          </a:pPr>
          <a:r>
            <a:rPr lang="en-US" sz="1670" kern="1200" dirty="0" smtClean="0"/>
            <a:t>Authorised to negotiate all elements and details of a contract that binds the contract</a:t>
          </a:r>
          <a:endParaRPr lang="en-SG" sz="1670" kern="1200" dirty="0"/>
        </a:p>
      </dsp:txBody>
      <dsp:txXfrm>
        <a:off x="2438400" y="242342"/>
        <a:ext cx="2932063" cy="1451073"/>
      </dsp:txXfrm>
    </dsp:sp>
    <dsp:sp modelId="{4AD35853-3DEE-4259-8C79-C97182C5B98A}">
      <dsp:nvSpPr>
        <dsp:cNvPr id="0" name=""/>
        <dsp:cNvSpPr/>
      </dsp:nvSpPr>
      <dsp:spPr>
        <a:xfrm>
          <a:off x="0" y="496"/>
          <a:ext cx="2438400" cy="19347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n-US" sz="3300" kern="1200" dirty="0" smtClean="0"/>
            <a:t>Concluding Contracts</a:t>
          </a:r>
          <a:endParaRPr lang="en-SG" sz="3300" kern="1200" dirty="0"/>
        </a:p>
      </dsp:txBody>
      <dsp:txXfrm>
        <a:off x="94447" y="94943"/>
        <a:ext cx="2249506" cy="1745871"/>
      </dsp:txXfrm>
    </dsp:sp>
    <dsp:sp modelId="{8B3B0EC3-087F-4724-8DD7-E5F5866AD0F6}">
      <dsp:nvSpPr>
        <dsp:cNvPr id="0" name=""/>
        <dsp:cNvSpPr/>
      </dsp:nvSpPr>
      <dsp:spPr>
        <a:xfrm>
          <a:off x="2438400" y="2128738"/>
          <a:ext cx="3657600" cy="1934765"/>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Art 5(5) deems existence of PE even without existence of fixed place of business</a:t>
          </a:r>
          <a:endParaRPr lang="en-SG" sz="1600" kern="1200" dirty="0"/>
        </a:p>
        <a:p>
          <a:pPr marL="171450" lvl="1" indent="-171450" algn="l" defTabSz="711200">
            <a:lnSpc>
              <a:spcPct val="90000"/>
            </a:lnSpc>
            <a:spcBef>
              <a:spcPct val="0"/>
            </a:spcBef>
            <a:spcAft>
              <a:spcPct val="15000"/>
            </a:spcAft>
            <a:buChar char="••"/>
          </a:pPr>
          <a:r>
            <a:rPr lang="en-US" sz="1600" kern="1200" dirty="0" smtClean="0"/>
            <a:t>This ensures as a anti avoidance measure to appoint agents and in order to avoid PE status</a:t>
          </a:r>
          <a:endParaRPr lang="en-SG" sz="1600" kern="1200" dirty="0"/>
        </a:p>
      </dsp:txBody>
      <dsp:txXfrm>
        <a:off x="2438400" y="2370584"/>
        <a:ext cx="2932063" cy="1451073"/>
      </dsp:txXfrm>
    </dsp:sp>
    <dsp:sp modelId="{C974175F-B6E0-48E4-898F-1FA7A594A03A}">
      <dsp:nvSpPr>
        <dsp:cNvPr id="0" name=""/>
        <dsp:cNvSpPr/>
      </dsp:nvSpPr>
      <dsp:spPr>
        <a:xfrm>
          <a:off x="0" y="2128738"/>
          <a:ext cx="2438400" cy="19347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n-US" sz="3300" kern="1200" dirty="0" smtClean="0"/>
            <a:t>Fixed place of business</a:t>
          </a:r>
          <a:endParaRPr lang="en-SG" sz="3300" kern="1200" dirty="0"/>
        </a:p>
      </dsp:txBody>
      <dsp:txXfrm>
        <a:off x="94447" y="2223185"/>
        <a:ext cx="2249506" cy="174587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2#2">
  <dgm:title val=""/>
  <dgm:desc val=""/>
  <dgm:catLst>
    <dgm:cat type="list" pri="6000"/>
    <dgm:cat type="relationship" pri="1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2#1">
  <dgm:title val=""/>
  <dgm:desc val=""/>
  <dgm:catLst>
    <dgm:cat type="list" pri="6000"/>
    <dgm:cat type="relationship" pri="1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556644D-D22A-4C16-8BF7-A6E87DBCFAC8}" type="datetimeFigureOut">
              <a:rPr lang="en-US"/>
              <a:pPr>
                <a:defRPr/>
              </a:pPr>
              <a:t>2/7/2013</a:t>
            </a:fld>
            <a:endParaRPr lang="en-SG"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7C16C41-0DD6-49C8-A09F-6C42AF54EB0F}" type="slidenum">
              <a:rPr lang="en-SG"/>
              <a:pPr>
                <a:defRPr/>
              </a:pPr>
              <a:t>‹#›</a:t>
            </a:fld>
            <a:endParaRPr lang="en-SG" dirty="0"/>
          </a:p>
        </p:txBody>
      </p:sp>
    </p:spTree>
    <p:extLst>
      <p:ext uri="{BB962C8B-B14F-4D97-AF65-F5344CB8AC3E}">
        <p14:creationId xmlns:p14="http://schemas.microsoft.com/office/powerpoint/2010/main" val="844646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73B6402-DC97-4D1B-ACD7-F129E913C3BD}" type="slidenum">
              <a:rPr lang="en-SG" smtClean="0"/>
              <a:pPr fontAlgn="base">
                <a:spcBef>
                  <a:spcPct val="0"/>
                </a:spcBef>
                <a:spcAft>
                  <a:spcPct val="0"/>
                </a:spcAft>
                <a:defRPr/>
              </a:pPr>
              <a:t>4</a:t>
            </a:fld>
            <a:endParaRPr lang="en-SG"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algn="l"/>
            <a:r>
              <a:rPr lang="en-GB" sz="1200" b="1" u="sng" kern="1200" dirty="0" smtClean="0">
                <a:solidFill>
                  <a:schemeClr val="tx1"/>
                </a:solidFill>
                <a:effectLst/>
                <a:latin typeface="+mn-lt"/>
                <a:ea typeface="+mn-ea"/>
                <a:cs typeface="+mn-cs"/>
              </a:rPr>
              <a:t>Constructions Projects</a:t>
            </a:r>
            <a:endParaRPr lang="en-IN" sz="1400" b="1" u="sng" kern="1200" dirty="0" smtClean="0">
              <a:solidFill>
                <a:schemeClr val="tx1"/>
              </a:solidFill>
              <a:effectLst/>
              <a:latin typeface="+mn-lt"/>
              <a:ea typeface="+mn-ea"/>
              <a:cs typeface="+mn-cs"/>
            </a:endParaRPr>
          </a:p>
          <a:p>
            <a:pPr lvl="0" algn="ctr"/>
            <a:r>
              <a:rPr lang="en-GB"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Art 5(3) tells us that construction PE is established if the construction lasts for 12 months.</a:t>
            </a:r>
            <a:endParaRPr lang="en-IN"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This time limit applies to each individual project. For </a:t>
            </a:r>
            <a:r>
              <a:rPr lang="en-US" sz="1200" kern="1200" dirty="0" err="1" smtClean="0">
                <a:solidFill>
                  <a:schemeClr val="tx1"/>
                </a:solidFill>
                <a:effectLst/>
                <a:latin typeface="+mn-lt"/>
                <a:ea typeface="+mn-ea"/>
                <a:cs typeface="+mn-cs"/>
              </a:rPr>
              <a:t>eg</a:t>
            </a:r>
            <a:r>
              <a:rPr lang="en-US" sz="1200" kern="1200" dirty="0" smtClean="0">
                <a:solidFill>
                  <a:schemeClr val="tx1"/>
                </a:solidFill>
                <a:effectLst/>
                <a:latin typeface="+mn-lt"/>
                <a:ea typeface="+mn-ea"/>
                <a:cs typeface="+mn-cs"/>
              </a:rPr>
              <a:t> Roads constructed in different location in </a:t>
            </a:r>
            <a:r>
              <a:rPr lang="en-US" sz="1200" kern="1200" dirty="0" err="1" smtClean="0">
                <a:solidFill>
                  <a:schemeClr val="tx1"/>
                </a:solidFill>
                <a:effectLst/>
                <a:latin typeface="+mn-lt"/>
                <a:ea typeface="+mn-ea"/>
                <a:cs typeface="+mn-cs"/>
              </a:rPr>
              <a:t>india</a:t>
            </a:r>
            <a:r>
              <a:rPr lang="en-US" sz="1200" kern="1200" dirty="0" smtClean="0">
                <a:solidFill>
                  <a:schemeClr val="tx1"/>
                </a:solidFill>
                <a:effectLst/>
                <a:latin typeface="+mn-lt"/>
                <a:ea typeface="+mn-ea"/>
                <a:cs typeface="+mn-cs"/>
              </a:rPr>
              <a:t> is treated </a:t>
            </a:r>
            <a:r>
              <a:rPr lang="en-US" sz="1200" kern="1200" dirty="0" err="1" smtClean="0">
                <a:solidFill>
                  <a:schemeClr val="tx1"/>
                </a:solidFill>
                <a:effectLst/>
                <a:latin typeface="+mn-lt"/>
                <a:ea typeface="+mn-ea"/>
                <a:cs typeface="+mn-cs"/>
              </a:rPr>
              <a:t>oine</a:t>
            </a:r>
            <a:r>
              <a:rPr lang="en-US" sz="1200" kern="1200" dirty="0" smtClean="0">
                <a:solidFill>
                  <a:schemeClr val="tx1"/>
                </a:solidFill>
                <a:effectLst/>
                <a:latin typeface="+mn-lt"/>
                <a:ea typeface="+mn-ea"/>
                <a:cs typeface="+mn-cs"/>
              </a:rPr>
              <a:t> single project. To determine the scope of individual project we need to determine </a:t>
            </a:r>
            <a:r>
              <a:rPr lang="en-US" sz="1200" kern="1200" dirty="0" err="1" smtClean="0">
                <a:solidFill>
                  <a:schemeClr val="tx1"/>
                </a:solidFill>
                <a:effectLst/>
                <a:latin typeface="+mn-lt"/>
                <a:ea typeface="+mn-ea"/>
                <a:cs typeface="+mn-cs"/>
              </a:rPr>
              <a:t>wheter</a:t>
            </a:r>
            <a:r>
              <a:rPr lang="en-US" sz="1200" kern="1200" dirty="0" smtClean="0">
                <a:solidFill>
                  <a:schemeClr val="tx1"/>
                </a:solidFill>
                <a:effectLst/>
                <a:latin typeface="+mn-lt"/>
                <a:ea typeface="+mn-ea"/>
                <a:cs typeface="+mn-cs"/>
              </a:rPr>
              <a:t> the project undertaken is coherent whole as a single unit, both commercially and geographically. Anytime spent by contractor on unconnected projects are ignored. </a:t>
            </a:r>
            <a:endParaRPr lang="en-IN"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period spent on a project by the sub contractor who is </a:t>
            </a:r>
            <a:r>
              <a:rPr lang="en-US" sz="1200" kern="1200" dirty="0" err="1" smtClean="0">
                <a:solidFill>
                  <a:schemeClr val="tx1"/>
                </a:solidFill>
                <a:effectLst/>
                <a:latin typeface="+mn-lt"/>
                <a:ea typeface="+mn-ea"/>
                <a:cs typeface="+mn-cs"/>
              </a:rPr>
              <a:t>invlolved</a:t>
            </a:r>
            <a:r>
              <a:rPr lang="en-US" sz="1200" kern="1200" dirty="0" smtClean="0">
                <a:solidFill>
                  <a:schemeClr val="tx1"/>
                </a:solidFill>
                <a:effectLst/>
                <a:latin typeface="+mn-lt"/>
                <a:ea typeface="+mn-ea"/>
                <a:cs typeface="+mn-cs"/>
              </a:rPr>
              <a:t> in the construction is </a:t>
            </a:r>
            <a:r>
              <a:rPr lang="en-US" sz="1200" kern="1200" dirty="0" err="1" smtClean="0">
                <a:solidFill>
                  <a:schemeClr val="tx1"/>
                </a:solidFill>
                <a:effectLst/>
                <a:latin typeface="+mn-lt"/>
                <a:ea typeface="+mn-ea"/>
                <a:cs typeface="+mn-cs"/>
              </a:rPr>
              <a:t>treatedas</a:t>
            </a:r>
            <a:r>
              <a:rPr lang="en-US" sz="1200" kern="1200" dirty="0" smtClean="0">
                <a:solidFill>
                  <a:schemeClr val="tx1"/>
                </a:solidFill>
                <a:effectLst/>
                <a:latin typeface="+mn-lt"/>
                <a:ea typeface="+mn-ea"/>
                <a:cs typeface="+mn-cs"/>
              </a:rPr>
              <a:t> time spend t by the Main contractor in applying 12 months duration test.</a:t>
            </a:r>
            <a:endParaRPr lang="en-IN"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r>
              <a:rPr lang="en-US" sz="1200" kern="1200" dirty="0" err="1" smtClean="0">
                <a:solidFill>
                  <a:schemeClr val="tx1"/>
                </a:solidFill>
                <a:effectLst/>
                <a:latin typeface="+mn-lt"/>
                <a:ea typeface="+mn-ea"/>
                <a:cs typeface="+mn-cs"/>
              </a:rPr>
              <a:t>Plannning</a:t>
            </a:r>
            <a:r>
              <a:rPr lang="en-US" sz="1200" kern="1200" dirty="0" smtClean="0">
                <a:solidFill>
                  <a:schemeClr val="tx1"/>
                </a:solidFill>
                <a:effectLst/>
                <a:latin typeface="+mn-lt"/>
                <a:ea typeface="+mn-ea"/>
                <a:cs typeface="+mn-cs"/>
              </a:rPr>
              <a:t> and supervisory activities </a:t>
            </a:r>
            <a:r>
              <a:rPr lang="en-US" sz="1200" kern="1200" dirty="0" err="1" smtClean="0">
                <a:solidFill>
                  <a:schemeClr val="tx1"/>
                </a:solidFill>
                <a:effectLst/>
                <a:latin typeface="+mn-lt"/>
                <a:ea typeface="+mn-ea"/>
                <a:cs typeface="+mn-cs"/>
              </a:rPr>
              <a:t>perse</a:t>
            </a:r>
            <a:r>
              <a:rPr lang="en-US" sz="1200" kern="1200" dirty="0" smtClean="0">
                <a:solidFill>
                  <a:schemeClr val="tx1"/>
                </a:solidFill>
                <a:effectLst/>
                <a:latin typeface="+mn-lt"/>
                <a:ea typeface="+mn-ea"/>
                <a:cs typeface="+mn-cs"/>
              </a:rPr>
              <a:t> do not give rise to PE. However, if they are provided as a part of construction contract then it will </a:t>
            </a:r>
            <a:r>
              <a:rPr lang="en-US" sz="1200" kern="1200" dirty="0" err="1" smtClean="0">
                <a:solidFill>
                  <a:schemeClr val="tx1"/>
                </a:solidFill>
                <a:effectLst/>
                <a:latin typeface="+mn-lt"/>
                <a:ea typeface="+mn-ea"/>
                <a:cs typeface="+mn-cs"/>
              </a:rPr>
              <a:t>alos</a:t>
            </a:r>
            <a:r>
              <a:rPr lang="en-US" sz="1200" kern="1200" dirty="0" smtClean="0">
                <a:solidFill>
                  <a:schemeClr val="tx1"/>
                </a:solidFill>
                <a:effectLst/>
                <a:latin typeface="+mn-lt"/>
                <a:ea typeface="+mn-ea"/>
                <a:cs typeface="+mn-cs"/>
              </a:rPr>
              <a:t> be considered as construction PE.</a:t>
            </a:r>
            <a:endParaRPr lang="en-IN"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Commencement of PE under this clause:  PE exists form the </a:t>
            </a:r>
            <a:r>
              <a:rPr lang="en-US" sz="1200" kern="1200" dirty="0" err="1" smtClean="0">
                <a:solidFill>
                  <a:schemeClr val="tx1"/>
                </a:solidFill>
                <a:effectLst/>
                <a:latin typeface="+mn-lt"/>
                <a:ea typeface="+mn-ea"/>
                <a:cs typeface="+mn-cs"/>
              </a:rPr>
              <a:t>dayon</a:t>
            </a:r>
            <a:r>
              <a:rPr lang="en-US" sz="1200" kern="1200" dirty="0" smtClean="0">
                <a:solidFill>
                  <a:schemeClr val="tx1"/>
                </a:solidFill>
                <a:effectLst/>
                <a:latin typeface="+mn-lt"/>
                <a:ea typeface="+mn-ea"/>
                <a:cs typeface="+mn-cs"/>
              </a:rPr>
              <a:t> which the contractor begins work, including preparatory work, in the country where the construction is to be established. A construction </a:t>
            </a:r>
            <a:r>
              <a:rPr lang="en-US" sz="1200" kern="1200" dirty="0" err="1" smtClean="0">
                <a:solidFill>
                  <a:schemeClr val="tx1"/>
                </a:solidFill>
                <a:effectLst/>
                <a:latin typeface="+mn-lt"/>
                <a:ea typeface="+mn-ea"/>
                <a:cs typeface="+mn-cs"/>
              </a:rPr>
              <a:t>pE</a:t>
            </a:r>
            <a:r>
              <a:rPr lang="en-US" sz="1200" kern="1200" dirty="0" smtClean="0">
                <a:solidFill>
                  <a:schemeClr val="tx1"/>
                </a:solidFill>
                <a:effectLst/>
                <a:latin typeface="+mn-lt"/>
                <a:ea typeface="+mn-ea"/>
                <a:cs typeface="+mn-cs"/>
              </a:rPr>
              <a:t> therefore begins on the day that the first employee arrives at the building site or the day of delivery of the equipment or materials whichever is earlier.</a:t>
            </a:r>
            <a:endParaRPr lang="en-IN"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END of PE: PE ends only when the work is ultimately completed on site or project is permanently abandoned. The work is not ended until quality test is conducted by the </a:t>
            </a:r>
            <a:r>
              <a:rPr lang="en-US" sz="1200" kern="1200" dirty="0" err="1" smtClean="0">
                <a:solidFill>
                  <a:schemeClr val="tx1"/>
                </a:solidFill>
                <a:effectLst/>
                <a:latin typeface="+mn-lt"/>
                <a:ea typeface="+mn-ea"/>
                <a:cs typeface="+mn-cs"/>
              </a:rPr>
              <a:t>cconstructor</a:t>
            </a:r>
            <a:r>
              <a:rPr lang="en-US" sz="1200" kern="1200" dirty="0" smtClean="0">
                <a:solidFill>
                  <a:schemeClr val="tx1"/>
                </a:solidFill>
                <a:effectLst/>
                <a:latin typeface="+mn-lt"/>
                <a:ea typeface="+mn-ea"/>
                <a:cs typeface="+mn-cs"/>
              </a:rPr>
              <a:t> after the construction is completed. Further the [project does not cease just </a:t>
            </a:r>
            <a:r>
              <a:rPr lang="en-US" sz="1200" kern="1200" dirty="0" err="1" smtClean="0">
                <a:solidFill>
                  <a:schemeClr val="tx1"/>
                </a:solidFill>
                <a:effectLst/>
                <a:latin typeface="+mn-lt"/>
                <a:ea typeface="+mn-ea"/>
                <a:cs typeface="+mn-cs"/>
              </a:rPr>
              <a:t>beacuase</a:t>
            </a:r>
            <a:r>
              <a:rPr lang="en-US" sz="1200" kern="1200" dirty="0" smtClean="0">
                <a:solidFill>
                  <a:schemeClr val="tx1"/>
                </a:solidFill>
                <a:effectLst/>
                <a:latin typeface="+mn-lt"/>
                <a:ea typeface="+mn-ea"/>
                <a:cs typeface="+mn-cs"/>
              </a:rPr>
              <a:t> of temporary discontinuance due to weather, labor strike etc.</a:t>
            </a:r>
            <a:endParaRPr lang="en-IN"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Under the UN model the PE is established if the construction lasts for 6 months. Therefore, if construction project takes 9 months to complete, It would constitute PE under OECD model DTA but does not constitute PE under UN model DTA. UN model of DTA enables the source state to tax the project.</a:t>
            </a:r>
            <a:endParaRPr lang="en-IN" sz="1200" kern="1200" dirty="0" smtClean="0">
              <a:solidFill>
                <a:schemeClr val="tx1"/>
              </a:solidFill>
              <a:effectLst/>
              <a:latin typeface="+mn-lt"/>
              <a:ea typeface="+mn-ea"/>
              <a:cs typeface="+mn-cs"/>
            </a:endParaRPr>
          </a:p>
          <a:p>
            <a:endParaRPr lang="en-IN" dirty="0" smtClean="0"/>
          </a:p>
        </p:txBody>
      </p:sp>
      <p:sp>
        <p:nvSpPr>
          <p:cNvPr id="4" name="Slide Number Placeholder 3"/>
          <p:cNvSpPr>
            <a:spLocks noGrp="1"/>
          </p:cNvSpPr>
          <p:nvPr>
            <p:ph type="sldNum" sz="quarter" idx="5"/>
          </p:nvPr>
        </p:nvSpPr>
        <p:spPr/>
        <p:txBody>
          <a:bodyPr/>
          <a:lstStyle/>
          <a:p>
            <a:pPr>
              <a:defRPr/>
            </a:pPr>
            <a:fld id="{72A383F8-C563-4D94-907A-52267CCDDC0E}" type="slidenum">
              <a:rPr lang="en-SG" smtClean="0"/>
              <a:pPr>
                <a:defRPr/>
              </a:pPr>
              <a:t>14</a:t>
            </a:fld>
            <a:endParaRPr lang="en-SG"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SG" smtClean="0"/>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F42A541-C1CF-45FD-B396-607E21E11B22}" type="slidenum">
              <a:rPr lang="en-SG" smtClean="0"/>
              <a:pPr fontAlgn="base">
                <a:spcBef>
                  <a:spcPct val="0"/>
                </a:spcBef>
                <a:spcAft>
                  <a:spcPct val="0"/>
                </a:spcAft>
                <a:defRPr/>
              </a:pPr>
              <a:t>16</a:t>
            </a:fld>
            <a:endParaRPr lang="en-SG"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17</a:t>
            </a:fld>
            <a:endParaRPr lang="en-SG" dirty="0"/>
          </a:p>
        </p:txBody>
      </p:sp>
    </p:spTree>
    <p:extLst>
      <p:ext uri="{BB962C8B-B14F-4D97-AF65-F5344CB8AC3E}">
        <p14:creationId xmlns:p14="http://schemas.microsoft.com/office/powerpoint/2010/main" val="1011469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20</a:t>
            </a:fld>
            <a:endParaRPr lang="en-SG" dirty="0"/>
          </a:p>
        </p:txBody>
      </p:sp>
    </p:spTree>
    <p:extLst>
      <p:ext uri="{BB962C8B-B14F-4D97-AF65-F5344CB8AC3E}">
        <p14:creationId xmlns:p14="http://schemas.microsoft.com/office/powerpoint/2010/main" val="1869875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22</a:t>
            </a:fld>
            <a:endParaRPr lang="en-SG" dirty="0"/>
          </a:p>
        </p:txBody>
      </p:sp>
    </p:spTree>
    <p:extLst>
      <p:ext uri="{BB962C8B-B14F-4D97-AF65-F5344CB8AC3E}">
        <p14:creationId xmlns:p14="http://schemas.microsoft.com/office/powerpoint/2010/main" val="377997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IN" dirty="0" smtClean="0"/>
          </a:p>
        </p:txBody>
      </p:sp>
      <p:sp>
        <p:nvSpPr>
          <p:cNvPr id="4" name="Slide Number Placeholder 3"/>
          <p:cNvSpPr>
            <a:spLocks noGrp="1"/>
          </p:cNvSpPr>
          <p:nvPr>
            <p:ph type="sldNum" sz="quarter" idx="5"/>
          </p:nvPr>
        </p:nvSpPr>
        <p:spPr/>
        <p:txBody>
          <a:bodyPr/>
          <a:lstStyle/>
          <a:p>
            <a:pPr>
              <a:defRPr/>
            </a:pPr>
            <a:fld id="{9E3FD4FF-A087-456C-BA99-3AFC6236D1DF}" type="slidenum">
              <a:rPr lang="en-SG" smtClean="0"/>
              <a:pPr>
                <a:defRPr/>
              </a:pPr>
              <a:t>23</a:t>
            </a:fld>
            <a:endParaRPr lang="en-SG"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IN" dirty="0" smtClean="0"/>
          </a:p>
        </p:txBody>
      </p:sp>
      <p:sp>
        <p:nvSpPr>
          <p:cNvPr id="4" name="Slide Number Placeholder 3"/>
          <p:cNvSpPr>
            <a:spLocks noGrp="1"/>
          </p:cNvSpPr>
          <p:nvPr>
            <p:ph type="sldNum" sz="quarter" idx="5"/>
          </p:nvPr>
        </p:nvSpPr>
        <p:spPr/>
        <p:txBody>
          <a:bodyPr/>
          <a:lstStyle/>
          <a:p>
            <a:pPr>
              <a:defRPr/>
            </a:pPr>
            <a:fld id="{11F9C696-A208-48EE-B015-E115FE755FCF}" type="slidenum">
              <a:rPr lang="en-SG" smtClean="0"/>
              <a:pPr>
                <a:defRPr/>
              </a:pPr>
              <a:t>24</a:t>
            </a:fld>
            <a:endParaRPr lang="en-SG"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IN" dirty="0" smtClean="0"/>
          </a:p>
        </p:txBody>
      </p:sp>
      <p:sp>
        <p:nvSpPr>
          <p:cNvPr id="4" name="Slide Number Placeholder 3"/>
          <p:cNvSpPr>
            <a:spLocks noGrp="1"/>
          </p:cNvSpPr>
          <p:nvPr>
            <p:ph type="sldNum" sz="quarter" idx="5"/>
          </p:nvPr>
        </p:nvSpPr>
        <p:spPr/>
        <p:txBody>
          <a:bodyPr/>
          <a:lstStyle/>
          <a:p>
            <a:pPr>
              <a:defRPr/>
            </a:pPr>
            <a:fld id="{E4AC046C-24AE-4491-92A9-0DA9E89EE49F}" type="slidenum">
              <a:rPr lang="en-SG" smtClean="0"/>
              <a:pPr>
                <a:defRPr/>
              </a:pPr>
              <a:t>25</a:t>
            </a:fld>
            <a:endParaRPr lang="en-SG"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26</a:t>
            </a:fld>
            <a:endParaRPr lang="en-SG" dirty="0"/>
          </a:p>
        </p:txBody>
      </p:sp>
    </p:spTree>
    <p:extLst>
      <p:ext uri="{BB962C8B-B14F-4D97-AF65-F5344CB8AC3E}">
        <p14:creationId xmlns:p14="http://schemas.microsoft.com/office/powerpoint/2010/main" val="3825911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28</a:t>
            </a:fld>
            <a:endParaRPr lang="en-SG" dirty="0"/>
          </a:p>
        </p:txBody>
      </p:sp>
    </p:spTree>
    <p:extLst>
      <p:ext uri="{BB962C8B-B14F-4D97-AF65-F5344CB8AC3E}">
        <p14:creationId xmlns:p14="http://schemas.microsoft.com/office/powerpoint/2010/main" val="770589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FBFC33-3FDA-4552-B258-B059881DCF0C}" type="slidenum">
              <a:rPr lang="en-SG" smtClean="0"/>
              <a:pPr fontAlgn="base">
                <a:spcBef>
                  <a:spcPct val="0"/>
                </a:spcBef>
                <a:spcAft>
                  <a:spcPct val="0"/>
                </a:spcAft>
                <a:defRPr/>
              </a:pPr>
              <a:t>5</a:t>
            </a:fld>
            <a:endParaRPr lang="en-SG"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29</a:t>
            </a:fld>
            <a:endParaRPr lang="en-SG" dirty="0"/>
          </a:p>
        </p:txBody>
      </p:sp>
    </p:spTree>
    <p:extLst>
      <p:ext uri="{BB962C8B-B14F-4D97-AF65-F5344CB8AC3E}">
        <p14:creationId xmlns:p14="http://schemas.microsoft.com/office/powerpoint/2010/main" val="10695333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0"/>
            <a:endParaRPr lang="en-IN" dirty="0" smtClean="0"/>
          </a:p>
        </p:txBody>
      </p:sp>
      <p:sp>
        <p:nvSpPr>
          <p:cNvPr id="4" name="Slide Number Placeholder 3"/>
          <p:cNvSpPr>
            <a:spLocks noGrp="1"/>
          </p:cNvSpPr>
          <p:nvPr>
            <p:ph type="sldNum" sz="quarter" idx="5"/>
          </p:nvPr>
        </p:nvSpPr>
        <p:spPr/>
        <p:txBody>
          <a:bodyPr/>
          <a:lstStyle/>
          <a:p>
            <a:pPr>
              <a:defRPr/>
            </a:pPr>
            <a:fld id="{8D12A74F-A947-4E86-9CDB-03E231FBEBB0}" type="slidenum">
              <a:rPr lang="en-SG" smtClean="0"/>
              <a:pPr>
                <a:defRPr/>
              </a:pPr>
              <a:t>30</a:t>
            </a:fld>
            <a:endParaRPr lang="en-SG"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IN" sz="1200" kern="1200" dirty="0" smtClean="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31</a:t>
            </a:fld>
            <a:endParaRPr lang="en-SG" dirty="0"/>
          </a:p>
        </p:txBody>
      </p:sp>
    </p:spTree>
    <p:extLst>
      <p:ext uri="{BB962C8B-B14F-4D97-AF65-F5344CB8AC3E}">
        <p14:creationId xmlns:p14="http://schemas.microsoft.com/office/powerpoint/2010/main" val="15327332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35</a:t>
            </a:fld>
            <a:endParaRPr lang="en-SG" dirty="0"/>
          </a:p>
        </p:txBody>
      </p:sp>
    </p:spTree>
    <p:extLst>
      <p:ext uri="{BB962C8B-B14F-4D97-AF65-F5344CB8AC3E}">
        <p14:creationId xmlns:p14="http://schemas.microsoft.com/office/powerpoint/2010/main" val="21582839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38</a:t>
            </a:fld>
            <a:endParaRPr lang="en-SG" dirty="0"/>
          </a:p>
        </p:txBody>
      </p:sp>
    </p:spTree>
    <p:extLst>
      <p:ext uri="{BB962C8B-B14F-4D97-AF65-F5344CB8AC3E}">
        <p14:creationId xmlns:p14="http://schemas.microsoft.com/office/powerpoint/2010/main" val="21153021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40</a:t>
            </a:fld>
            <a:endParaRPr lang="en-SG" dirty="0"/>
          </a:p>
        </p:txBody>
      </p:sp>
    </p:spTree>
    <p:extLst>
      <p:ext uri="{BB962C8B-B14F-4D97-AF65-F5344CB8AC3E}">
        <p14:creationId xmlns:p14="http://schemas.microsoft.com/office/powerpoint/2010/main" val="22426838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1"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41</a:t>
            </a:fld>
            <a:endParaRPr lang="en-SG" dirty="0"/>
          </a:p>
        </p:txBody>
      </p:sp>
    </p:spTree>
    <p:extLst>
      <p:ext uri="{BB962C8B-B14F-4D97-AF65-F5344CB8AC3E}">
        <p14:creationId xmlns:p14="http://schemas.microsoft.com/office/powerpoint/2010/main" val="26991070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IN" dirty="0" smtClean="0"/>
          </a:p>
        </p:txBody>
      </p:sp>
      <p:sp>
        <p:nvSpPr>
          <p:cNvPr id="4" name="Slide Number Placeholder 3"/>
          <p:cNvSpPr>
            <a:spLocks noGrp="1"/>
          </p:cNvSpPr>
          <p:nvPr>
            <p:ph type="sldNum" sz="quarter" idx="5"/>
          </p:nvPr>
        </p:nvSpPr>
        <p:spPr/>
        <p:txBody>
          <a:bodyPr/>
          <a:lstStyle/>
          <a:p>
            <a:pPr>
              <a:defRPr/>
            </a:pPr>
            <a:fld id="{47627683-9653-4888-B40E-FF4F8D8C2B08}" type="slidenum">
              <a:rPr lang="en-SG" smtClean="0"/>
              <a:pPr>
                <a:defRPr/>
              </a:pPr>
              <a:t>42</a:t>
            </a:fld>
            <a:endParaRPr lang="en-SG"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smtClean="0">
                <a:solidFill>
                  <a:schemeClr val="tx1"/>
                </a:solidFill>
                <a:effectLst/>
                <a:latin typeface="+mn-lt"/>
                <a:ea typeface="+mn-ea"/>
                <a:cs typeface="+mn-cs"/>
              </a:rPr>
              <a:t>Taxation of profits of PE in the country of residence:</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It is well accepted principle that country of residence has right to tax its residents irrespective of the country in which the income arises and irrespective of whether such is income is taxed in the other country.</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Country of residence does not generally give up the right of taxing its residents on their worldwide income. The language of Article 7(1) should not be interpreted to mean that the state of residence gives up its right to tax,</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Whenever profits attributable to PE are taxed in the country of source and not in the country of residence, it would be made clear by a language which categorically says so. (Generally in Article 23)</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i="1" u="sng" kern="1200" dirty="0" err="1" smtClean="0">
                <a:solidFill>
                  <a:schemeClr val="tx1"/>
                </a:solidFill>
                <a:effectLst/>
                <a:latin typeface="+mn-lt"/>
                <a:ea typeface="+mn-ea"/>
                <a:cs typeface="+mn-cs"/>
              </a:rPr>
              <a:t>Eg</a:t>
            </a:r>
            <a:r>
              <a:rPr lang="en-US" sz="1200" i="1" u="sng"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DTAA signed by India and Bulgaria, Hungary, Czechoslovakia, Poland &amp; UAR</a:t>
            </a:r>
            <a:endParaRPr lang="en-IN" sz="1200" kern="1200" dirty="0" smtClean="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43</a:t>
            </a:fld>
            <a:endParaRPr lang="en-SG" dirty="0"/>
          </a:p>
        </p:txBody>
      </p:sp>
    </p:spTree>
    <p:extLst>
      <p:ext uri="{BB962C8B-B14F-4D97-AF65-F5344CB8AC3E}">
        <p14:creationId xmlns:p14="http://schemas.microsoft.com/office/powerpoint/2010/main" val="369960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1"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45</a:t>
            </a:fld>
            <a:endParaRPr lang="en-SG" dirty="0"/>
          </a:p>
        </p:txBody>
      </p:sp>
    </p:spTree>
    <p:extLst>
      <p:ext uri="{BB962C8B-B14F-4D97-AF65-F5344CB8AC3E}">
        <p14:creationId xmlns:p14="http://schemas.microsoft.com/office/powerpoint/2010/main" val="187057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C8588FA-FD79-42BF-BE98-CAE930343BA9}" type="slidenum">
              <a:rPr lang="en-SG" smtClean="0"/>
              <a:pPr fontAlgn="base">
                <a:spcBef>
                  <a:spcPct val="0"/>
                </a:spcBef>
                <a:spcAft>
                  <a:spcPct val="0"/>
                </a:spcAft>
                <a:defRPr/>
              </a:pPr>
              <a:t>6</a:t>
            </a:fld>
            <a:endParaRPr lang="en-SG"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terms of the OECD Model only so much profits, which are attributable to the Permanent Establishment, should be taxed in source country. However, under the UN Model scope of Article 7 (1) is extended to include profits of an enterprise even though the transactions are not directly carried on through the Permanent Establishment. Profits covered are those:</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Which arise in the other contracting state from the sale of same or similar goods as are sold by the Permanent Establishment;</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Which arise in the other contracting state from other business activities which are similar to the activities carried on by the Permanent Establishment</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above is called as ‘Force of Attraction” rule. Several DTAAs signed by India contains this clause. This rule targets avoidance of tax by planning the affairs in such a manner that no or minimum profits accrues to the permanent Establishment.</a:t>
            </a:r>
          </a:p>
          <a:p>
            <a:endParaRPr lang="en-US" sz="1200" kern="1200" dirty="0" smtClean="0">
              <a:solidFill>
                <a:schemeClr val="tx1"/>
              </a:solidFill>
              <a:effectLst/>
              <a:latin typeface="+mn-lt"/>
              <a:ea typeface="+mn-ea"/>
              <a:cs typeface="+mn-cs"/>
            </a:endParaRPr>
          </a:p>
          <a:p>
            <a:r>
              <a:rPr lang="en-US" sz="1200" b="1" u="sng" kern="1200" dirty="0" smtClean="0">
                <a:solidFill>
                  <a:schemeClr val="tx1"/>
                </a:solidFill>
                <a:effectLst/>
                <a:latin typeface="+mn-lt"/>
                <a:ea typeface="+mn-ea"/>
                <a:cs typeface="+mn-cs"/>
              </a:rPr>
              <a:t>Force of Attraction</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FOA principle is concerned with taxation of business profits in COS.</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lvl="0"/>
            <a:r>
              <a:rPr lang="en-IN" dirty="0" smtClean="0">
                <a:effectLst/>
              </a:rPr>
              <a:t/>
            </a:r>
            <a:br>
              <a:rPr lang="en-IN" dirty="0" smtClean="0">
                <a:effectLst/>
              </a:rPr>
            </a:br>
            <a:r>
              <a:rPr lang="en-IN" dirty="0" smtClean="0">
                <a:effectLst/>
              </a:rPr>
              <a:t>1. </a:t>
            </a:r>
            <a:r>
              <a:rPr lang="en-US" sz="1200" kern="1200" dirty="0" smtClean="0">
                <a:solidFill>
                  <a:schemeClr val="tx1"/>
                </a:solidFill>
                <a:effectLst/>
                <a:latin typeface="+mn-lt"/>
                <a:ea typeface="+mn-ea"/>
                <a:cs typeface="+mn-cs"/>
              </a:rPr>
              <a:t>Full FOA	</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2. Limited FOA 	       Which FOA to invoke will depend upon the relevant DTAA</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(UN Model)</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3. No FOA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(OECD Model)</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Question of applying FOA rule will arise only after the PE is set-up. Therefore, profit of enterprise from direct transaction concluded before setting up the PE cannot be taxed involving FOA.</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Once there exist a PE in source state, 3 possibilities emerge:</a:t>
            </a:r>
            <a:endParaRPr lang="en-IN"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Business profits arising in source state shall be taxed in S state by treating PE situated there as separate &amp; distinct entity and other business profits of ‘R’ Company independently earned in “S” state should not be taxed in that state by applying FOA Rule [No FOA]</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All profits of ‘R’ company derived in state “S” is taxed in State “S” irrespective of the fact that whether such profits derived from PE or from independent business activity of ‘R’ Company in state “S”. [Full FOA]</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Profits attributable to</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Sale of same or similar goods which are sold through PE</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Same or similar business activities carried on in state “S” by R company as those effected by PE should be taxed along with profits of PE. [Limited FOA]</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FOA is a concept under which PE is taxed by the country in which it is located not only on the income and property, but also on all incomes derived by its foreign head office from sources in and all property owned by the foreign HO situated in the country where PE is located.</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Article 7(1) (a), (b) and (c) are like magnets</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Para (b) and (c) are like magnets. They have the force of attracting the same or similar sales and activities as those of PE into the PE’s sphere so that the profits derived by them are treated as PE’s profits.</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"Force of attraction" is a concept under which a permanent establishment </a:t>
            </a:r>
            <a:r>
              <a:rPr lang="en-US" sz="1200" b="1" i="1" kern="1200" dirty="0" smtClean="0">
                <a:solidFill>
                  <a:schemeClr val="tx1"/>
                </a:solidFill>
                <a:effectLst/>
                <a:latin typeface="+mn-lt"/>
                <a:ea typeface="+mn-ea"/>
                <a:cs typeface="+mn-cs"/>
              </a:rPr>
              <a:t>is </a:t>
            </a:r>
            <a:r>
              <a:rPr lang="en-US" sz="1200" b="1" kern="1200" dirty="0" smtClean="0">
                <a:solidFill>
                  <a:schemeClr val="tx1"/>
                </a:solidFill>
                <a:effectLst/>
                <a:latin typeface="+mn-lt"/>
                <a:ea typeface="+mn-ea"/>
                <a:cs typeface="+mn-cs"/>
              </a:rPr>
              <a:t>taxed by the country in which it is located not only on the income and property, but also on all income derived by its foreign head office from sources in, and all property owned by the foreign head office situated in the country where the permanent establish­ment is located.</a:t>
            </a:r>
            <a:endParaRPr lang="en-IN" sz="1200" b="1" kern="1200" dirty="0" smtClean="0">
              <a:solidFill>
                <a:schemeClr val="tx1"/>
              </a:solidFill>
              <a:effectLst/>
              <a:latin typeface="+mn-lt"/>
              <a:ea typeface="+mn-ea"/>
              <a:cs typeface="+mn-cs"/>
            </a:endParaRPr>
          </a:p>
          <a:p>
            <a:endParaRPr lang="en-IN" sz="1200" kern="1200" dirty="0" smtClean="0">
              <a:solidFill>
                <a:schemeClr val="tx1"/>
              </a:solidFill>
              <a:effectLst/>
              <a:latin typeface="+mn-lt"/>
              <a:ea typeface="+mn-ea"/>
              <a:cs typeface="+mn-cs"/>
            </a:endParaRPr>
          </a:p>
          <a:p>
            <a:endParaRPr lang="en-IN" sz="1200" kern="1200" dirty="0" smtClean="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46</a:t>
            </a:fld>
            <a:endParaRPr lang="en-SG" dirty="0"/>
          </a:p>
        </p:txBody>
      </p:sp>
    </p:spTree>
    <p:extLst>
      <p:ext uri="{BB962C8B-B14F-4D97-AF65-F5344CB8AC3E}">
        <p14:creationId xmlns:p14="http://schemas.microsoft.com/office/powerpoint/2010/main" val="2408966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b="1" u="sng" kern="1200" dirty="0" smtClean="0">
                <a:solidFill>
                  <a:schemeClr val="tx1"/>
                </a:solidFill>
                <a:effectLst/>
                <a:latin typeface="+mn-lt"/>
                <a:ea typeface="+mn-ea"/>
                <a:cs typeface="+mn-cs"/>
              </a:rPr>
              <a:t>Profit allocation between PE &amp; HO or between two PE’s will affect each country’s tax collection:</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relationship is an inverse one: A decrease in PE’s profits (Corresponding to an increase in the head office – or other divisions’ or associates’ profits) decreases Country “S’s” tax claim and correspondingly increases the tax claim of Country “R” (or other country in which associates are resident). Whether Company R desires high or low taxable profits of its PE depends on Country “S’s” tax rate relative to that in Country “R”. The PE’s taxable profits can be manipulated by transactions between the PE and its head office and transactions between the PE and other divisions or companies affiliated to Company R (which are not resident in Country S), to transfer profits either into or out of Country S.</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Applying Article 7 (2), even transactions between HO located in “R” country and PE located in “S” country leads to an interesting question: Can profit be earned from transaction with self?</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Tax authorities tend to tax such transactions as if transactions are between 2 independent entities. Tax payers argue that such transaction does not result in profit from third party.</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simplicity of this idea conveyed by Article 7(2) conceals various fundamental problems, which can arise in practice. For </a:t>
            </a:r>
            <a:r>
              <a:rPr lang="en-US" sz="1200" i="1" u="sng" kern="1200" dirty="0" err="1" smtClean="0">
                <a:solidFill>
                  <a:schemeClr val="tx1"/>
                </a:solidFill>
                <a:effectLst/>
                <a:latin typeface="+mn-lt"/>
                <a:ea typeface="+mn-ea"/>
                <a:cs typeface="+mn-cs"/>
              </a:rPr>
              <a:t>Eg</a:t>
            </a:r>
            <a:r>
              <a:rPr lang="en-US" sz="1200" i="1" u="sng"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a head office transfers goods to a PE and PE sells the goods to a customer. Is the income recognized by the head office (</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upon transfer of the goods to the PE – as if the PE were a subsidiary company of a foreign parent or (ii) upon sale to the client, because the entity as a whole only realizes the income upon sale to the separate legal entity (the client) and not upon the internal transfer? Similarly, if a head office transfers the equipment to a PE for use by the PE, should (</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the head office transfer the equipment at fair market value or at book value, and (ii) the PE compute depreciation on fair market value or on book value? International practice demonstrates that, in general, the separate entity approach prevails, which results in application of the arm’s length principle. Therefore, in the above circumstances, the typical approach, at least as far as the PE is concerned for the purposes of calculating its taxable income in Country S, would be to adopt the fair market value.</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Numerous difficulties arise in applying arm’s length pricing methodology. Take the simple case of Company R, a resident of Country R, which manufactures bikes in Country R. It transfers the bikes to its PE in Country S, which sells bikes to customers in Country S. The central question from a tax perspective is: what is the correct value at which bikes should be transferred from Company R in Country R to the PE in Country S? The first issue to address is whether the PE is operating as sales agent, a distributor or something else. The legal nature of the PE must be first determined because, if it is a sales agent, the arm’s length approach would require determination of arm’s length sales commission by reference to commissions earned by unrelated agents performing similar activities. If the PE were treated as a distinct and separate legal entity, title to the bikes would not pass to it and its revenue would be commission on sales. On the other hand, if the PE is a distributor, the arm’s length approach requires that the distributor’s profit is calculated by deducting from its actual sales to consumers in Country S the arm’s length wholesale price for bikes. If the PE were treated as a distinct and separate legal entity, title to the bikes would pass to it and its profits would be the difference between its revenue and costs.</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have been a plethora of cases, rejecting the possibility of profits from transactions with self.</a:t>
            </a:r>
            <a:endParaRPr lang="en-IN"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Kikabhai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Premchand</a:t>
            </a:r>
            <a:r>
              <a:rPr lang="en-US" sz="1200" kern="1200" dirty="0" smtClean="0">
                <a:solidFill>
                  <a:schemeClr val="tx1"/>
                </a:solidFill>
                <a:effectLst/>
                <a:latin typeface="+mn-lt"/>
                <a:ea typeface="+mn-ea"/>
                <a:cs typeface="+mn-cs"/>
              </a:rPr>
              <a:t> vs. CIT 24 ITR 506</a:t>
            </a:r>
            <a:endParaRPr lang="en-IN" sz="1200" kern="1200" dirty="0" smtClean="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47</a:t>
            </a:fld>
            <a:endParaRPr lang="en-SG" dirty="0"/>
          </a:p>
        </p:txBody>
      </p:sp>
    </p:spTree>
    <p:extLst>
      <p:ext uri="{BB962C8B-B14F-4D97-AF65-F5344CB8AC3E}">
        <p14:creationId xmlns:p14="http://schemas.microsoft.com/office/powerpoint/2010/main" val="14390826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0</a:t>
            </a:r>
            <a:r>
              <a:rPr lang="en-US" sz="1200" kern="1200" dirty="0" smtClean="0">
                <a:solidFill>
                  <a:schemeClr val="tx1"/>
                </a:solidFill>
                <a:effectLst/>
                <a:latin typeface="+mn-lt"/>
                <a:ea typeface="+mn-ea"/>
                <a:cs typeface="+mn-cs"/>
              </a:rPr>
              <a:t>Transfer pricing provisions require transaction between two A.E be at ALP. If not, certain adjustments are made to ensure that ALP is taxed.</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Associated Enterprise as per definition u/s 92A mean a person (includes PE of such person) who is proposed to be ...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Intending thereby that even a PE is to be treated as separate enterprise.</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such provisions are applied to H.O. in R Country and branch in S country, it leads to a situation where profit is determined by transacting with self.</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b="1" u="sng" kern="1200" dirty="0" smtClean="0">
                <a:solidFill>
                  <a:schemeClr val="tx1"/>
                </a:solidFill>
                <a:effectLst/>
                <a:latin typeface="+mn-lt"/>
                <a:ea typeface="+mn-ea"/>
                <a:cs typeface="+mn-cs"/>
              </a:rPr>
              <a:t>Conversion of Capital Asset:</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Capital asset is converted into stock-in-trade, law treats it as a transfer and is subject to Capital Gains tax. Then IT law itself excludes the </a:t>
            </a:r>
          </a:p>
          <a:p>
            <a:r>
              <a:rPr lang="en-US" sz="1200" kern="1200" dirty="0" smtClean="0">
                <a:solidFill>
                  <a:schemeClr val="tx1"/>
                </a:solidFill>
                <a:effectLst/>
                <a:latin typeface="+mn-lt"/>
                <a:ea typeface="+mn-ea"/>
                <a:cs typeface="+mn-cs"/>
              </a:rPr>
              <a:t>concept of taxing profits from transaction with self.</a:t>
            </a:r>
            <a:endParaRPr lang="en-IN" sz="1200" kern="1200" dirty="0" smtClean="0">
              <a:solidFill>
                <a:schemeClr val="tx1"/>
              </a:solidFill>
              <a:effectLst/>
              <a:latin typeface="+mn-lt"/>
              <a:ea typeface="+mn-ea"/>
              <a:cs typeface="+mn-cs"/>
            </a:endParaRPr>
          </a:p>
          <a:p>
            <a:endParaRPr lang="en-US" dirty="0" smtClean="0"/>
          </a:p>
          <a:p>
            <a:r>
              <a:rPr lang="en-US" b="1" dirty="0" smtClean="0"/>
              <a:t>Profit earned from self</a:t>
            </a:r>
          </a:p>
          <a:p>
            <a:r>
              <a:rPr lang="en-US" dirty="0" smtClean="0"/>
              <a:t>Mafatlal </a:t>
            </a:r>
            <a:r>
              <a:rPr lang="en-US" dirty="0" err="1" smtClean="0"/>
              <a:t>Gangabjai</a:t>
            </a:r>
            <a:r>
              <a:rPr lang="en-US" baseline="0" dirty="0" smtClean="0"/>
              <a:t> </a:t>
            </a:r>
            <a:r>
              <a:rPr lang="en-US" dirty="0" smtClean="0"/>
              <a:t>193 ITR 188 (Mum)</a:t>
            </a:r>
          </a:p>
          <a:p>
            <a:r>
              <a:rPr lang="en-US" dirty="0" smtClean="0"/>
              <a:t>CIT </a:t>
            </a:r>
            <a:r>
              <a:rPr lang="en-US" dirty="0" err="1" smtClean="0"/>
              <a:t>Vs.Premier</a:t>
            </a:r>
            <a:r>
              <a:rPr lang="en-US" dirty="0" smtClean="0"/>
              <a:t> </a:t>
            </a:r>
            <a:r>
              <a:rPr lang="en-US" dirty="0" err="1" smtClean="0"/>
              <a:t>Tyres</a:t>
            </a:r>
            <a:r>
              <a:rPr lang="en-US" dirty="0" smtClean="0"/>
              <a:t> Ltd 134 ITR 17 (mum)</a:t>
            </a:r>
          </a:p>
          <a:p>
            <a:r>
              <a:rPr lang="en-US" dirty="0" smtClean="0"/>
              <a:t>IDBI Vs</a:t>
            </a:r>
            <a:r>
              <a:rPr lang="en-US" baseline="0" dirty="0" smtClean="0"/>
              <a:t> DCIT 91 ITD 34 (</a:t>
            </a:r>
            <a:r>
              <a:rPr lang="en-US" baseline="0" dirty="0" err="1" smtClean="0"/>
              <a:t>kol</a:t>
            </a:r>
            <a:r>
              <a:rPr lang="en-US" baseline="0" dirty="0" smtClean="0"/>
              <a:t>)</a:t>
            </a:r>
            <a:endParaRPr lang="en-IN" dirty="0" smtClean="0"/>
          </a:p>
        </p:txBody>
      </p:sp>
      <p:sp>
        <p:nvSpPr>
          <p:cNvPr id="4" name="Slide Number Placeholder 3"/>
          <p:cNvSpPr>
            <a:spLocks noGrp="1"/>
          </p:cNvSpPr>
          <p:nvPr>
            <p:ph type="sldNum" sz="quarter" idx="5"/>
          </p:nvPr>
        </p:nvSpPr>
        <p:spPr/>
        <p:txBody>
          <a:bodyPr/>
          <a:lstStyle/>
          <a:p>
            <a:pPr>
              <a:defRPr/>
            </a:pPr>
            <a:fld id="{579947FB-E88A-4D08-BBF7-3A2228EFD1C1}" type="slidenum">
              <a:rPr lang="en-SG" smtClean="0"/>
              <a:pPr>
                <a:defRPr/>
              </a:pPr>
              <a:t>48</a:t>
            </a:fld>
            <a:endParaRPr lang="en-SG"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CBDT Circular no. 649 </a:t>
            </a:r>
            <a:r>
              <a:rPr lang="en-US" sz="1200" kern="1200" dirty="0" err="1" smtClean="0">
                <a:solidFill>
                  <a:schemeClr val="tx1"/>
                </a:solidFill>
                <a:effectLst/>
                <a:latin typeface="+mn-lt"/>
                <a:ea typeface="+mn-ea"/>
                <a:cs typeface="+mn-cs"/>
              </a:rPr>
              <a:t>dtd</a:t>
            </a:r>
            <a:r>
              <a:rPr lang="en-US" sz="1200" kern="1200" dirty="0" smtClean="0">
                <a:solidFill>
                  <a:schemeClr val="tx1"/>
                </a:solidFill>
                <a:effectLst/>
                <a:latin typeface="+mn-lt"/>
                <a:ea typeface="+mn-ea"/>
                <a:cs typeface="+mn-cs"/>
              </a:rPr>
              <a:t> 31/03/1993</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PE remits FTS to the HO, fee would be taxable in the hands of HO. Therefore, PE is required to deduct tax.</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CBDT Circular no. 740 </a:t>
            </a:r>
            <a:r>
              <a:rPr lang="en-US" sz="1200" kern="1200" dirty="0" err="1" smtClean="0">
                <a:solidFill>
                  <a:schemeClr val="tx1"/>
                </a:solidFill>
                <a:effectLst/>
                <a:latin typeface="+mn-lt"/>
                <a:ea typeface="+mn-ea"/>
                <a:cs typeface="+mn-cs"/>
              </a:rPr>
              <a:t>dtd</a:t>
            </a:r>
            <a:r>
              <a:rPr lang="en-US" sz="1200" kern="1200" dirty="0" smtClean="0">
                <a:solidFill>
                  <a:schemeClr val="tx1"/>
                </a:solidFill>
                <a:effectLst/>
                <a:latin typeface="+mn-lt"/>
                <a:ea typeface="+mn-ea"/>
                <a:cs typeface="+mn-cs"/>
              </a:rPr>
              <a:t> 17/04/1996</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Indian banking branch of Non-Resident company makes interest payment to its HO or branch situated in any other country, it is required to deduct tax at source u/s 195.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above 2 circulars admit the concept that one can make profit by trading with self.</a:t>
            </a:r>
            <a:endParaRPr lang="en-IN" sz="1200" kern="1200" dirty="0" smtClean="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49</a:t>
            </a:fld>
            <a:endParaRPr lang="en-SG" dirty="0"/>
          </a:p>
        </p:txBody>
      </p:sp>
    </p:spTree>
    <p:extLst>
      <p:ext uri="{BB962C8B-B14F-4D97-AF65-F5344CB8AC3E}">
        <p14:creationId xmlns:p14="http://schemas.microsoft.com/office/powerpoint/2010/main" val="23252032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Separate</a:t>
            </a:r>
            <a:r>
              <a:rPr lang="en-US" baseline="0" dirty="0" smtClean="0"/>
              <a:t> entity approach and relevant business activity approach are the two different methods of apportionment of profits. In India however, the jury seems to be hung. </a:t>
            </a:r>
            <a:r>
              <a:rPr lang="en-US" b="1" baseline="0" dirty="0" smtClean="0"/>
              <a:t>CIT Vs. Hyundai Heavy Industries 291 ITR 482 (SC), </a:t>
            </a:r>
            <a:r>
              <a:rPr lang="en-US" b="1" baseline="0" dirty="0" err="1" smtClean="0"/>
              <a:t>Mototrola</a:t>
            </a:r>
            <a:r>
              <a:rPr lang="en-US" b="1" baseline="0" dirty="0" smtClean="0"/>
              <a:t> </a:t>
            </a:r>
            <a:r>
              <a:rPr lang="en-US" b="1" baseline="0" dirty="0" err="1" smtClean="0"/>
              <a:t>Vs.DCIT</a:t>
            </a:r>
            <a:r>
              <a:rPr lang="en-US" b="1" baseline="0" dirty="0" smtClean="0"/>
              <a:t> 95 ITD 269 (Del), </a:t>
            </a:r>
            <a:r>
              <a:rPr lang="en-US" b="1" baseline="0" dirty="0" err="1" smtClean="0"/>
              <a:t>Carbijet</a:t>
            </a:r>
            <a:r>
              <a:rPr lang="en-US" b="1" baseline="0" dirty="0" smtClean="0"/>
              <a:t> </a:t>
            </a:r>
            <a:r>
              <a:rPr lang="en-US" b="1" baseline="0" dirty="0" err="1" smtClean="0"/>
              <a:t>Inc</a:t>
            </a:r>
            <a:r>
              <a:rPr lang="en-US" b="1" baseline="0" dirty="0" smtClean="0"/>
              <a:t> 4 SOT 18 (Mum)</a:t>
            </a:r>
          </a:p>
          <a:p>
            <a:r>
              <a:rPr lang="en-US" b="1" baseline="0" dirty="0" smtClean="0"/>
              <a:t>ABN </a:t>
            </a:r>
            <a:r>
              <a:rPr lang="en-US" b="1" baseline="0" dirty="0" err="1" smtClean="0"/>
              <a:t>Amro</a:t>
            </a:r>
            <a:r>
              <a:rPr lang="en-US" b="1" baseline="0" dirty="0" smtClean="0"/>
              <a:t> 280ITR 117, Dresdner Bank 108 ITD375.</a:t>
            </a:r>
            <a:endParaRPr lang="en-IN" b="1"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50</a:t>
            </a:fld>
            <a:endParaRPr lang="en-SG" dirty="0"/>
          </a:p>
        </p:txBody>
      </p:sp>
    </p:spTree>
    <p:extLst>
      <p:ext uri="{BB962C8B-B14F-4D97-AF65-F5344CB8AC3E}">
        <p14:creationId xmlns:p14="http://schemas.microsoft.com/office/powerpoint/2010/main" val="21509559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p:txBody>
          <a:bodyPr/>
          <a:lstStyle/>
          <a:p>
            <a:pPr>
              <a:defRPr/>
            </a:pPr>
            <a:fld id="{7BA4764F-76F6-4F8D-B36C-3D35E3ED7506}" type="slidenum">
              <a:rPr lang="en-US" smtClean="0"/>
              <a:pPr>
                <a:defRPr/>
              </a:pPr>
              <a:t>53</a:t>
            </a:fld>
            <a:endParaRPr lang="en-US" smtClean="0"/>
          </a:p>
        </p:txBody>
      </p:sp>
      <p:sp>
        <p:nvSpPr>
          <p:cNvPr id="1105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6"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p:txBody>
          <a:bodyPr/>
          <a:lstStyle/>
          <a:p>
            <a:pPr>
              <a:defRPr/>
            </a:pPr>
            <a:fld id="{F5657E1A-2521-46AE-9344-3AA1EE00D754}" type="slidenum">
              <a:rPr lang="en-US" smtClean="0"/>
              <a:pPr>
                <a:defRPr/>
              </a:pPr>
              <a:t>54</a:t>
            </a:fld>
            <a:endParaRPr lang="en-US" smtClean="0"/>
          </a:p>
        </p:txBody>
      </p:sp>
      <p:sp>
        <p:nvSpPr>
          <p:cNvPr id="1116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0"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Deduction of expenses (Para 3, Article 7)</a:t>
            </a:r>
            <a:endParaRPr lang="en-IN" sz="1050" b="1"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While calculating the income of PE, expenses incurred should be allowed as expenses.</a:t>
            </a:r>
            <a:endParaRPr lang="en-IN" sz="105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05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Deduction for expenses should be allowed in accordance with the provisions of domestic law of the Country where the PE is situated (India specific DTAs)</a:t>
            </a:r>
            <a:endParaRPr lang="en-IN" sz="105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05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If provisions of DTA are more beneficial than DTL, apply DTA or vice-versa.</a:t>
            </a:r>
            <a:endParaRPr lang="en-IN" sz="105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05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In certain DTAA’s signed by India, the following expenses are not deductible</a:t>
            </a:r>
            <a:endParaRPr lang="en-IN" sz="105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05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Payment for use of patents or other rights, royalties, FTS</a:t>
            </a:r>
            <a:endParaRPr lang="en-IN" sz="105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Payment for use of specific services performed in commission</a:t>
            </a:r>
            <a:endParaRPr lang="en-IN" sz="105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Internet Payments (except for banks)</a:t>
            </a:r>
            <a:endParaRPr lang="en-IN" sz="1050" kern="1200" dirty="0" smtClean="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55</a:t>
            </a:fld>
            <a:endParaRPr lang="en-SG" dirty="0"/>
          </a:p>
        </p:txBody>
      </p:sp>
    </p:spTree>
    <p:extLst>
      <p:ext uri="{BB962C8B-B14F-4D97-AF65-F5344CB8AC3E}">
        <p14:creationId xmlns:p14="http://schemas.microsoft.com/office/powerpoint/2010/main" val="318313387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56</a:t>
            </a:fld>
            <a:endParaRPr lang="en-SG" dirty="0"/>
          </a:p>
        </p:txBody>
      </p:sp>
    </p:spTree>
    <p:extLst>
      <p:ext uri="{BB962C8B-B14F-4D97-AF65-F5344CB8AC3E}">
        <p14:creationId xmlns:p14="http://schemas.microsoft.com/office/powerpoint/2010/main" val="23460595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S.44C RESTRICTION IMPOSED. SO WILL DTAA GIVE RELIEF FROM RESTRICTION?</a:t>
            </a:r>
            <a:endParaRPr lang="en-IN" smtClean="0"/>
          </a:p>
        </p:txBody>
      </p:sp>
      <p:sp>
        <p:nvSpPr>
          <p:cNvPr id="4" name="Slide Number Placeholder 3"/>
          <p:cNvSpPr>
            <a:spLocks noGrp="1"/>
          </p:cNvSpPr>
          <p:nvPr>
            <p:ph type="sldNum" sz="quarter" idx="5"/>
          </p:nvPr>
        </p:nvSpPr>
        <p:spPr/>
        <p:txBody>
          <a:bodyPr/>
          <a:lstStyle/>
          <a:p>
            <a:pPr>
              <a:defRPr/>
            </a:pPr>
            <a:fld id="{4BB62D2A-ADFC-48C7-8DC0-A1838D48C83F}" type="slidenum">
              <a:rPr lang="en-SG" smtClean="0"/>
              <a:pPr>
                <a:defRPr/>
              </a:pPr>
              <a:t>59</a:t>
            </a:fld>
            <a:endParaRPr lang="en-SG"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C7DFF9-CB1A-444F-A8B9-DC4E53618993}" type="slidenum">
              <a:rPr lang="en-SG" smtClean="0"/>
              <a:pPr fontAlgn="base">
                <a:spcBef>
                  <a:spcPct val="0"/>
                </a:spcBef>
                <a:spcAft>
                  <a:spcPct val="0"/>
                </a:spcAft>
                <a:defRPr/>
              </a:pPr>
              <a:t>7</a:t>
            </a:fld>
            <a:endParaRPr lang="en-SG"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r>
              <a:rPr lang="en-US" sz="1200" b="1" kern="1200" dirty="0" smtClean="0">
                <a:solidFill>
                  <a:schemeClr val="tx1"/>
                </a:solidFill>
                <a:effectLst/>
                <a:latin typeface="+mn-lt"/>
                <a:ea typeface="+mn-ea"/>
                <a:cs typeface="+mn-cs"/>
              </a:rPr>
              <a:t>Indirect method</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Art. 7(4) of the OECD model DTA recognizes that — although uncommon — some countries permit profit to be allocated to a PE not in accordance with the direct method described above but on the basis of an apportion­ment of the enterprise's worldwide profits. Specifically, Art. 7(4) provides that:</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nsofar</a:t>
            </a:r>
            <a:r>
              <a:rPr lang="en-US" sz="1200" kern="1200" dirty="0" smtClean="0">
                <a:solidFill>
                  <a:schemeClr val="tx1"/>
                </a:solidFill>
                <a:effectLst/>
                <a:latin typeface="+mn-lt"/>
                <a:ea typeface="+mn-ea"/>
                <a:cs typeface="+mn-cs"/>
              </a:rPr>
              <a:t> as it has been customary in [Country S] to determine the profits to be attributed to a permanent establishment on the basis of an </a:t>
            </a:r>
            <a:r>
              <a:rPr lang="en-US" sz="1200" i="1" kern="1200" dirty="0" smtClean="0">
                <a:solidFill>
                  <a:schemeClr val="tx1"/>
                </a:solidFill>
                <a:effectLst/>
                <a:latin typeface="+mn-lt"/>
                <a:ea typeface="+mn-ea"/>
                <a:cs typeface="+mn-cs"/>
              </a:rPr>
              <a:t>apportionment of to­tal profits </a:t>
            </a:r>
            <a:r>
              <a:rPr lang="en-US" sz="1200" kern="1200" dirty="0" smtClean="0">
                <a:solidFill>
                  <a:schemeClr val="tx1"/>
                </a:solidFill>
                <a:effectLst/>
                <a:latin typeface="+mn-lt"/>
                <a:ea typeface="+mn-ea"/>
                <a:cs typeface="+mn-cs"/>
              </a:rPr>
              <a:t>of the enterprise to its various parts, nothing in [Article 7(2)] shall preclude [Country SI from determining the profits to be taxed by such an ap­portionment </a:t>
            </a:r>
            <a:r>
              <a:rPr lang="en-US" sz="1200" i="1" kern="1200" dirty="0" smtClean="0">
                <a:solidFill>
                  <a:schemeClr val="tx1"/>
                </a:solidFill>
                <a:effectLst/>
                <a:latin typeface="+mn-lt"/>
                <a:ea typeface="+mn-ea"/>
                <a:cs typeface="+mn-cs"/>
              </a:rPr>
              <a:t>as may be customary; </a:t>
            </a:r>
            <a:r>
              <a:rPr lang="en-US" sz="1200" kern="1200" dirty="0" smtClean="0">
                <a:solidFill>
                  <a:schemeClr val="tx1"/>
                </a:solidFill>
                <a:effectLst/>
                <a:latin typeface="+mn-lt"/>
                <a:ea typeface="+mn-ea"/>
                <a:cs typeface="+mn-cs"/>
              </a:rPr>
              <a:t>the method of apportionment shall, how­ever, be such that the result shall be </a:t>
            </a:r>
            <a:r>
              <a:rPr lang="en-US" sz="1200" i="1" kern="1200" dirty="0" smtClean="0">
                <a:solidFill>
                  <a:schemeClr val="tx1"/>
                </a:solidFill>
                <a:effectLst/>
                <a:latin typeface="+mn-lt"/>
                <a:ea typeface="+mn-ea"/>
                <a:cs typeface="+mn-cs"/>
              </a:rPr>
              <a:t>in accordance with the principles con­tained in this Article.</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Art. 7(4) therefore allow a form of unitary taxation to determine the amount of a PE's profits; that is, the entire legal entity is regarded as a unity and the income of each of its divisions or branches (after the elimina­tion of intra-entity transactions) is combined. The aggregate net income is allocated to the various components of the entity by way of a formula, which is based on the relationship of the individual component's activities to the total activities of the entity (e.g. on the basis of sales, assets em­ployed, payroll, capital invested, manufacturing costs or a combination of two or more of these elements).</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indirect overall profits approach seems to require it to be established that the enterprise has made an overall profit out of the relevant activities (some of which have been carried on by the PE) before any profit can be attributed to the PE. The independent entity approach, on the other hand, enables the relevant revenue authority to levy tax on the profits of the branch notwithstanding that the enterprise, overall, has made a loss in re­spect of the relevant activities.</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One should remember that the apportionment method authorized by Art. 7 (4) is admissible as an exception to the direct approach advocated by Art. 7(2); that is, it is allowed only if the method is customarily used in Country S and the outcome of its application is in accordance with the principles of Art. 7. The latter requirement highlights an inherent internal conflict in Art. 7, </a:t>
            </a:r>
            <a:r>
              <a:rPr lang="en-US" sz="1200" kern="1200" dirty="0" err="1" smtClean="0">
                <a:solidFill>
                  <a:schemeClr val="tx1"/>
                </a:solidFill>
                <a:effectLst/>
                <a:latin typeface="+mn-lt"/>
                <a:ea typeface="+mn-ea"/>
                <a:cs typeface="+mn-cs"/>
              </a:rPr>
              <a:t>viz</a:t>
            </a:r>
            <a:r>
              <a:rPr lang="en-US" sz="1200" kern="1200" dirty="0" smtClean="0">
                <a:solidFill>
                  <a:schemeClr val="tx1"/>
                </a:solidFill>
                <a:effectLst/>
                <a:latin typeface="+mn-lt"/>
                <a:ea typeface="+mn-ea"/>
                <a:cs typeface="+mn-cs"/>
              </a:rPr>
              <a:t>, how can a relatively simple apportionment of global profits to each PE accord with the notion of profit determination on the basis of each PE being a distinct and separate entity operating on an arm's length basis from its head office and other PEs within the same legal entity? An attempt to resolve that conflict was given in the judgment in </a:t>
            </a:r>
            <a:r>
              <a:rPr lang="en-US" sz="1200" i="1" kern="1200" dirty="0" smtClean="0">
                <a:solidFill>
                  <a:schemeClr val="tx1"/>
                </a:solidFill>
                <a:effectLst/>
                <a:latin typeface="+mn-lt"/>
                <a:ea typeface="+mn-ea"/>
                <a:cs typeface="+mn-cs"/>
              </a:rPr>
              <a:t>Sun Life Assurance Co. of Canada v. Pearson </a:t>
            </a:r>
            <a:r>
              <a:rPr lang="en-US" sz="1200" kern="1200" dirty="0" smtClean="0">
                <a:solidFill>
                  <a:schemeClr val="tx1"/>
                </a:solidFill>
                <a:effectLst/>
                <a:latin typeface="+mn-lt"/>
                <a:ea typeface="+mn-ea"/>
                <a:cs typeface="+mn-cs"/>
              </a:rPr>
              <a:t>{l986} STC 335 (at pages 347-348), where it was held that the principles of Art. 7 are satisfied by any apportionment fraction applied to worldwide profits that gives reasonable (even if rough and ready) weight to a PE's activities.</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advantages of formula apportionment are that it:</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 avoids the need to determine internal transfer prices on the basis of the artificial assumption of economic independence of divisions of the same legal entity, especially the arm's length pricing requirements of finding appropriate comparable prices. Therefore, it allows the entity to be more realistically treated as more than the simple sum of its com­ponent parts;</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 reduces the effectiveness of the use of tax havens; and</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 involves less compliance costs for taxpayers and administrative costs for tax authorities.</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Nevertheless, there are disadvantages associated with the formula app3r­tionment method. They include:</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 The outcome is arbitrary because formula apportionment does not at­tempt to determine where income originates. In particular, it produces a distortional result if a loss in a PE is outweighed by an overall profit of the enterprise as a whole, in which case tax will be payable in Country S when, in fact, a loss is incurred there. Conversely, there may be a worldwide loss when, in fact, the PE in Country S makes a profit there, such that Country S collects no tax on that profit.</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 - Each unit of an allocation key (i.e. the basis of allocation, such as as­sets or costs) is assumed to have the same contribution to income. For example, </a:t>
            </a:r>
            <a:r>
              <a:rPr lang="en-US" sz="1200" kern="1200" dirty="0" err="1" smtClean="0">
                <a:solidFill>
                  <a:schemeClr val="tx1"/>
                </a:solidFill>
                <a:effectLst/>
                <a:latin typeface="+mn-lt"/>
                <a:ea typeface="+mn-ea"/>
                <a:cs typeface="+mn-cs"/>
              </a:rPr>
              <a:t>labour</a:t>
            </a:r>
            <a:r>
              <a:rPr lang="en-US" sz="1200" kern="1200" dirty="0" smtClean="0">
                <a:solidFill>
                  <a:schemeClr val="tx1"/>
                </a:solidFill>
                <a:effectLst/>
                <a:latin typeface="+mn-lt"/>
                <a:ea typeface="+mn-ea"/>
                <a:cs typeface="+mn-cs"/>
              </a:rPr>
              <a:t> costs of EUR 100 in the Slovak Republic are assumed to produce the same profit as EUR 100 of </a:t>
            </a:r>
            <a:r>
              <a:rPr lang="en-US" sz="1200" kern="1200" dirty="0" err="1" smtClean="0">
                <a:solidFill>
                  <a:schemeClr val="tx1"/>
                </a:solidFill>
                <a:effectLst/>
                <a:latin typeface="+mn-lt"/>
                <a:ea typeface="+mn-ea"/>
                <a:cs typeface="+mn-cs"/>
              </a:rPr>
              <a:t>labour</a:t>
            </a:r>
            <a:r>
              <a:rPr lang="en-US" sz="1200" kern="1200" dirty="0" smtClean="0">
                <a:solidFill>
                  <a:schemeClr val="tx1"/>
                </a:solidFill>
                <a:effectLst/>
                <a:latin typeface="+mn-lt"/>
                <a:ea typeface="+mn-ea"/>
                <a:cs typeface="+mn-cs"/>
              </a:rPr>
              <a:t> costs in France.</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 - The effect of exchange rate fluctuations distorts profit allocated to dif­ferent PEs. For example, a devaluation of Country S's currency makes production there more profitable, but the formula apportionment meth­od will attribute fewer profits to Country S. Suppose, for instance, that a UK-resident company has a PE in the United States. Assume that be­fore the US dollar falls in value, the exchange rate was GBP 1 = USD 1.50 and the US dollar devalues to GBP = 1 USD 2.</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USD GPB</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Before devaluation</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US PE income</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150</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100</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Worldwide income</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300</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Apportionment to US PE</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0.33</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After devaluation</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US PE income</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150</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75</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Worldwide income</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275</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Apportionment to US PE</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0.27</a:t>
            </a: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60</a:t>
            </a:fld>
            <a:endParaRPr lang="en-SG" dirty="0"/>
          </a:p>
        </p:txBody>
      </p:sp>
    </p:spTree>
    <p:extLst>
      <p:ext uri="{BB962C8B-B14F-4D97-AF65-F5344CB8AC3E}">
        <p14:creationId xmlns:p14="http://schemas.microsoft.com/office/powerpoint/2010/main" val="5257557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61</a:t>
            </a:fld>
            <a:endParaRPr lang="en-SG" dirty="0"/>
          </a:p>
        </p:txBody>
      </p:sp>
    </p:spTree>
    <p:extLst>
      <p:ext uri="{BB962C8B-B14F-4D97-AF65-F5344CB8AC3E}">
        <p14:creationId xmlns:p14="http://schemas.microsoft.com/office/powerpoint/2010/main" val="31828420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Art. 7(5) of the OECD model DTA essentially reiterates the requirement that an enterprise must have some reasonably significant economic activity in a source state before profits that arise from transactions there fall within that state's income tax net. Art. 7(5) states that:</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 profits shall be attributable to a permanent establishment by reason of the </a:t>
            </a:r>
            <a:r>
              <a:rPr lang="en-US" sz="1200" i="1" kern="1200" dirty="0" smtClean="0">
                <a:solidFill>
                  <a:schemeClr val="tx1"/>
                </a:solidFill>
                <a:effectLst/>
                <a:latin typeface="+mn-lt"/>
                <a:ea typeface="+mn-ea"/>
                <a:cs typeface="+mn-cs"/>
              </a:rPr>
              <a:t>mere purchase </a:t>
            </a:r>
            <a:r>
              <a:rPr lang="en-US" sz="1200" kern="1200" dirty="0" smtClean="0">
                <a:solidFill>
                  <a:schemeClr val="tx1"/>
                </a:solidFill>
                <a:effectLst/>
                <a:latin typeface="+mn-lt"/>
                <a:ea typeface="+mn-ea"/>
                <a:cs typeface="+mn-cs"/>
              </a:rPr>
              <a:t>by that permanent establishment of goods or merchandise </a:t>
            </a:r>
            <a:r>
              <a:rPr lang="en-US" sz="1200" i="1" kern="1200" dirty="0" smtClean="0">
                <a:solidFill>
                  <a:schemeClr val="tx1"/>
                </a:solidFill>
                <a:effectLst/>
                <a:latin typeface="+mn-lt"/>
                <a:ea typeface="+mn-ea"/>
                <a:cs typeface="+mn-cs"/>
              </a:rPr>
              <a:t>for the enterprise.                            </a:t>
            </a:r>
            <a:endParaRPr lang="en-IN"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rule is compatible with the exclusion in the definition of a PE in Art. 5(4) (d) of the OECD model DTA of "a fixed place of business solely for the purpose of purchasing goods or merchandise ... for the enterprise". However, an enterprise with such a fixed place of business would not have a PE and, therefore, Art. 7 is not applicable to it. Thus, Art. 7(5) is directed at an enterprise that has a PE through which it carries on a business and also purchases goods or merchandise for the enterprise. In that case, Art. 7 (5) ensures that the profits of the PE are not augmented by any notional profit derived by the PE as a result of its purchases for other parts of the enterprise. The OECD commentary points out the corollary that expenses incurred in the PE's purchasing activities are not deductible in calculating the taxable profits of the PE.78</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Note that this Article applies to a PE that is both carrying on a business and purchases for its head office.</a:t>
            </a:r>
            <a:endParaRPr lang="en-IN" dirty="0" smtClean="0"/>
          </a:p>
        </p:txBody>
      </p:sp>
      <p:sp>
        <p:nvSpPr>
          <p:cNvPr id="4" name="Slide Number Placeholder 3"/>
          <p:cNvSpPr>
            <a:spLocks noGrp="1"/>
          </p:cNvSpPr>
          <p:nvPr>
            <p:ph type="sldNum" sz="quarter" idx="5"/>
          </p:nvPr>
        </p:nvSpPr>
        <p:spPr/>
        <p:txBody>
          <a:bodyPr/>
          <a:lstStyle/>
          <a:p>
            <a:pPr>
              <a:defRPr/>
            </a:pPr>
            <a:fld id="{6631D5C0-B716-49B5-86D9-17E71B5DDE74}" type="slidenum">
              <a:rPr lang="en-SG" smtClean="0"/>
              <a:pPr>
                <a:defRPr/>
              </a:pPr>
              <a:t>62</a:t>
            </a:fld>
            <a:endParaRPr lang="en-SG"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Consistent methodology</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 is not open to a taxpayer to adopt different profit allocation methods from year to year in order to manipulate the profits of a PE to reduce the taxpayer's tax liability in either Country S or Country R (or any other country in which the taxpayer has a PE). This prohibition lies in Art. 7(6) of the OECD model DTA, which requires that:</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profits to be attributed to the permanent establishment shall be determined by the </a:t>
            </a:r>
            <a:r>
              <a:rPr lang="en-US" sz="1200" i="1" kern="1200" dirty="0" smtClean="0">
                <a:solidFill>
                  <a:schemeClr val="tx1"/>
                </a:solidFill>
                <a:effectLst/>
                <a:latin typeface="+mn-lt"/>
                <a:ea typeface="+mn-ea"/>
                <a:cs typeface="+mn-cs"/>
              </a:rPr>
              <a:t>same method year by year </a:t>
            </a:r>
            <a:r>
              <a:rPr lang="en-US" sz="1200" kern="1200" dirty="0" smtClean="0">
                <a:solidFill>
                  <a:schemeClr val="tx1"/>
                </a:solidFill>
                <a:effectLst/>
                <a:latin typeface="+mn-lt"/>
                <a:ea typeface="+mn-ea"/>
                <a:cs typeface="+mn-cs"/>
              </a:rPr>
              <a:t>unless there is good and sufficient reason to the contrary.</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rule ensures that (</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the direct attribution methods, which involve tax adjustments to financial accounts and determination of deductible ex­penses, do not change from year to year, and (ii) tax administrations cannot change from the indirect formula based method to the direct method of profit determination (or vice versa) from year to year.</a:t>
            </a:r>
            <a:endParaRPr lang="en-IN" sz="1200" kern="1200" dirty="0" smtClean="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63</a:t>
            </a:fld>
            <a:endParaRPr lang="en-SG" dirty="0"/>
          </a:p>
        </p:txBody>
      </p:sp>
    </p:spTree>
    <p:extLst>
      <p:ext uri="{BB962C8B-B14F-4D97-AF65-F5344CB8AC3E}">
        <p14:creationId xmlns:p14="http://schemas.microsoft.com/office/powerpoint/2010/main" val="178081957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Subordination of Art. 7</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Where other articles of a DTA specifically deal with particular types of in­come that may also constitute business profits. Art. 7(7) of the OECD model DTA provide that those other articles will override Art. 7. The rele­vant articles are:</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Art. 8 (Shipping and air transport operators);</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Art. 10(4) (Dividends);</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Art. 11 (4) (Interest);</a:t>
            </a:r>
            <a:endParaRPr lang="en-IN"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 Art. 12(3) (Royalties); and</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Art. 21(2) (Other income).</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However, at this stage one should note, with respect to Arts. 10, 11, 12 and 21, that Art. 7 will nevertheless apply if income of those four classes arises through a PE. In other words, Art. 7 will override Arts. 10, 11, 12 and 21 if the income covered by those Articles is "effectively, con­nected with a permanent establishment".</a:t>
            </a:r>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64</a:t>
            </a:fld>
            <a:endParaRPr lang="en-SG" dirty="0"/>
          </a:p>
        </p:txBody>
      </p:sp>
    </p:spTree>
    <p:extLst>
      <p:ext uri="{BB962C8B-B14F-4D97-AF65-F5344CB8AC3E}">
        <p14:creationId xmlns:p14="http://schemas.microsoft.com/office/powerpoint/2010/main" val="404660247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Business Connection necessarily do not mean PE. Discuss cases where Business connection need not be PE</a:t>
            </a:r>
            <a:endParaRPr lang="en-IN" smtClean="0"/>
          </a:p>
        </p:txBody>
      </p:sp>
      <p:sp>
        <p:nvSpPr>
          <p:cNvPr id="4" name="Slide Number Placeholder 3"/>
          <p:cNvSpPr>
            <a:spLocks noGrp="1"/>
          </p:cNvSpPr>
          <p:nvPr>
            <p:ph type="sldNum" sz="quarter" idx="5"/>
          </p:nvPr>
        </p:nvSpPr>
        <p:spPr/>
        <p:txBody>
          <a:bodyPr/>
          <a:lstStyle/>
          <a:p>
            <a:pPr>
              <a:defRPr/>
            </a:pPr>
            <a:fld id="{85DA92CC-73A3-4EE2-B8E6-F223F25AA40B}" type="slidenum">
              <a:rPr lang="en-SG" smtClean="0"/>
              <a:pPr>
                <a:defRPr/>
              </a:pPr>
              <a:t>65</a:t>
            </a:fld>
            <a:endParaRPr lang="en-SG"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86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C0547A-95D1-447B-B73D-ABEDBC8537D9}" type="slidenum">
              <a:rPr lang="en-US" smtClean="0"/>
              <a:pPr fontAlgn="base">
                <a:spcBef>
                  <a:spcPct val="0"/>
                </a:spcBef>
                <a:spcAft>
                  <a:spcPct val="0"/>
                </a:spcAft>
                <a:defRPr/>
              </a:pPr>
              <a:t>66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8</a:t>
            </a:fld>
            <a:endParaRPr lang="en-SG" dirty="0"/>
          </a:p>
        </p:txBody>
      </p:sp>
    </p:spTree>
    <p:extLst>
      <p:ext uri="{BB962C8B-B14F-4D97-AF65-F5344CB8AC3E}">
        <p14:creationId xmlns:p14="http://schemas.microsoft.com/office/powerpoint/2010/main" val="2196914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lvl="1"/>
            <a:r>
              <a:rPr lang="en-GB" sz="1200" b="1" kern="1200" dirty="0" smtClean="0">
                <a:solidFill>
                  <a:schemeClr val="tx1"/>
                </a:solidFill>
                <a:effectLst/>
                <a:latin typeface="+mn-lt"/>
                <a:ea typeface="+mn-ea"/>
                <a:cs typeface="+mn-cs"/>
              </a:rPr>
              <a:t>Basic Rule PE</a:t>
            </a:r>
            <a:endParaRPr lang="en-IN" sz="1400" b="1"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Place of business : </a:t>
            </a:r>
            <a:endParaRPr lang="en-IN" sz="1400" b="1"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To constitute a PE some physical presence </a:t>
            </a:r>
            <a:r>
              <a:rPr lang="en-GB" sz="1200" kern="1200" dirty="0" err="1" smtClean="0">
                <a:solidFill>
                  <a:schemeClr val="tx1"/>
                </a:solidFill>
                <a:effectLst/>
                <a:latin typeface="+mn-lt"/>
                <a:ea typeface="+mn-ea"/>
                <a:cs typeface="+mn-cs"/>
              </a:rPr>
              <a:t>viz</a:t>
            </a:r>
            <a:r>
              <a:rPr lang="en-GB" sz="1200" kern="1200" dirty="0" smtClean="0">
                <a:solidFill>
                  <a:schemeClr val="tx1"/>
                </a:solidFill>
                <a:effectLst/>
                <a:latin typeface="+mn-lt"/>
                <a:ea typeface="+mn-ea"/>
                <a:cs typeface="+mn-cs"/>
              </a:rPr>
              <a:t> premises or equipment used for the business.</a:t>
            </a:r>
            <a:endParaRPr lang="en-IN" sz="14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IN" sz="14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A fixed place</a:t>
            </a:r>
            <a:endParaRPr lang="en-IN" sz="1400" b="1"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Place of business must be </a:t>
            </a:r>
            <a:r>
              <a:rPr lang="en-GB" sz="1200" b="1" u="sng" kern="1200" dirty="0" smtClean="0">
                <a:solidFill>
                  <a:schemeClr val="tx1"/>
                </a:solidFill>
                <a:effectLst/>
                <a:latin typeface="+mn-lt"/>
                <a:ea typeface="+mn-ea"/>
                <a:cs typeface="+mn-cs"/>
              </a:rPr>
              <a:t>fixed</a:t>
            </a:r>
            <a:r>
              <a:rPr lang="en-GB" sz="1200" kern="1200" dirty="0" smtClean="0">
                <a:solidFill>
                  <a:schemeClr val="tx1"/>
                </a:solidFill>
                <a:effectLst/>
                <a:latin typeface="+mn-lt"/>
                <a:ea typeface="+mn-ea"/>
                <a:cs typeface="+mn-cs"/>
              </a:rPr>
              <a:t> in a sense that it is a </a:t>
            </a:r>
            <a:r>
              <a:rPr lang="en-GB" sz="1200" b="1" u="sng" kern="1200" dirty="0" smtClean="0">
                <a:solidFill>
                  <a:schemeClr val="tx1"/>
                </a:solidFill>
                <a:effectLst/>
                <a:latin typeface="+mn-lt"/>
                <a:ea typeface="+mn-ea"/>
                <a:cs typeface="+mn-cs"/>
              </a:rPr>
              <a:t>distinct place</a:t>
            </a:r>
            <a:r>
              <a:rPr lang="en-GB" sz="1200" kern="1200" dirty="0" smtClean="0">
                <a:solidFill>
                  <a:schemeClr val="tx1"/>
                </a:solidFill>
                <a:effectLst/>
                <a:latin typeface="+mn-lt"/>
                <a:ea typeface="+mn-ea"/>
                <a:cs typeface="+mn-cs"/>
              </a:rPr>
              <a:t> which exhibits some degree of </a:t>
            </a:r>
            <a:r>
              <a:rPr lang="en-GB" sz="1200" b="1" u="sng" kern="1200" dirty="0" smtClean="0">
                <a:solidFill>
                  <a:schemeClr val="tx1"/>
                </a:solidFill>
                <a:effectLst/>
                <a:latin typeface="+mn-lt"/>
                <a:ea typeface="+mn-ea"/>
                <a:cs typeface="+mn-cs"/>
              </a:rPr>
              <a:t>permanence</a:t>
            </a:r>
            <a:r>
              <a:rPr lang="en-GB" sz="1200" kern="1200" dirty="0" smtClean="0">
                <a:solidFill>
                  <a:schemeClr val="tx1"/>
                </a:solidFill>
                <a:effectLst/>
                <a:latin typeface="+mn-lt"/>
                <a:ea typeface="+mn-ea"/>
                <a:cs typeface="+mn-cs"/>
              </a:rPr>
              <a:t>.</a:t>
            </a:r>
            <a:endParaRPr lang="en-IN" sz="14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No formal legal right to use the place is required.</a:t>
            </a:r>
            <a:endParaRPr lang="en-IN" sz="14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It should not be purely temporary in nature.</a:t>
            </a:r>
            <a:endParaRPr lang="en-IN" sz="14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PE can exist for a short period of time. It may be that the nature of the business in question is such that it will only be carried on for a short period of time.</a:t>
            </a:r>
            <a:endParaRPr lang="en-IN" sz="14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IN" sz="14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Carrying on business.</a:t>
            </a:r>
            <a:endParaRPr lang="en-IN" sz="1400" b="1"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interpretation of “carry on business” is very narrow. It is not necessary to conclude contracts to constitute carry on business.</a:t>
            </a:r>
            <a:endParaRPr lang="en-IN" sz="14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Even if employees of the enterprise are to be found at a fixed place conducting part of the business of the enterprise the enterprise will have a PE in that state. The powers of the employees dealing with third parties are irrelevant. Whether or not the employee can conclude contracts, the PE is established </a:t>
            </a:r>
            <a:r>
              <a:rPr lang="en-US" sz="1200" kern="1200" dirty="0" err="1" smtClean="0">
                <a:solidFill>
                  <a:schemeClr val="tx1"/>
                </a:solidFill>
                <a:effectLst/>
                <a:latin typeface="+mn-lt"/>
                <a:ea typeface="+mn-ea"/>
                <a:cs typeface="+mn-cs"/>
              </a:rPr>
              <a:t>oif</a:t>
            </a:r>
            <a:r>
              <a:rPr lang="en-US" sz="1200" kern="1200" dirty="0" smtClean="0">
                <a:solidFill>
                  <a:schemeClr val="tx1"/>
                </a:solidFill>
                <a:effectLst/>
                <a:latin typeface="+mn-lt"/>
                <a:ea typeface="+mn-ea"/>
                <a:cs typeface="+mn-cs"/>
              </a:rPr>
              <a:t> the employee works there.</a:t>
            </a:r>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9</a:t>
            </a:fld>
            <a:endParaRPr lang="en-SG" dirty="0"/>
          </a:p>
        </p:txBody>
      </p:sp>
    </p:spTree>
    <p:extLst>
      <p:ext uri="{BB962C8B-B14F-4D97-AF65-F5344CB8AC3E}">
        <p14:creationId xmlns:p14="http://schemas.microsoft.com/office/powerpoint/2010/main" val="1558528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Vending machines not manned</a:t>
            </a:r>
            <a:r>
              <a:rPr lang="en-US" baseline="0" dirty="0" smtClean="0"/>
              <a:t> may create PE as they are the place of business of the enterprise.</a:t>
            </a:r>
            <a:endParaRPr lang="en-IN" dirty="0"/>
          </a:p>
        </p:txBody>
      </p:sp>
      <p:sp>
        <p:nvSpPr>
          <p:cNvPr id="4" name="Slide Number Placeholder 3"/>
          <p:cNvSpPr>
            <a:spLocks noGrp="1"/>
          </p:cNvSpPr>
          <p:nvPr>
            <p:ph type="sldNum" sz="quarter" idx="10"/>
          </p:nvPr>
        </p:nvSpPr>
        <p:spPr/>
        <p:txBody>
          <a:bodyPr/>
          <a:lstStyle/>
          <a:p>
            <a:pPr>
              <a:defRPr/>
            </a:pPr>
            <a:fld id="{B7C16C41-0DD6-49C8-A09F-6C42AF54EB0F}" type="slidenum">
              <a:rPr lang="en-SG" smtClean="0"/>
              <a:pPr>
                <a:defRPr/>
              </a:pPr>
              <a:t>10</a:t>
            </a:fld>
            <a:endParaRPr lang="en-SG" dirty="0"/>
          </a:p>
        </p:txBody>
      </p:sp>
    </p:spTree>
    <p:extLst>
      <p:ext uri="{BB962C8B-B14F-4D97-AF65-F5344CB8AC3E}">
        <p14:creationId xmlns:p14="http://schemas.microsoft.com/office/powerpoint/2010/main" val="51631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VENDING MACHINE</a:t>
            </a:r>
            <a:endParaRPr lang="en-IN" smtClean="0"/>
          </a:p>
        </p:txBody>
      </p:sp>
      <p:sp>
        <p:nvSpPr>
          <p:cNvPr id="4" name="Slide Number Placeholder 3"/>
          <p:cNvSpPr>
            <a:spLocks noGrp="1"/>
          </p:cNvSpPr>
          <p:nvPr>
            <p:ph type="sldNum" sz="quarter" idx="5"/>
          </p:nvPr>
        </p:nvSpPr>
        <p:spPr/>
        <p:txBody>
          <a:bodyPr/>
          <a:lstStyle/>
          <a:p>
            <a:pPr>
              <a:defRPr/>
            </a:pPr>
            <a:fld id="{2EC23F39-8396-45BB-A2A0-278D84EDA521}" type="slidenum">
              <a:rPr lang="en-SG" smtClean="0"/>
              <a:pPr>
                <a:defRPr/>
              </a:pPr>
              <a:t>11</a:t>
            </a:fld>
            <a:endParaRPr lang="en-SG"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SG" smtClean="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45CDC8-F031-4296-A581-E838D138D9A2}" type="slidenum">
              <a:rPr lang="en-SG" smtClean="0"/>
              <a:pPr fontAlgn="base">
                <a:spcBef>
                  <a:spcPct val="0"/>
                </a:spcBef>
                <a:spcAft>
                  <a:spcPct val="0"/>
                </a:spcAft>
                <a:defRPr/>
              </a:pPr>
              <a:t>12</a:t>
            </a:fld>
            <a:endParaRPr lang="en-SG"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fld id="{08383C9F-737E-4CA6-ABB1-66EF570C0D7A}" type="datetime1">
              <a:rPr lang="en-US" smtClean="0"/>
              <a:t>2/7/2013</a:t>
            </a:fld>
            <a:endParaRPr lang="en-SG" dirty="0"/>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946BF0CD-AEC5-4222-8D3A-61D35CA6A4BE}" type="slidenum">
              <a:rPr lang="en-SG"/>
              <a:pPr>
                <a:defRPr/>
              </a:pPr>
              <a:t>‹#›</a:t>
            </a:fld>
            <a:endParaRPr lang="en-SG" dirty="0"/>
          </a:p>
        </p:txBody>
      </p:sp>
    </p:spTree>
    <p:extLst>
      <p:ext uri="{BB962C8B-B14F-4D97-AF65-F5344CB8AC3E}">
        <p14:creationId xmlns:p14="http://schemas.microsoft.com/office/powerpoint/2010/main" val="3187449389"/>
      </p:ext>
    </p:extLst>
  </p:cSld>
  <p:clrMapOvr>
    <a:masterClrMapping/>
  </p:clrMapOvr>
  <p:transition>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488B0722-C129-46BC-8964-FFB47C4153C8}" type="datetime1">
              <a:rPr lang="en-US" smtClean="0"/>
              <a:t>2/7/2013</a:t>
            </a:fld>
            <a:endParaRPr lang="en-SG" dirty="0"/>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851F82BD-8135-4340-B2C7-8465B6975D41}" type="slidenum">
              <a:rPr lang="en-SG"/>
              <a:pPr>
                <a:defRPr/>
              </a:pPr>
              <a:t>‹#›</a:t>
            </a:fld>
            <a:endParaRPr lang="en-SG" dirty="0"/>
          </a:p>
        </p:txBody>
      </p:sp>
    </p:spTree>
    <p:extLst>
      <p:ext uri="{BB962C8B-B14F-4D97-AF65-F5344CB8AC3E}">
        <p14:creationId xmlns:p14="http://schemas.microsoft.com/office/powerpoint/2010/main" val="3678954416"/>
      </p:ext>
    </p:extLst>
  </p:cSld>
  <p:clrMapOvr>
    <a:masterClrMapping/>
  </p:clrMapOvr>
  <p:transition>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FBD39AC9-7F23-4CB9-BBC7-754F2B18FBCA}" type="datetime1">
              <a:rPr lang="en-US" smtClean="0"/>
              <a:t>2/7/2013</a:t>
            </a:fld>
            <a:endParaRPr lang="en-SG" dirty="0"/>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90E2BFB7-29AB-47D7-B0C5-0CC51986206D}" type="slidenum">
              <a:rPr lang="en-SG"/>
              <a:pPr>
                <a:defRPr/>
              </a:pPr>
              <a:t>‹#›</a:t>
            </a:fld>
            <a:endParaRPr lang="en-SG" dirty="0"/>
          </a:p>
        </p:txBody>
      </p:sp>
    </p:spTree>
    <p:extLst>
      <p:ext uri="{BB962C8B-B14F-4D97-AF65-F5344CB8AC3E}">
        <p14:creationId xmlns:p14="http://schemas.microsoft.com/office/powerpoint/2010/main" val="1378122694"/>
      </p:ext>
    </p:extLst>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3D93BDBC-7843-439A-96DF-407D166CA721}" type="datetime1">
              <a:rPr lang="en-US" smtClean="0"/>
              <a:t>2/7/2013</a:t>
            </a:fld>
            <a:endParaRPr lang="en-SG" dirty="0"/>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699C712C-2977-4044-B4CC-9BE6E2733955}" type="slidenum">
              <a:rPr lang="en-SG"/>
              <a:pPr>
                <a:defRPr/>
              </a:pPr>
              <a:t>‹#›</a:t>
            </a:fld>
            <a:endParaRPr lang="en-SG" dirty="0"/>
          </a:p>
        </p:txBody>
      </p:sp>
    </p:spTree>
    <p:extLst>
      <p:ext uri="{BB962C8B-B14F-4D97-AF65-F5344CB8AC3E}">
        <p14:creationId xmlns:p14="http://schemas.microsoft.com/office/powerpoint/2010/main" val="3168099233"/>
      </p:ext>
    </p:extLst>
  </p:cSld>
  <p:clrMapOvr>
    <a:masterClrMapping/>
  </p:clrMapOvr>
  <p:transition>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8F05D53-F3D7-499B-84C7-2229C01D1D08}" type="datetime1">
              <a:rPr lang="en-US" smtClean="0"/>
              <a:t>2/7/2013</a:t>
            </a:fld>
            <a:endParaRPr lang="en-SG" dirty="0"/>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6DA82A04-A825-443D-8C15-F797F56A8838}" type="slidenum">
              <a:rPr lang="en-SG"/>
              <a:pPr>
                <a:defRPr/>
              </a:pPr>
              <a:t>‹#›</a:t>
            </a:fld>
            <a:endParaRPr lang="en-SG" dirty="0"/>
          </a:p>
        </p:txBody>
      </p:sp>
    </p:spTree>
    <p:extLst>
      <p:ext uri="{BB962C8B-B14F-4D97-AF65-F5344CB8AC3E}">
        <p14:creationId xmlns:p14="http://schemas.microsoft.com/office/powerpoint/2010/main" val="2849236882"/>
      </p:ext>
    </p:extLst>
  </p:cSld>
  <p:clrMapOvr>
    <a:masterClrMapping/>
  </p:clrMapOvr>
  <p:transition>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fld id="{602F4060-7ECE-481A-8483-3932AA0E36C1}" type="datetime1">
              <a:rPr lang="en-US" smtClean="0"/>
              <a:t>2/7/2013</a:t>
            </a:fld>
            <a:endParaRPr lang="en-SG" dirty="0"/>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48106768-CEFB-4319-A78A-AEBECCCC5CDB}" type="slidenum">
              <a:rPr lang="en-SG"/>
              <a:pPr>
                <a:defRPr/>
              </a:pPr>
              <a:t>‹#›</a:t>
            </a:fld>
            <a:endParaRPr lang="en-SG" dirty="0"/>
          </a:p>
        </p:txBody>
      </p:sp>
    </p:spTree>
    <p:extLst>
      <p:ext uri="{BB962C8B-B14F-4D97-AF65-F5344CB8AC3E}">
        <p14:creationId xmlns:p14="http://schemas.microsoft.com/office/powerpoint/2010/main" val="2996637883"/>
      </p:ext>
    </p:extLst>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fld id="{5BEB61A1-2197-45DD-B162-75139C484139}" type="datetime1">
              <a:rPr lang="en-US" smtClean="0"/>
              <a:t>2/7/2013</a:t>
            </a:fld>
            <a:endParaRPr lang="en-SG" dirty="0"/>
          </a:p>
        </p:txBody>
      </p:sp>
      <p:sp>
        <p:nvSpPr>
          <p:cNvPr id="8" name="Footer Placeholder 4"/>
          <p:cNvSpPr>
            <a:spLocks noGrp="1"/>
          </p:cNvSpPr>
          <p:nvPr>
            <p:ph type="ftr" sz="quarter" idx="11"/>
          </p:nvPr>
        </p:nvSpPr>
        <p:spPr/>
        <p:txBody>
          <a:bodyPr/>
          <a:lstStyle>
            <a:lvl1pPr>
              <a:defRPr/>
            </a:lvl1pPr>
          </a:lstStyle>
          <a:p>
            <a:pPr>
              <a:defRPr/>
            </a:pPr>
            <a:endParaRPr lang="en-SG"/>
          </a:p>
        </p:txBody>
      </p:sp>
      <p:sp>
        <p:nvSpPr>
          <p:cNvPr id="9" name="Slide Number Placeholder 5"/>
          <p:cNvSpPr>
            <a:spLocks noGrp="1"/>
          </p:cNvSpPr>
          <p:nvPr>
            <p:ph type="sldNum" sz="quarter" idx="12"/>
          </p:nvPr>
        </p:nvSpPr>
        <p:spPr/>
        <p:txBody>
          <a:bodyPr/>
          <a:lstStyle>
            <a:lvl1pPr>
              <a:defRPr/>
            </a:lvl1pPr>
          </a:lstStyle>
          <a:p>
            <a:pPr>
              <a:defRPr/>
            </a:pPr>
            <a:fld id="{765DD2F4-7897-4069-BDD6-D49F818EE864}" type="slidenum">
              <a:rPr lang="en-SG"/>
              <a:pPr>
                <a:defRPr/>
              </a:pPr>
              <a:t>‹#›</a:t>
            </a:fld>
            <a:endParaRPr lang="en-SG" dirty="0"/>
          </a:p>
        </p:txBody>
      </p:sp>
    </p:spTree>
    <p:extLst>
      <p:ext uri="{BB962C8B-B14F-4D97-AF65-F5344CB8AC3E}">
        <p14:creationId xmlns:p14="http://schemas.microsoft.com/office/powerpoint/2010/main" val="2881085884"/>
      </p:ext>
    </p:extLst>
  </p:cSld>
  <p:clrMapOvr>
    <a:masterClrMapping/>
  </p:clrMapOvr>
  <p:transition>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fld id="{C39C9A98-AA12-4054-AED1-1B9CC2C65768}" type="datetime1">
              <a:rPr lang="en-US" smtClean="0"/>
              <a:t>2/7/2013</a:t>
            </a:fld>
            <a:endParaRPr lang="en-SG" dirty="0"/>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A874AE9E-58AF-40B0-B7CE-8AAAE3538F5F}" type="slidenum">
              <a:rPr lang="en-SG"/>
              <a:pPr>
                <a:defRPr/>
              </a:pPr>
              <a:t>‹#›</a:t>
            </a:fld>
            <a:endParaRPr lang="en-SG" dirty="0"/>
          </a:p>
        </p:txBody>
      </p:sp>
    </p:spTree>
    <p:extLst>
      <p:ext uri="{BB962C8B-B14F-4D97-AF65-F5344CB8AC3E}">
        <p14:creationId xmlns:p14="http://schemas.microsoft.com/office/powerpoint/2010/main" val="1917091772"/>
      </p:ext>
    </p:extLst>
  </p:cSld>
  <p:clrMapOvr>
    <a:masterClrMapping/>
  </p:clrMapOvr>
  <p:transition>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43D10C2-FF4D-4AD3-BA7F-2FA1C59E0216}" type="datetime1">
              <a:rPr lang="en-US" smtClean="0"/>
              <a:t>2/7/2013</a:t>
            </a:fld>
            <a:endParaRPr lang="en-SG" dirty="0"/>
          </a:p>
        </p:txBody>
      </p:sp>
      <p:sp>
        <p:nvSpPr>
          <p:cNvPr id="3" name="Footer Placeholder 4"/>
          <p:cNvSpPr>
            <a:spLocks noGrp="1"/>
          </p:cNvSpPr>
          <p:nvPr>
            <p:ph type="ftr" sz="quarter" idx="11"/>
          </p:nvPr>
        </p:nvSpPr>
        <p:spPr/>
        <p:txBody>
          <a:bodyPr/>
          <a:lstStyle>
            <a:lvl1pPr>
              <a:defRPr/>
            </a:lvl1pPr>
          </a:lstStyle>
          <a:p>
            <a:pPr>
              <a:defRPr/>
            </a:pPr>
            <a:endParaRPr lang="en-SG"/>
          </a:p>
        </p:txBody>
      </p:sp>
      <p:sp>
        <p:nvSpPr>
          <p:cNvPr id="4" name="Slide Number Placeholder 5"/>
          <p:cNvSpPr>
            <a:spLocks noGrp="1"/>
          </p:cNvSpPr>
          <p:nvPr>
            <p:ph type="sldNum" sz="quarter" idx="12"/>
          </p:nvPr>
        </p:nvSpPr>
        <p:spPr/>
        <p:txBody>
          <a:bodyPr/>
          <a:lstStyle>
            <a:lvl1pPr>
              <a:defRPr/>
            </a:lvl1pPr>
          </a:lstStyle>
          <a:p>
            <a:pPr>
              <a:defRPr/>
            </a:pPr>
            <a:fld id="{8E444F48-4C00-4EAD-9D88-BFAFED85B65B}" type="slidenum">
              <a:rPr lang="en-SG"/>
              <a:pPr>
                <a:defRPr/>
              </a:pPr>
              <a:t>‹#›</a:t>
            </a:fld>
            <a:endParaRPr lang="en-SG" dirty="0"/>
          </a:p>
        </p:txBody>
      </p:sp>
    </p:spTree>
    <p:extLst>
      <p:ext uri="{BB962C8B-B14F-4D97-AF65-F5344CB8AC3E}">
        <p14:creationId xmlns:p14="http://schemas.microsoft.com/office/powerpoint/2010/main" val="3234045399"/>
      </p:ext>
    </p:extLst>
  </p:cSld>
  <p:clrMapOvr>
    <a:masterClrMapping/>
  </p:clrMapOvr>
  <p:transition>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E8564C8-113F-4935-8F12-DE9DA822A725}" type="datetime1">
              <a:rPr lang="en-US" smtClean="0"/>
              <a:t>2/7/2013</a:t>
            </a:fld>
            <a:endParaRPr lang="en-SG" dirty="0"/>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68953128-05B0-45A1-95D1-94E76D60B3F2}" type="slidenum">
              <a:rPr lang="en-SG"/>
              <a:pPr>
                <a:defRPr/>
              </a:pPr>
              <a:t>‹#›</a:t>
            </a:fld>
            <a:endParaRPr lang="en-SG" dirty="0"/>
          </a:p>
        </p:txBody>
      </p:sp>
    </p:spTree>
    <p:extLst>
      <p:ext uri="{BB962C8B-B14F-4D97-AF65-F5344CB8AC3E}">
        <p14:creationId xmlns:p14="http://schemas.microsoft.com/office/powerpoint/2010/main" val="463915488"/>
      </p:ext>
    </p:extLst>
  </p:cSld>
  <p:clrMapOvr>
    <a:masterClrMapping/>
  </p:clrMapOvr>
  <p:transition>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17437B6-155B-4F9C-9D86-14EE22F1F353}" type="datetime1">
              <a:rPr lang="en-US" smtClean="0"/>
              <a:t>2/7/2013</a:t>
            </a:fld>
            <a:endParaRPr lang="en-SG" dirty="0"/>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84E07857-B837-448D-8A1A-089779C0C2C2}" type="slidenum">
              <a:rPr lang="en-SG"/>
              <a:pPr>
                <a:defRPr/>
              </a:pPr>
              <a:t>‹#›</a:t>
            </a:fld>
            <a:endParaRPr lang="en-SG" dirty="0"/>
          </a:p>
        </p:txBody>
      </p:sp>
    </p:spTree>
    <p:extLst>
      <p:ext uri="{BB962C8B-B14F-4D97-AF65-F5344CB8AC3E}">
        <p14:creationId xmlns:p14="http://schemas.microsoft.com/office/powerpoint/2010/main" val="3556985417"/>
      </p:ext>
    </p:extLst>
  </p:cSld>
  <p:clrMapOvr>
    <a:masterClrMapping/>
  </p:clrMapOvr>
  <p:transition>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00C4D22-BE89-4128-870F-D84F614B3988}" type="datetime1">
              <a:rPr lang="en-US" smtClean="0"/>
              <a:t>2/7/2013</a:t>
            </a:fld>
            <a:endParaRPr lang="en-SG"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BF9F64B-DD30-432E-87D4-277951C7A315}" type="slidenum">
              <a:rPr lang="en-SG"/>
              <a:pPr>
                <a:defRPr/>
              </a:pPr>
              <a:t>‹#›</a:t>
            </a:fld>
            <a:endParaRPr lang="en-SG"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plit orient="vert"/>
  </p:transition>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wmf"/><Relationship Id="rId7" Type="http://schemas.openxmlformats.org/officeDocument/2006/relationships/diagramColors" Target="../diagrams/colors4.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hyperlink" Target="http://images.google.co.in/imgres?imgurl=http://www.clker.com/cliparts/7/e/6/e/12362679192063758008AX11_factory.svg.hi.png&amp;imgrefurl=http://www.clker.com/clipart-factory.html&amp;usg=__zq_kbZHADQbl5gHXNieZPdFRykQ=&amp;h=593&amp;w=570&amp;sz=25&amp;hl=en&amp;start=42&amp;tbnid=cp22BZv9LXtzHM:&amp;tbnh=135&amp;tbnw=130&amp;prev=/images?q=animated+factory+with+chimney+gif&amp;gbv=2&amp;ndsp=20&amp;hl=en&amp;sa=N&amp;start=40" TargetMode="External"/><Relationship Id="rId13"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4.jpeg"/><Relationship Id="rId12" Type="http://schemas.openxmlformats.org/officeDocument/2006/relationships/hyperlink" Target="http://images.google.co.in/imgres?imgurl=http://places.mongabay.com/australia/open_pit_mine.jpg&amp;imgrefurl=http://travel.mongabay.com/australia/&amp;usg=__O89QPK3qYxTLfDnIKzQjclaIVVI=&amp;h=375&amp;w=500&amp;sz=63&amp;hl=en&amp;start=5&amp;tbnid=B3WNwAuJ-Xh5RM:&amp;tbnh=98&amp;tbnw=130&amp;prev=/images?q=mine&amp;gbv=2&amp;hl=en" TargetMode="External"/><Relationship Id="rId2" Type="http://schemas.openxmlformats.org/officeDocument/2006/relationships/hyperlink" Target="http://images.google.co.in/imgres?imgurl=http://www.templebethorr.org/_storage/Pages/1138/meetings.bmp&amp;imgrefurl=http://www.templebethorr.org/worship/music/&amp;usg=__OqzKM_DAKBB_BsNv1zwtvFk5I1Q=&amp;h=360&amp;w=594&amp;sz=628&amp;hl=en&amp;start=56&amp;tbnid=LtxSSGgU3dfIVM:&amp;tbnh=82&amp;tbnw=135&amp;prev=/images?q=meetings&amp;gbv=2&amp;ndsp=20&amp;hl=en&amp;sa=N&amp;start=40" TargetMode="External"/><Relationship Id="rId1" Type="http://schemas.openxmlformats.org/officeDocument/2006/relationships/slideLayout" Target="../slideLayouts/slideLayout7.xml"/><Relationship Id="rId6" Type="http://schemas.openxmlformats.org/officeDocument/2006/relationships/hyperlink" Target="http://images.google.co.in/imgres?imgurl=http://www.gescocorporatecentre.com/images/office-space-delhi.jpg&amp;imgrefurl=http://www.gescocorporatecentre.com/office-space-delhi.html&amp;usg=__GbBQrKp946YSbe-mTmRCecOO8w4=&amp;h=283&amp;w=525&amp;sz=105&amp;hl=en&amp;start=40&amp;tbnid=SvLDYjJP7YBXXM:&amp;tbnh=71&amp;tbnw=132&amp;prev=/images?q=office+space&amp;gbv=2&amp;ndsp=20&amp;hl=en&amp;sa=N&amp;start=20" TargetMode="External"/><Relationship Id="rId11" Type="http://schemas.openxmlformats.org/officeDocument/2006/relationships/image" Target="../media/image6.jpeg"/><Relationship Id="rId5" Type="http://schemas.openxmlformats.org/officeDocument/2006/relationships/image" Target="../media/image3.jpeg"/><Relationship Id="rId10" Type="http://schemas.openxmlformats.org/officeDocument/2006/relationships/hyperlink" Target="http://images.google.co.in/imgres?imgurl=http://times-up.org/uploads/images/bike_coop/welding_workshop.jpg&amp;imgrefurl=http://times-up.org/index.php?page=bike-co-op&amp;usg=__f4TX5mcwfZ1NS9m4eMri8lzkdd8=&amp;h=300&amp;w=400&amp;sz=20&amp;hl=en&amp;start=71&amp;tbnid=pWWDnA4zvOCVKM:&amp;tbnh=93&amp;tbnw=124&amp;prev=/images?q=work+shop&amp;gbv=2&amp;ndsp=20&amp;hl=en&amp;sa=N&amp;start=60" TargetMode="External"/><Relationship Id="rId4" Type="http://schemas.openxmlformats.org/officeDocument/2006/relationships/hyperlink" Target="http://images.google.co.in/imgres?imgurl=http://www.dnjournal.com/cover/2008/images/hoagland/branch-office.jpg&amp;imgrefurl=http://www.dnjournal.com/cover/2008/july.htm&amp;usg=__WVoKUyNd6WlmStguRzyPBkKm254=&amp;h=340&amp;w=350&amp;sz=24&amp;hl=en&amp;start=11&amp;tbnid=BF2o5KL1hrWJ-M:&amp;tbnh=117&amp;tbnw=120&amp;prev=/images?q=branch+office&amp;gbv=2&amp;hl=en&amp;sa=G" TargetMode="External"/><Relationship Id="rId9" Type="http://schemas.openxmlformats.org/officeDocument/2006/relationships/image" Target="../media/image5.jpeg"/><Relationship Id="rId14" Type="http://schemas.openxmlformats.org/officeDocument/2006/relationships/image" Target="../media/image8.jpeg"/></Relationships>
</file>

<file path=ppt/slides/_rels/slide14.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notesSlide" Target="../notesSlides/notesSlide10.xml"/><Relationship Id="rId7" Type="http://schemas.openxmlformats.org/officeDocument/2006/relationships/diagramColors" Target="../diagrams/colors5.xml"/><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8" Type="http://schemas.openxmlformats.org/officeDocument/2006/relationships/hyperlink" Target="http://images.google.co.in/imgres?imgurl=http://www.cyprus-online.com/buy-sell/larnaca-cyprus-apartments-lavg6.jpg&amp;imgrefurl=http://www.cyprus-online.com/buy-sell/cyprus-off-plan-properties-investment.html&amp;usg=__NojmDKHba7oBU1UTnZiIxmy_hU0=&amp;h=450&amp;w=600&amp;sz=40&amp;hl=en&amp;start=1&amp;tbnid=roPy6rq5igVt1M:&amp;tbnh=101&amp;tbnw=135&amp;prev=/images?q=apartments&amp;gbv=2&amp;hl=en&amp;sa=G" TargetMode="External"/><Relationship Id="rId3" Type="http://schemas.openxmlformats.org/officeDocument/2006/relationships/image" Target="../media/image9.jpeg"/><Relationship Id="rId7" Type="http://schemas.openxmlformats.org/officeDocument/2006/relationships/image" Target="../media/image12.wmf"/><Relationship Id="rId2" Type="http://schemas.openxmlformats.org/officeDocument/2006/relationships/hyperlink" Target="http://images.google.co.in/imgres?imgurl=http://www.newlaunches.com/entry_images/0307/27/singapore.jpg&amp;imgrefurl=http://ice-ip.blogspot.com/2008/06/blogmaster-our-kind-colleagues-from.html&amp;usg=__apvmn0Xbv5RatWw8wPqml0Yf2Iw=&amp;h=762&amp;w=450&amp;sz=43&amp;hl=en&amp;start=3&amp;tbnid=eNV4gKfZvcUbSM:&amp;tbnh=142&amp;tbnw=84&amp;prev=/images?q=Singapore+co.&amp;gbv=2&amp;hl=en" TargetMode="External"/><Relationship Id="rId1" Type="http://schemas.openxmlformats.org/officeDocument/2006/relationships/slideLayout" Target="../slideLayouts/slideLayout7.xml"/><Relationship Id="rId6" Type="http://schemas.openxmlformats.org/officeDocument/2006/relationships/image" Target="../media/image11.jpeg"/><Relationship Id="rId11" Type="http://schemas.openxmlformats.org/officeDocument/2006/relationships/image" Target="../media/image14.jpeg"/><Relationship Id="rId5" Type="http://schemas.openxmlformats.org/officeDocument/2006/relationships/image" Target="../media/image10.jpeg"/><Relationship Id="rId10" Type="http://schemas.openxmlformats.org/officeDocument/2006/relationships/hyperlink" Target="http://images.google.co.in/imgres?imgurl=http://www.designcommunity.com/forums/gallery2/d/24969-1/office.jpg&amp;imgrefurl=http://www.designcommunity.com/forums/gallery2/main.php?g2_view=slideshow.Slideshow&amp;g2_itemId=24111&amp;usg=__NYcZe5P5S2ilMu2lTS6dSgioziA=&amp;h=342&amp;w=700&amp;sz=92&amp;hl=en&amp;start=38&amp;tbnid=fZL2zYYWhKiI4M:&amp;tbnh=68&amp;tbnw=140&amp;prev=/images?q=office&amp;gbv=2&amp;ndsp=20&amp;hl=en&amp;sa=N&amp;start=20" TargetMode="External"/><Relationship Id="rId4" Type="http://schemas.openxmlformats.org/officeDocument/2006/relationships/hyperlink" Target="http://images.google.co.in/imgres?imgurl=http://dvice.com/pics/Taiwan-train-never-ending-train-ride.jpg&amp;imgrefurl=http://dvice.com/archives/2008/06/how_to_get_pass.php&amp;usg=__4NvQYf64zz71udlJMwczU9kRSLg=&amp;h=407&amp;w=550&amp;sz=54&amp;hl=en&amp;start=85&amp;tbnid=BCaiE7nEO3YlhM:&amp;tbnh=98&amp;tbnw=133&amp;prev=/images?q=train&amp;gbv=2&amp;ndsp=20&amp;hl=en&amp;safe=off&amp;sa=N&amp;start=80" TargetMode="External"/><Relationship Id="rId9" Type="http://schemas.openxmlformats.org/officeDocument/2006/relationships/image" Target="../media/image1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diagramData" Target="../diagrams/data13.xml"/><Relationship Id="rId3" Type="http://schemas.openxmlformats.org/officeDocument/2006/relationships/diagramData" Target="../diagrams/data12.xml"/><Relationship Id="rId7" Type="http://schemas.microsoft.com/office/2007/relationships/diagramDrawing" Target="../diagrams/drawing12.xml"/><Relationship Id="rId12" Type="http://schemas.microsoft.com/office/2007/relationships/diagramDrawing" Target="../diagrams/drawing13.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diagramColors" Target="../diagrams/colors12.xml"/><Relationship Id="rId11" Type="http://schemas.openxmlformats.org/officeDocument/2006/relationships/diagramColors" Target="../diagrams/colors13.xml"/><Relationship Id="rId5" Type="http://schemas.openxmlformats.org/officeDocument/2006/relationships/diagramQuickStyle" Target="../diagrams/quickStyle12.xml"/><Relationship Id="rId10" Type="http://schemas.openxmlformats.org/officeDocument/2006/relationships/diagramQuickStyle" Target="../diagrams/quickStyle13.xml"/><Relationship Id="rId4" Type="http://schemas.openxmlformats.org/officeDocument/2006/relationships/diagramLayout" Target="../diagrams/layout12.xml"/><Relationship Id="rId9" Type="http://schemas.openxmlformats.org/officeDocument/2006/relationships/diagramLayout" Target="../diagrams/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8" Type="http://schemas.openxmlformats.org/officeDocument/2006/relationships/hyperlink" Target="http://images.google.co.in/imgres?imgurl=http://www.businessweek.com/the_thread/hotproperty/archives/800px-Flag_of_Canada.svg.png&amp;imgrefurl=http://www.businessweek.com/the_thread/hotproperty/archives/2008/04/canadas_six-yea.html&amp;usg=__NkYwNyLA9HsPcI32C79IZ7Vbun0=&amp;h=400&amp;w=800&amp;sz=11&amp;hl=en&amp;start=19&amp;tbnid=2mIKNwUkdGagFM:&amp;tbnh=72&amp;tbnw=143&amp;prev=/images?q=canada&amp;gbv=2&amp;hl=en" TargetMode="External"/><Relationship Id="rId3" Type="http://schemas.openxmlformats.org/officeDocument/2006/relationships/image" Target="../media/image15.jpeg"/><Relationship Id="rId7" Type="http://schemas.openxmlformats.org/officeDocument/2006/relationships/image" Target="../media/image17.jpeg"/><Relationship Id="rId12" Type="http://schemas.openxmlformats.org/officeDocument/2006/relationships/image" Target="../media/image20.jpeg"/><Relationship Id="rId2" Type="http://schemas.openxmlformats.org/officeDocument/2006/relationships/hyperlink" Target="http://images.google.co.in/imgres?imgurl=http://www.besportier.com/archives/sylvansport-go-camping-and-travel-trailer-1.JPG&amp;imgrefurl=http://www.besportier.com/archives/transport/rvs-trailers.html&amp;usg=__VNddeMkgl58x_6TspcqKcklf2W0=&amp;h=297&amp;w=388&amp;sz=17&amp;hl=en&amp;start=10&amp;tbnid=TCZ5epxtomoKWM:&amp;tbnh=94&amp;tbnw=123&amp;prev=/images?q=trailer&amp;gbv=2&amp;hl=en&amp;sa=G" TargetMode="External"/><Relationship Id="rId1" Type="http://schemas.openxmlformats.org/officeDocument/2006/relationships/slideLayout" Target="../slideLayouts/slideLayout7.xml"/><Relationship Id="rId6" Type="http://schemas.openxmlformats.org/officeDocument/2006/relationships/hyperlink" Target="http://images.google.co.in/imgres?imgurl=http://www.soab.state.pa.us/portal/server.pt/gateway/PTARGS_0_2_99767_7560_593006_43/http;/pubcontent.state.pa.us/publishedcontent/publish/cop_public_safety/soab/adam_walsh_home_text/usa_flag.jpg&amp;imgrefurl=http://www.soab.state.pa.us/portal/server.pt/community/megan's_law/7560/federal_adam_walsh_act_of_2006/593006&amp;usg=__dtSx14CAbpoBOKL1pDepO1SSnqE=&amp;h=387&amp;w=516&amp;sz=43&amp;hl=en&amp;start=1&amp;tbnid=lra7me0wcjyzIM:&amp;tbnh=98&amp;tbnw=131&amp;prev=/images?q=USA+FLAG&amp;gbv=2&amp;hl=en" TargetMode="External"/><Relationship Id="rId11" Type="http://schemas.openxmlformats.org/officeDocument/2006/relationships/image" Target="../media/image19.jpeg"/><Relationship Id="rId5" Type="http://schemas.openxmlformats.org/officeDocument/2006/relationships/image" Target="../media/image16.jpeg"/><Relationship Id="rId10" Type="http://schemas.openxmlformats.org/officeDocument/2006/relationships/hyperlink" Target="http://images.google.co.in/imgres?imgurl=http://blawg.lehmanlaw.com/english/uploadfiles/2007_canton_01_74525.jpg&amp;imgrefurl=http://blog.lehmanlaw.com/english/archives/2007/10/19/379.html&amp;usg=__TtKsFS56N9F7z7x0l6yPB54IpHc=&amp;h=300&amp;w=400&amp;sz=51&amp;hl=en&amp;start=3&amp;tbnid=jiNFay5VW12_QM:&amp;tbnh=93&amp;tbnw=124&amp;prev=/images?q=Trade+fair&amp;gbv=2&amp;hl=en" TargetMode="External"/><Relationship Id="rId4" Type="http://schemas.openxmlformats.org/officeDocument/2006/relationships/hyperlink" Target="http://images.google.co.in/imgres?imgurl=http://www.acmeindiatechnologies.com/images/Man-Pulling.jpg&amp;imgrefurl=http://www.acmeindiatechnologies.com/images/&amp;usg=__N36PPUxi9CpICNHosvFM5TfmYP4=&amp;h=700&amp;w=379&amp;sz=12&amp;hl=en&amp;start=1&amp;tbnid=b0m9yUw6Ac6edM:&amp;tbnh=140&amp;tbnw=76&amp;prev=/images?q=man+pulling&amp;gbv=2&amp;hl=en&amp;sa=G" TargetMode="External"/><Relationship Id="rId9" Type="http://schemas.openxmlformats.org/officeDocument/2006/relationships/image" Target="../media/image18.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7.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2"/>
          <p:cNvSpPr txBox="1">
            <a:spLocks noChangeArrowheads="1"/>
          </p:cNvSpPr>
          <p:nvPr/>
        </p:nvSpPr>
        <p:spPr bwMode="auto">
          <a:xfrm>
            <a:off x="857250" y="1214438"/>
            <a:ext cx="7358063"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400" b="1" dirty="0"/>
              <a:t>Conference on International Taxation and FEMA</a:t>
            </a:r>
          </a:p>
          <a:p>
            <a:pPr algn="ctr" eaLnBrk="1" hangingPunct="1"/>
            <a:endParaRPr lang="en-US" sz="2400" b="1" dirty="0"/>
          </a:p>
          <a:p>
            <a:pPr algn="ctr" eaLnBrk="1" hangingPunct="1"/>
            <a:r>
              <a:rPr lang="en-US" sz="2400" b="1" dirty="0"/>
              <a:t>Coimbatore Branch of SIRC of ICAI</a:t>
            </a:r>
          </a:p>
          <a:p>
            <a:pPr algn="ctr" eaLnBrk="1" hangingPunct="1"/>
            <a:endParaRPr lang="en-US" sz="2400" b="1" dirty="0" smtClean="0"/>
          </a:p>
          <a:p>
            <a:pPr algn="ctr" eaLnBrk="1" hangingPunct="1"/>
            <a:r>
              <a:rPr lang="en-US" sz="2400" b="1" dirty="0" smtClean="0"/>
              <a:t>8</a:t>
            </a:r>
            <a:r>
              <a:rPr lang="en-US" sz="2400" b="1" baseline="30000" dirty="0" smtClean="0"/>
              <a:t>th</a:t>
            </a:r>
            <a:r>
              <a:rPr lang="en-US" sz="2400" b="1" dirty="0" smtClean="0"/>
              <a:t> and 9</a:t>
            </a:r>
            <a:r>
              <a:rPr lang="en-US" sz="2400" b="1" baseline="30000" dirty="0" smtClean="0"/>
              <a:t>th</a:t>
            </a:r>
            <a:r>
              <a:rPr lang="en-US" sz="2400" b="1" dirty="0" smtClean="0"/>
              <a:t> Feb 2013</a:t>
            </a:r>
          </a:p>
          <a:p>
            <a:pPr algn="ctr" eaLnBrk="1" hangingPunct="1"/>
            <a:endParaRPr lang="en-US" sz="2400" b="1" dirty="0" smtClean="0"/>
          </a:p>
          <a:p>
            <a:pPr algn="ctr" eaLnBrk="1" hangingPunct="1"/>
            <a:r>
              <a:rPr lang="en-IN" sz="2800" b="1" dirty="0"/>
              <a:t>Permanent Establishment </a:t>
            </a:r>
          </a:p>
          <a:p>
            <a:pPr algn="ctr" eaLnBrk="1" hangingPunct="1"/>
            <a:r>
              <a:rPr lang="en-IN" sz="2800" b="1" dirty="0"/>
              <a:t>&amp; </a:t>
            </a:r>
          </a:p>
          <a:p>
            <a:pPr algn="ctr" eaLnBrk="1" hangingPunct="1"/>
            <a:r>
              <a:rPr lang="en-IN" sz="2800" b="1" dirty="0"/>
              <a:t>Business Profits</a:t>
            </a:r>
          </a:p>
          <a:p>
            <a:pPr algn="ctr" eaLnBrk="1" hangingPunct="1"/>
            <a:endParaRPr lang="en-US" sz="2400" b="1" dirty="0"/>
          </a:p>
          <a:p>
            <a:pPr algn="ctr" eaLnBrk="1" hangingPunct="1"/>
            <a:endParaRPr lang="en-US" sz="2400" b="1" dirty="0"/>
          </a:p>
        </p:txBody>
      </p:sp>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42844" y="571480"/>
          <a:ext cx="8786874" cy="47863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ounded Rectangle 2"/>
          <p:cNvSpPr/>
          <p:nvPr/>
        </p:nvSpPr>
        <p:spPr>
          <a:xfrm>
            <a:off x="142875" y="5786438"/>
            <a:ext cx="8786813"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a:t>This was originally propounded in the German Pipeline decision (1996)</a:t>
            </a:r>
            <a:endParaRPr lang="en-SG" sz="2000" b="1" dirty="0"/>
          </a:p>
        </p:txBody>
      </p:sp>
      <p:sp>
        <p:nvSpPr>
          <p:cNvPr id="4" name="TextBox 2"/>
          <p:cNvSpPr txBox="1">
            <a:spLocks noChangeArrowheads="1"/>
          </p:cNvSpPr>
          <p:nvPr/>
        </p:nvSpPr>
        <p:spPr bwMode="auto">
          <a:xfrm>
            <a:off x="0" y="34776"/>
            <a:ext cx="8286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buFont typeface="Wingdings" pitchFamily="2" charset="2"/>
              <a:buChar char=""/>
            </a:pPr>
            <a:r>
              <a:rPr lang="en-US" b="1" dirty="0">
                <a:latin typeface="Calibri" pitchFamily="34" charset="0"/>
              </a:rPr>
              <a:t> PERMANENT ESTABLISHMENT</a:t>
            </a:r>
            <a:endParaRPr lang="en-SG" dirty="0">
              <a:latin typeface="Calibri" pitchFamily="34"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L-Shape 17"/>
          <p:cNvSpPr/>
          <p:nvPr/>
        </p:nvSpPr>
        <p:spPr>
          <a:xfrm>
            <a:off x="857250" y="128588"/>
            <a:ext cx="1928813" cy="2500312"/>
          </a:xfrm>
          <a:prstGeom prst="corner">
            <a:avLst>
              <a:gd name="adj1" fmla="val 35397"/>
              <a:gd name="adj2" fmla="val 2944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dirty="0"/>
          </a:p>
        </p:txBody>
      </p:sp>
      <p:sp>
        <p:nvSpPr>
          <p:cNvPr id="19" name="L-Shape 18"/>
          <p:cNvSpPr/>
          <p:nvPr/>
        </p:nvSpPr>
        <p:spPr>
          <a:xfrm>
            <a:off x="6000760" y="142852"/>
            <a:ext cx="1928826" cy="2486774"/>
          </a:xfrm>
          <a:prstGeom prst="corner">
            <a:avLst>
              <a:gd name="adj1" fmla="val 36619"/>
              <a:gd name="adj2" fmla="val 31589"/>
            </a:avLst>
          </a:prstGeom>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20" name="Minus 19"/>
          <p:cNvSpPr/>
          <p:nvPr/>
        </p:nvSpPr>
        <p:spPr>
          <a:xfrm>
            <a:off x="2214563" y="2271713"/>
            <a:ext cx="4357687" cy="357187"/>
          </a:xfrm>
          <a:prstGeom prst="mathMinus">
            <a:avLst/>
          </a:prstGeom>
          <a:solidFill>
            <a:schemeClr val="tx1">
              <a:lumMod val="85000"/>
              <a:lumOff val="1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19461" name="TextBox 20"/>
          <p:cNvSpPr txBox="1">
            <a:spLocks noChangeArrowheads="1"/>
          </p:cNvSpPr>
          <p:nvPr/>
        </p:nvSpPr>
        <p:spPr bwMode="auto">
          <a:xfrm>
            <a:off x="1500188" y="1268413"/>
            <a:ext cx="12858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Dutch Company</a:t>
            </a:r>
            <a:endParaRPr lang="en-SG" b="1">
              <a:latin typeface="Calibri" pitchFamily="34" charset="0"/>
            </a:endParaRPr>
          </a:p>
        </p:txBody>
      </p:sp>
      <p:sp>
        <p:nvSpPr>
          <p:cNvPr id="19462" name="TextBox 21"/>
          <p:cNvSpPr txBox="1">
            <a:spLocks noChangeArrowheads="1"/>
          </p:cNvSpPr>
          <p:nvPr/>
        </p:nvSpPr>
        <p:spPr bwMode="auto">
          <a:xfrm>
            <a:off x="1000125" y="2057400"/>
            <a:ext cx="1643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b="1">
                <a:solidFill>
                  <a:schemeClr val="bg1"/>
                </a:solidFill>
                <a:latin typeface="Calibri" pitchFamily="34" charset="0"/>
              </a:rPr>
              <a:t>Netherlands</a:t>
            </a:r>
            <a:endParaRPr lang="en-SG" b="1">
              <a:solidFill>
                <a:schemeClr val="bg1"/>
              </a:solidFill>
              <a:latin typeface="Calibri" pitchFamily="34" charset="0"/>
            </a:endParaRPr>
          </a:p>
        </p:txBody>
      </p:sp>
      <p:sp>
        <p:nvSpPr>
          <p:cNvPr id="19463" name="TextBox 22"/>
          <p:cNvSpPr txBox="1">
            <a:spLocks noChangeArrowheads="1"/>
          </p:cNvSpPr>
          <p:nvPr/>
        </p:nvSpPr>
        <p:spPr bwMode="auto">
          <a:xfrm>
            <a:off x="6072188" y="2057400"/>
            <a:ext cx="16430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solidFill>
                  <a:schemeClr val="bg1"/>
                </a:solidFill>
                <a:latin typeface="Calibri" pitchFamily="34" charset="0"/>
              </a:rPr>
              <a:t>Germany</a:t>
            </a:r>
            <a:endParaRPr lang="en-SG" b="1">
              <a:solidFill>
                <a:schemeClr val="bg1"/>
              </a:solidFill>
              <a:latin typeface="Calibri" pitchFamily="34" charset="0"/>
            </a:endParaRPr>
          </a:p>
        </p:txBody>
      </p:sp>
      <p:sp>
        <p:nvSpPr>
          <p:cNvPr id="19464" name="TextBox 23"/>
          <p:cNvSpPr txBox="1">
            <a:spLocks noChangeArrowheads="1"/>
          </p:cNvSpPr>
          <p:nvPr/>
        </p:nvSpPr>
        <p:spPr bwMode="auto">
          <a:xfrm>
            <a:off x="6000750" y="1271588"/>
            <a:ext cx="1285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German Company</a:t>
            </a:r>
            <a:endParaRPr lang="en-SG" b="1">
              <a:latin typeface="Calibri" pitchFamily="34" charset="0"/>
            </a:endParaRPr>
          </a:p>
        </p:txBody>
      </p:sp>
      <p:sp>
        <p:nvSpPr>
          <p:cNvPr id="25" name="Rectangle 24"/>
          <p:cNvSpPr/>
          <p:nvPr/>
        </p:nvSpPr>
        <p:spPr>
          <a:xfrm>
            <a:off x="2786063" y="2628900"/>
            <a:ext cx="3214687"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Underground pipeline network</a:t>
            </a:r>
            <a:endParaRPr lang="en-SG" b="1" dirty="0"/>
          </a:p>
        </p:txBody>
      </p:sp>
      <p:sp>
        <p:nvSpPr>
          <p:cNvPr id="26" name="Rectangle 25"/>
          <p:cNvSpPr/>
          <p:nvPr/>
        </p:nvSpPr>
        <p:spPr>
          <a:xfrm>
            <a:off x="2786063" y="1700213"/>
            <a:ext cx="3214687"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Transported crude oil and crude oil products</a:t>
            </a:r>
            <a:endParaRPr lang="en-SG" b="1" dirty="0"/>
          </a:p>
        </p:txBody>
      </p:sp>
      <p:pic>
        <p:nvPicPr>
          <p:cNvPr id="27" name="Picture 2" descr="C:\Program Files\Microsoft Office\MEDIA\CAGCAT10\j020558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00188" y="-14288"/>
            <a:ext cx="1285875" cy="1181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Bent Arrow 27"/>
          <p:cNvSpPr/>
          <p:nvPr/>
        </p:nvSpPr>
        <p:spPr>
          <a:xfrm rot="5400000">
            <a:off x="2785269" y="486569"/>
            <a:ext cx="1250950" cy="1106488"/>
          </a:xfrm>
          <a:prstGeom prst="bentArrow">
            <a:avLst>
              <a:gd name="adj1" fmla="val 10581"/>
              <a:gd name="adj2" fmla="val 16480"/>
              <a:gd name="adj3" fmla="val 25000"/>
              <a:gd name="adj4" fmla="val 4637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solidFill>
                <a:schemeClr val="tx1"/>
              </a:solidFill>
            </a:endParaRPr>
          </a:p>
        </p:txBody>
      </p:sp>
      <p:sp>
        <p:nvSpPr>
          <p:cNvPr id="29" name="TextBox 28"/>
          <p:cNvSpPr txBox="1">
            <a:spLocks noChangeArrowheads="1"/>
          </p:cNvSpPr>
          <p:nvPr/>
        </p:nvSpPr>
        <p:spPr bwMode="auto">
          <a:xfrm>
            <a:off x="4000500" y="128588"/>
            <a:ext cx="1785938"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Operated by remote control through a computer in Netherlands</a:t>
            </a:r>
            <a:endParaRPr lang="en-SG" b="1">
              <a:latin typeface="Calibri" pitchFamily="34" charset="0"/>
            </a:endParaRPr>
          </a:p>
        </p:txBody>
      </p:sp>
      <p:sp>
        <p:nvSpPr>
          <p:cNvPr id="30" name="TextBox 29"/>
          <p:cNvSpPr txBox="1">
            <a:spLocks noChangeArrowheads="1"/>
          </p:cNvSpPr>
          <p:nvPr/>
        </p:nvSpPr>
        <p:spPr bwMode="auto">
          <a:xfrm>
            <a:off x="857250" y="2628900"/>
            <a:ext cx="1857375"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b="1">
                <a:latin typeface="Calibri" pitchFamily="34" charset="0"/>
              </a:rPr>
              <a:t>Technical functions and business administration were exercised exclusively by personnel located in Netherlands</a:t>
            </a:r>
            <a:endParaRPr lang="en-SG" b="1">
              <a:latin typeface="Calibri" pitchFamily="34" charset="0"/>
            </a:endParaRPr>
          </a:p>
        </p:txBody>
      </p:sp>
      <p:sp>
        <p:nvSpPr>
          <p:cNvPr id="31" name="TextBox 30"/>
          <p:cNvSpPr txBox="1">
            <a:spLocks noChangeArrowheads="1"/>
          </p:cNvSpPr>
          <p:nvPr/>
        </p:nvSpPr>
        <p:spPr bwMode="auto">
          <a:xfrm>
            <a:off x="6072188" y="2843213"/>
            <a:ext cx="2000250" cy="230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b="1">
                <a:latin typeface="Calibri" pitchFamily="34" charset="0"/>
              </a:rPr>
              <a:t>Independent firms were hired to maintain and repair that part of the pipeline network that was situated in Germany</a:t>
            </a:r>
            <a:endParaRPr lang="en-SG" b="1">
              <a:latin typeface="Calibri" pitchFamily="34" charset="0"/>
            </a:endParaRPr>
          </a:p>
        </p:txBody>
      </p:sp>
      <p:graphicFrame>
        <p:nvGraphicFramePr>
          <p:cNvPr id="32" name="Diagram 31"/>
          <p:cNvGraphicFramePr/>
          <p:nvPr/>
        </p:nvGraphicFramePr>
        <p:xfrm>
          <a:off x="2786050" y="3286124"/>
          <a:ext cx="3214710" cy="357187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2000"/>
                                        <p:tgtEl>
                                          <p:spTgt spid="18"/>
                                        </p:tgtEl>
                                      </p:cBhvr>
                                    </p:animEffect>
                                  </p:childTnLst>
                                </p:cTn>
                              </p:par>
                              <p:par>
                                <p:cTn id="8" presetID="10" presetClass="entr" presetSubtype="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2000"/>
                                        <p:tgtEl>
                                          <p:spTgt spid="27"/>
                                        </p:tgtEl>
                                      </p:cBhvr>
                                    </p:animEffect>
                                  </p:childTnLst>
                                </p:cTn>
                              </p:par>
                              <p:par>
                                <p:cTn id="11" presetID="10"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2000"/>
                                        <p:tgtEl>
                                          <p:spTgt spid="1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7" presetClass="entr" presetSubtype="0" fill="hold" nodeType="click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1000"/>
                                        <p:tgtEl>
                                          <p:spTgt spid="26"/>
                                        </p:tgtEl>
                                      </p:cBhvr>
                                    </p:animEffect>
                                    <p:anim calcmode="lin" valueType="num">
                                      <p:cBhvr>
                                        <p:cTn id="24" dur="1000" fill="hold"/>
                                        <p:tgtEl>
                                          <p:spTgt spid="26"/>
                                        </p:tgtEl>
                                        <p:attrNameLst>
                                          <p:attrName>ppt_x</p:attrName>
                                        </p:attrNameLst>
                                      </p:cBhvr>
                                      <p:tavLst>
                                        <p:tav tm="0">
                                          <p:val>
                                            <p:strVal val="#ppt_x"/>
                                          </p:val>
                                        </p:tav>
                                        <p:tav tm="100000">
                                          <p:val>
                                            <p:strVal val="#ppt_x"/>
                                          </p:val>
                                        </p:tav>
                                      </p:tavLst>
                                    </p:anim>
                                    <p:anim calcmode="lin" valueType="num">
                                      <p:cBhvr>
                                        <p:cTn id="25" dur="1000" fill="hold"/>
                                        <p:tgtEl>
                                          <p:spTgt spid="26"/>
                                        </p:tgtEl>
                                        <p:attrNameLst>
                                          <p:attrName>ppt_y</p:attrName>
                                        </p:attrNameLst>
                                      </p:cBhvr>
                                      <p:tavLst>
                                        <p:tav tm="0">
                                          <p:val>
                                            <p:strVal val="#ppt_y-.1"/>
                                          </p:val>
                                        </p:tav>
                                        <p:tav tm="100000">
                                          <p:val>
                                            <p:strVal val="#ppt_y"/>
                                          </p:val>
                                        </p:tav>
                                      </p:tavLst>
                                    </p:anim>
                                  </p:childTnLst>
                                </p:cTn>
                              </p:par>
                              <p:par>
                                <p:cTn id="26" presetID="47" presetClass="entr" presetSubtype="0" fill="hold"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1000"/>
                                        <p:tgtEl>
                                          <p:spTgt spid="20"/>
                                        </p:tgtEl>
                                      </p:cBhvr>
                                    </p:animEffect>
                                    <p:anim calcmode="lin" valueType="num">
                                      <p:cBhvr>
                                        <p:cTn id="29" dur="1000" fill="hold"/>
                                        <p:tgtEl>
                                          <p:spTgt spid="20"/>
                                        </p:tgtEl>
                                        <p:attrNameLst>
                                          <p:attrName>ppt_x</p:attrName>
                                        </p:attrNameLst>
                                      </p:cBhvr>
                                      <p:tavLst>
                                        <p:tav tm="0">
                                          <p:val>
                                            <p:strVal val="#ppt_x"/>
                                          </p:val>
                                        </p:tav>
                                        <p:tav tm="100000">
                                          <p:val>
                                            <p:strVal val="#ppt_x"/>
                                          </p:val>
                                        </p:tav>
                                      </p:tavLst>
                                    </p:anim>
                                    <p:anim calcmode="lin" valueType="num">
                                      <p:cBhvr>
                                        <p:cTn id="30" dur="1000" fill="hold"/>
                                        <p:tgtEl>
                                          <p:spTgt spid="20"/>
                                        </p:tgtEl>
                                        <p:attrNameLst>
                                          <p:attrName>ppt_y</p:attrName>
                                        </p:attrNameLst>
                                      </p:cBhvr>
                                      <p:tavLst>
                                        <p:tav tm="0">
                                          <p:val>
                                            <p:strVal val="#ppt_y-.1"/>
                                          </p:val>
                                        </p:tav>
                                        <p:tav tm="100000">
                                          <p:val>
                                            <p:strVal val="#ppt_y"/>
                                          </p:val>
                                        </p:tav>
                                      </p:tavLst>
                                    </p:anim>
                                  </p:childTnLst>
                                </p:cTn>
                              </p:par>
                              <p:par>
                                <p:cTn id="31" presetID="47"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par>
                                <p:cTn id="36" presetID="47" presetClass="entr" presetSubtype="0" fill="hold" grpId="0" nodeType="withEffect">
                                  <p:stCondLst>
                                    <p:cond delay="0"/>
                                  </p:stCondLst>
                                  <p:childTnLst>
                                    <p:set>
                                      <p:cBhvr>
                                        <p:cTn id="37" dur="1" fill="hold">
                                          <p:stCondLst>
                                            <p:cond delay="0"/>
                                          </p:stCondLst>
                                        </p:cTn>
                                        <p:tgtEl>
                                          <p:spTgt spid="29"/>
                                        </p:tgtEl>
                                        <p:attrNameLst>
                                          <p:attrName>style.visibility</p:attrName>
                                        </p:attrNameLst>
                                      </p:cBhvr>
                                      <p:to>
                                        <p:strVal val="visible"/>
                                      </p:to>
                                    </p:set>
                                    <p:animEffect transition="in" filter="fade">
                                      <p:cBhvr>
                                        <p:cTn id="38" dur="1000"/>
                                        <p:tgtEl>
                                          <p:spTgt spid="29"/>
                                        </p:tgtEl>
                                      </p:cBhvr>
                                    </p:animEffect>
                                    <p:anim calcmode="lin" valueType="num">
                                      <p:cBhvr>
                                        <p:cTn id="39" dur="1000" fill="hold"/>
                                        <p:tgtEl>
                                          <p:spTgt spid="29"/>
                                        </p:tgtEl>
                                        <p:attrNameLst>
                                          <p:attrName>ppt_x</p:attrName>
                                        </p:attrNameLst>
                                      </p:cBhvr>
                                      <p:tavLst>
                                        <p:tav tm="0">
                                          <p:val>
                                            <p:strVal val="#ppt_x"/>
                                          </p:val>
                                        </p:tav>
                                        <p:tav tm="100000">
                                          <p:val>
                                            <p:strVal val="#ppt_x"/>
                                          </p:val>
                                        </p:tav>
                                      </p:tavLst>
                                    </p:anim>
                                    <p:anim calcmode="lin" valueType="num">
                                      <p:cBhvr>
                                        <p:cTn id="40"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blinds(horizontal)">
                                      <p:cBhvr>
                                        <p:cTn id="45" dur="500"/>
                                        <p:tgtEl>
                                          <p:spTgt spid="30"/>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blinds(horizontal)">
                                      <p:cBhvr>
                                        <p:cTn id="4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9" grpId="0"/>
      <p:bldP spid="30" grpId="0"/>
      <p:bldP spid="3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noChangeArrowheads="1"/>
          </p:cNvSpPr>
          <p:nvPr/>
        </p:nvSpPr>
        <p:spPr bwMode="auto">
          <a:xfrm>
            <a:off x="0" y="2422525"/>
            <a:ext cx="9144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3200">
                <a:latin typeface="Calibri" pitchFamily="34" charset="0"/>
              </a:rPr>
              <a:t>Article 5(2) of the OECD model tax treaty gives examples of PE and </a:t>
            </a:r>
            <a:r>
              <a:rPr lang="en-US" sz="3200" i="1">
                <a:latin typeface="Calibri" pitchFamily="34" charset="0"/>
              </a:rPr>
              <a:t>includes especially</a:t>
            </a:r>
            <a:r>
              <a:rPr lang="en-US" sz="3200">
                <a:latin typeface="Calibri" pitchFamily="34" charset="0"/>
              </a:rPr>
              <a:t>…</a:t>
            </a:r>
            <a:endParaRPr lang="en-SG" sz="3200">
              <a:latin typeface="Calibri" pitchFamily="34"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afterEffect">
                                  <p:stCondLst>
                                    <p:cond delay="500"/>
                                  </p:stCondLst>
                                  <p:iterate type="lt">
                                    <p:tmPct val="5000"/>
                                  </p:iterate>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 calcmode="lin" valueType="num">
                                      <p:cBhvr>
                                        <p:cTn id="9" dur="500" fill="hold"/>
                                        <p:tgtEl>
                                          <p:spTgt spid="7"/>
                                        </p:tgtEl>
                                        <p:attrNameLst>
                                          <p:attrName>style.rotation</p:attrName>
                                        </p:attrNameLst>
                                      </p:cBhvr>
                                      <p:tavLst>
                                        <p:tav tm="0">
                                          <p:val>
                                            <p:fltVal val="90"/>
                                          </p:val>
                                        </p:tav>
                                        <p:tav tm="100000">
                                          <p:val>
                                            <p:fltVal val="0"/>
                                          </p:val>
                                        </p:tav>
                                      </p:tavLst>
                                    </p:anim>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t2.gstatic.com/images?q=tbn:LtxSSGgU3dfIVM:http://www.templebethorr.org/_storage/Pages/1138/meetings.bmp">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400" y="1000125"/>
            <a:ext cx="1998663"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p:nvSpPr>
        <p:spPr bwMode="auto">
          <a:xfrm>
            <a:off x="214313" y="285750"/>
            <a:ext cx="30718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stellar" pitchFamily="18" charset="0"/>
              </a:rPr>
              <a:t>A place of management</a:t>
            </a:r>
            <a:endParaRPr lang="en-SG" b="1">
              <a:latin typeface="Castellar" pitchFamily="18" charset="0"/>
            </a:endParaRPr>
          </a:p>
        </p:txBody>
      </p:sp>
      <p:pic>
        <p:nvPicPr>
          <p:cNvPr id="16388" name="Picture 4" descr="http://t0.gstatic.com/images?q=tbn:BF2o5KL1hrWJ-M%3Ahttp://www.dnjournal.com/cover/2008/images/hoagland/branch-office.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1000125"/>
            <a:ext cx="1785938" cy="129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2714625" y="285750"/>
            <a:ext cx="3071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stellar" pitchFamily="18" charset="0"/>
              </a:rPr>
              <a:t>Branch</a:t>
            </a:r>
          </a:p>
          <a:p>
            <a:pPr algn="ctr" eaLnBrk="1" hangingPunct="1"/>
            <a:r>
              <a:rPr lang="en-US" b="1">
                <a:latin typeface="Castellar" pitchFamily="18" charset="0"/>
              </a:rPr>
              <a:t>Office</a:t>
            </a:r>
            <a:endParaRPr lang="en-SG" b="1">
              <a:latin typeface="Castellar" pitchFamily="18" charset="0"/>
            </a:endParaRPr>
          </a:p>
        </p:txBody>
      </p:sp>
      <p:pic>
        <p:nvPicPr>
          <p:cNvPr id="16390" name="Picture 6" descr="http://t3.gstatic.com/images?q=tbn:SvLDYjJP7YBXXM:http://www.gescocorporatecentre.com/images/office-space-delhi.jpg">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05538" y="1071563"/>
            <a:ext cx="21240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5572125" y="285750"/>
            <a:ext cx="3071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stellar" pitchFamily="18" charset="0"/>
              </a:rPr>
              <a:t>An </a:t>
            </a:r>
          </a:p>
          <a:p>
            <a:pPr algn="ctr" eaLnBrk="1" hangingPunct="1"/>
            <a:r>
              <a:rPr lang="en-US" b="1">
                <a:latin typeface="Castellar" pitchFamily="18" charset="0"/>
              </a:rPr>
              <a:t>Office</a:t>
            </a:r>
            <a:endParaRPr lang="en-SG" b="1">
              <a:latin typeface="Castellar" pitchFamily="18" charset="0"/>
            </a:endParaRPr>
          </a:p>
        </p:txBody>
      </p:sp>
      <p:sp>
        <p:nvSpPr>
          <p:cNvPr id="9" name="TextBox 8"/>
          <p:cNvSpPr txBox="1">
            <a:spLocks noChangeArrowheads="1"/>
          </p:cNvSpPr>
          <p:nvPr/>
        </p:nvSpPr>
        <p:spPr bwMode="auto">
          <a:xfrm>
            <a:off x="214313" y="2500313"/>
            <a:ext cx="30718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stellar" pitchFamily="18" charset="0"/>
              </a:rPr>
              <a:t>A</a:t>
            </a:r>
          </a:p>
          <a:p>
            <a:pPr algn="ctr" eaLnBrk="1" hangingPunct="1"/>
            <a:r>
              <a:rPr lang="en-US" b="1">
                <a:latin typeface="Castellar" pitchFamily="18" charset="0"/>
              </a:rPr>
              <a:t>Factory</a:t>
            </a:r>
            <a:endParaRPr lang="en-SG" b="1">
              <a:latin typeface="Castellar" pitchFamily="18" charset="0"/>
            </a:endParaRPr>
          </a:p>
        </p:txBody>
      </p:sp>
      <p:pic>
        <p:nvPicPr>
          <p:cNvPr id="16394" name="Picture 10" descr="http://t2.gstatic.com/images?q=tbn:cp22BZv9LXtzHM%3Ahttp://www.clker.com/cliparts/7/e/6/e/12362679192063758008AX11_factory.svg.hi.png">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9188" y="3214688"/>
            <a:ext cx="1238250"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6" name="Picture 12" descr="http://t3.gstatic.com/images?q=tbn:pWWDnA4zvOCVKM%3Ahttp://times-up.org/uploads/images/bike_coop/welding_workshop.jpg">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57563" y="3214688"/>
            <a:ext cx="17859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a:spLocks noChangeArrowheads="1"/>
          </p:cNvSpPr>
          <p:nvPr/>
        </p:nvSpPr>
        <p:spPr bwMode="auto">
          <a:xfrm>
            <a:off x="2714625" y="2500313"/>
            <a:ext cx="30718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stellar" pitchFamily="18" charset="0"/>
              </a:rPr>
              <a:t>A</a:t>
            </a:r>
          </a:p>
          <a:p>
            <a:pPr algn="ctr" eaLnBrk="1" hangingPunct="1"/>
            <a:r>
              <a:rPr lang="en-US" b="1">
                <a:latin typeface="Castellar" pitchFamily="18" charset="0"/>
              </a:rPr>
              <a:t>Workshop</a:t>
            </a:r>
            <a:endParaRPr lang="en-SG" b="1">
              <a:latin typeface="Castellar" pitchFamily="18" charset="0"/>
            </a:endParaRPr>
          </a:p>
        </p:txBody>
      </p:sp>
      <p:pic>
        <p:nvPicPr>
          <p:cNvPr id="16398" name="Picture 14" descr="http://t1.gstatic.com/images?q=tbn:B3WNwAuJ-Xh5RM%3Ahttp://places.mongabay.com/australia/open_pit_mine.jpg">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215063" y="3214688"/>
            <a:ext cx="2071687"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a:spLocks noChangeArrowheads="1"/>
          </p:cNvSpPr>
          <p:nvPr/>
        </p:nvSpPr>
        <p:spPr bwMode="auto">
          <a:xfrm>
            <a:off x="5715000" y="2500313"/>
            <a:ext cx="30718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stellar" pitchFamily="18" charset="0"/>
              </a:rPr>
              <a:t>A</a:t>
            </a:r>
          </a:p>
          <a:p>
            <a:pPr algn="ctr" eaLnBrk="1" hangingPunct="1"/>
            <a:r>
              <a:rPr lang="en-US" b="1">
                <a:latin typeface="Castellar" pitchFamily="18" charset="0"/>
              </a:rPr>
              <a:t>mine</a:t>
            </a:r>
            <a:endParaRPr lang="en-SG" b="1">
              <a:latin typeface="Castellar" pitchFamily="18" charset="0"/>
            </a:endParaRPr>
          </a:p>
        </p:txBody>
      </p:sp>
      <p:pic>
        <p:nvPicPr>
          <p:cNvPr id="16402" name="Picture 18" descr="http://ndn3.newsweek.com/media/89/fracking-oil-vl-vertical.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571875" y="4714875"/>
            <a:ext cx="1357313" cy="203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a:spLocks noChangeArrowheads="1"/>
          </p:cNvSpPr>
          <p:nvPr/>
        </p:nvSpPr>
        <p:spPr bwMode="auto">
          <a:xfrm>
            <a:off x="4214813" y="5283200"/>
            <a:ext cx="30718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stellar" pitchFamily="18" charset="0"/>
              </a:rPr>
              <a:t>AN OIL OR</a:t>
            </a:r>
          </a:p>
          <a:p>
            <a:pPr algn="ctr" eaLnBrk="1" hangingPunct="1"/>
            <a:r>
              <a:rPr lang="en-US" b="1">
                <a:latin typeface="Castellar" pitchFamily="18" charset="0"/>
              </a:rPr>
              <a:t>GAS WELL</a:t>
            </a:r>
            <a:endParaRPr lang="en-SG" b="1">
              <a:latin typeface="Castellar" pitchFamily="18"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500"/>
                                        <p:tgtEl>
                                          <p:spTgt spid="16386"/>
                                        </p:tgtEl>
                                      </p:cBhvr>
                                    </p:animEffect>
                                    <p:anim calcmode="lin" valueType="num">
                                      <p:cBhvr>
                                        <p:cTn id="8" dur="500" fill="hold"/>
                                        <p:tgtEl>
                                          <p:spTgt spid="16386"/>
                                        </p:tgtEl>
                                        <p:attrNameLst>
                                          <p:attrName>style.rotation</p:attrName>
                                        </p:attrNameLst>
                                      </p:cBhvr>
                                      <p:tavLst>
                                        <p:tav tm="0">
                                          <p:val>
                                            <p:fltVal val="720"/>
                                          </p:val>
                                        </p:tav>
                                        <p:tav tm="100000">
                                          <p:val>
                                            <p:fltVal val="0"/>
                                          </p:val>
                                        </p:tav>
                                      </p:tavLst>
                                    </p:anim>
                                    <p:anim calcmode="lin" valueType="num">
                                      <p:cBhvr>
                                        <p:cTn id="9" dur="500" fill="hold"/>
                                        <p:tgtEl>
                                          <p:spTgt spid="16386"/>
                                        </p:tgtEl>
                                        <p:attrNameLst>
                                          <p:attrName>ppt_h</p:attrName>
                                        </p:attrNameLst>
                                      </p:cBhvr>
                                      <p:tavLst>
                                        <p:tav tm="0">
                                          <p:val>
                                            <p:fltVal val="0"/>
                                          </p:val>
                                        </p:tav>
                                        <p:tav tm="100000">
                                          <p:val>
                                            <p:strVal val="#ppt_h"/>
                                          </p:val>
                                        </p:tav>
                                      </p:tavLst>
                                    </p:anim>
                                    <p:anim calcmode="lin" valueType="num">
                                      <p:cBhvr>
                                        <p:cTn id="10" dur="500" fill="hold"/>
                                        <p:tgtEl>
                                          <p:spTgt spid="16386"/>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anim calcmode="lin" valueType="num">
                                      <p:cBhvr>
                                        <p:cTn id="14" dur="500" fill="hold"/>
                                        <p:tgtEl>
                                          <p:spTgt spid="3"/>
                                        </p:tgtEl>
                                        <p:attrNameLst>
                                          <p:attrName>style.rotation</p:attrName>
                                        </p:attrNameLst>
                                      </p:cBhvr>
                                      <p:tavLst>
                                        <p:tav tm="0">
                                          <p:val>
                                            <p:fltVal val="720"/>
                                          </p:val>
                                        </p:tav>
                                        <p:tav tm="100000">
                                          <p:val>
                                            <p:fltVal val="0"/>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 calcmode="lin" valueType="num">
                                      <p:cBhvr>
                                        <p:cTn id="16" dur="500" fill="hold"/>
                                        <p:tgtEl>
                                          <p:spTgt spid="3"/>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16388"/>
                                        </p:tgtEl>
                                        <p:attrNameLst>
                                          <p:attrName>style.visibility</p:attrName>
                                        </p:attrNameLst>
                                      </p:cBhvr>
                                      <p:to>
                                        <p:strVal val="visible"/>
                                      </p:to>
                                    </p:set>
                                    <p:animEffect transition="in" filter="fade">
                                      <p:cBhvr>
                                        <p:cTn id="19" dur="500"/>
                                        <p:tgtEl>
                                          <p:spTgt spid="16388"/>
                                        </p:tgtEl>
                                      </p:cBhvr>
                                    </p:animEffect>
                                    <p:anim calcmode="lin" valueType="num">
                                      <p:cBhvr>
                                        <p:cTn id="20" dur="500" fill="hold"/>
                                        <p:tgtEl>
                                          <p:spTgt spid="16388"/>
                                        </p:tgtEl>
                                        <p:attrNameLst>
                                          <p:attrName>style.rotation</p:attrName>
                                        </p:attrNameLst>
                                      </p:cBhvr>
                                      <p:tavLst>
                                        <p:tav tm="0">
                                          <p:val>
                                            <p:fltVal val="720"/>
                                          </p:val>
                                        </p:tav>
                                        <p:tav tm="100000">
                                          <p:val>
                                            <p:fltVal val="0"/>
                                          </p:val>
                                        </p:tav>
                                      </p:tavLst>
                                    </p:anim>
                                    <p:anim calcmode="lin" valueType="num">
                                      <p:cBhvr>
                                        <p:cTn id="21" dur="500" fill="hold"/>
                                        <p:tgtEl>
                                          <p:spTgt spid="16388"/>
                                        </p:tgtEl>
                                        <p:attrNameLst>
                                          <p:attrName>ppt_h</p:attrName>
                                        </p:attrNameLst>
                                      </p:cBhvr>
                                      <p:tavLst>
                                        <p:tav tm="0">
                                          <p:val>
                                            <p:fltVal val="0"/>
                                          </p:val>
                                        </p:tav>
                                        <p:tav tm="100000">
                                          <p:val>
                                            <p:strVal val="#ppt_h"/>
                                          </p:val>
                                        </p:tav>
                                      </p:tavLst>
                                    </p:anim>
                                    <p:anim calcmode="lin" valueType="num">
                                      <p:cBhvr>
                                        <p:cTn id="22" dur="500" fill="hold"/>
                                        <p:tgtEl>
                                          <p:spTgt spid="16388"/>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anim calcmode="lin" valueType="num">
                                      <p:cBhvr>
                                        <p:cTn id="26" dur="500" fill="hold"/>
                                        <p:tgtEl>
                                          <p:spTgt spid="5"/>
                                        </p:tgtEl>
                                        <p:attrNameLst>
                                          <p:attrName>style.rotation</p:attrName>
                                        </p:attrNameLst>
                                      </p:cBhvr>
                                      <p:tavLst>
                                        <p:tav tm="0">
                                          <p:val>
                                            <p:fltVal val="720"/>
                                          </p:val>
                                        </p:tav>
                                        <p:tav tm="100000">
                                          <p:val>
                                            <p:fltVal val="0"/>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 calcmode="lin" valueType="num">
                                      <p:cBhvr>
                                        <p:cTn id="28" dur="500" fill="hold"/>
                                        <p:tgtEl>
                                          <p:spTgt spid="5"/>
                                        </p:tgtEl>
                                        <p:attrNameLst>
                                          <p:attrName>ppt_w</p:attrName>
                                        </p:attrNameLst>
                                      </p:cBhvr>
                                      <p:tavLst>
                                        <p:tav tm="0">
                                          <p:val>
                                            <p:fltVal val="0"/>
                                          </p:val>
                                        </p:tav>
                                        <p:tav tm="100000">
                                          <p:val>
                                            <p:strVal val="#ppt_w"/>
                                          </p:val>
                                        </p:tav>
                                      </p:tavLst>
                                    </p:anim>
                                  </p:childTnLst>
                                </p:cTn>
                              </p:par>
                              <p:par>
                                <p:cTn id="29" presetID="35" presetClass="entr" presetSubtype="0" fill="hold" nodeType="withEffect">
                                  <p:stCondLst>
                                    <p:cond delay="0"/>
                                  </p:stCondLst>
                                  <p:childTnLst>
                                    <p:set>
                                      <p:cBhvr>
                                        <p:cTn id="30" dur="1" fill="hold">
                                          <p:stCondLst>
                                            <p:cond delay="0"/>
                                          </p:stCondLst>
                                        </p:cTn>
                                        <p:tgtEl>
                                          <p:spTgt spid="16390"/>
                                        </p:tgtEl>
                                        <p:attrNameLst>
                                          <p:attrName>style.visibility</p:attrName>
                                        </p:attrNameLst>
                                      </p:cBhvr>
                                      <p:to>
                                        <p:strVal val="visible"/>
                                      </p:to>
                                    </p:set>
                                    <p:animEffect transition="in" filter="fade">
                                      <p:cBhvr>
                                        <p:cTn id="31" dur="500"/>
                                        <p:tgtEl>
                                          <p:spTgt spid="16390"/>
                                        </p:tgtEl>
                                      </p:cBhvr>
                                    </p:animEffect>
                                    <p:anim calcmode="lin" valueType="num">
                                      <p:cBhvr>
                                        <p:cTn id="32" dur="500" fill="hold"/>
                                        <p:tgtEl>
                                          <p:spTgt spid="16390"/>
                                        </p:tgtEl>
                                        <p:attrNameLst>
                                          <p:attrName>style.rotation</p:attrName>
                                        </p:attrNameLst>
                                      </p:cBhvr>
                                      <p:tavLst>
                                        <p:tav tm="0">
                                          <p:val>
                                            <p:fltVal val="720"/>
                                          </p:val>
                                        </p:tav>
                                        <p:tav tm="100000">
                                          <p:val>
                                            <p:fltVal val="0"/>
                                          </p:val>
                                        </p:tav>
                                      </p:tavLst>
                                    </p:anim>
                                    <p:anim calcmode="lin" valueType="num">
                                      <p:cBhvr>
                                        <p:cTn id="33" dur="500" fill="hold"/>
                                        <p:tgtEl>
                                          <p:spTgt spid="16390"/>
                                        </p:tgtEl>
                                        <p:attrNameLst>
                                          <p:attrName>ppt_h</p:attrName>
                                        </p:attrNameLst>
                                      </p:cBhvr>
                                      <p:tavLst>
                                        <p:tav tm="0">
                                          <p:val>
                                            <p:fltVal val="0"/>
                                          </p:val>
                                        </p:tav>
                                        <p:tav tm="100000">
                                          <p:val>
                                            <p:strVal val="#ppt_h"/>
                                          </p:val>
                                        </p:tav>
                                      </p:tavLst>
                                    </p:anim>
                                    <p:anim calcmode="lin" valueType="num">
                                      <p:cBhvr>
                                        <p:cTn id="34" dur="500" fill="hold"/>
                                        <p:tgtEl>
                                          <p:spTgt spid="16390"/>
                                        </p:tgtEl>
                                        <p:attrNameLst>
                                          <p:attrName>ppt_w</p:attrName>
                                        </p:attrNameLst>
                                      </p:cBhvr>
                                      <p:tavLst>
                                        <p:tav tm="0">
                                          <p:val>
                                            <p:fltVal val="0"/>
                                          </p:val>
                                        </p:tav>
                                        <p:tav tm="100000">
                                          <p:val>
                                            <p:strVal val="#ppt_w"/>
                                          </p:val>
                                        </p:tav>
                                      </p:tavLst>
                                    </p:anim>
                                  </p:childTnLst>
                                </p:cTn>
                              </p:par>
                              <p:par>
                                <p:cTn id="35" presetID="35"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anim calcmode="lin" valueType="num">
                                      <p:cBhvr>
                                        <p:cTn id="38" dur="500" fill="hold"/>
                                        <p:tgtEl>
                                          <p:spTgt spid="7"/>
                                        </p:tgtEl>
                                        <p:attrNameLst>
                                          <p:attrName>style.rotation</p:attrName>
                                        </p:attrNameLst>
                                      </p:cBhvr>
                                      <p:tavLst>
                                        <p:tav tm="0">
                                          <p:val>
                                            <p:fltVal val="720"/>
                                          </p:val>
                                        </p:tav>
                                        <p:tav tm="100000">
                                          <p:val>
                                            <p:fltVal val="0"/>
                                          </p:val>
                                        </p:tav>
                                      </p:tavLst>
                                    </p:anim>
                                    <p:anim calcmode="lin" valueType="num">
                                      <p:cBhvr>
                                        <p:cTn id="39" dur="500" fill="hold"/>
                                        <p:tgtEl>
                                          <p:spTgt spid="7"/>
                                        </p:tgtEl>
                                        <p:attrNameLst>
                                          <p:attrName>ppt_h</p:attrName>
                                        </p:attrNameLst>
                                      </p:cBhvr>
                                      <p:tavLst>
                                        <p:tav tm="0">
                                          <p:val>
                                            <p:fltVal val="0"/>
                                          </p:val>
                                        </p:tav>
                                        <p:tav tm="100000">
                                          <p:val>
                                            <p:strVal val="#ppt_h"/>
                                          </p:val>
                                        </p:tav>
                                      </p:tavLst>
                                    </p:anim>
                                    <p:anim calcmode="lin" valueType="num">
                                      <p:cBhvr>
                                        <p:cTn id="40" dur="500" fill="hold"/>
                                        <p:tgtEl>
                                          <p:spTgt spid="7"/>
                                        </p:tgtEl>
                                        <p:attrNameLst>
                                          <p:attrName>ppt_w</p:attrName>
                                        </p:attrNameLst>
                                      </p:cBhvr>
                                      <p:tavLst>
                                        <p:tav tm="0">
                                          <p:val>
                                            <p:fltVal val="0"/>
                                          </p:val>
                                        </p:tav>
                                        <p:tav tm="100000">
                                          <p:val>
                                            <p:strVal val="#ppt_w"/>
                                          </p:val>
                                        </p:tav>
                                      </p:tavLst>
                                    </p:anim>
                                  </p:childTnLst>
                                </p:cTn>
                              </p:par>
                              <p:par>
                                <p:cTn id="41" presetID="35" presetClass="entr" presetSubtype="0"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500"/>
                                        <p:tgtEl>
                                          <p:spTgt spid="9"/>
                                        </p:tgtEl>
                                      </p:cBhvr>
                                    </p:animEffect>
                                    <p:anim calcmode="lin" valueType="num">
                                      <p:cBhvr>
                                        <p:cTn id="44" dur="500" fill="hold"/>
                                        <p:tgtEl>
                                          <p:spTgt spid="9"/>
                                        </p:tgtEl>
                                        <p:attrNameLst>
                                          <p:attrName>style.rotation</p:attrName>
                                        </p:attrNameLst>
                                      </p:cBhvr>
                                      <p:tavLst>
                                        <p:tav tm="0">
                                          <p:val>
                                            <p:fltVal val="720"/>
                                          </p:val>
                                        </p:tav>
                                        <p:tav tm="100000">
                                          <p:val>
                                            <p:fltVal val="0"/>
                                          </p:val>
                                        </p:tav>
                                      </p:tavLst>
                                    </p:anim>
                                    <p:anim calcmode="lin" valueType="num">
                                      <p:cBhvr>
                                        <p:cTn id="45" dur="500" fill="hold"/>
                                        <p:tgtEl>
                                          <p:spTgt spid="9"/>
                                        </p:tgtEl>
                                        <p:attrNameLst>
                                          <p:attrName>ppt_h</p:attrName>
                                        </p:attrNameLst>
                                      </p:cBhvr>
                                      <p:tavLst>
                                        <p:tav tm="0">
                                          <p:val>
                                            <p:fltVal val="0"/>
                                          </p:val>
                                        </p:tav>
                                        <p:tav tm="100000">
                                          <p:val>
                                            <p:strVal val="#ppt_h"/>
                                          </p:val>
                                        </p:tav>
                                      </p:tavLst>
                                    </p:anim>
                                    <p:anim calcmode="lin" valueType="num">
                                      <p:cBhvr>
                                        <p:cTn id="46" dur="500" fill="hold"/>
                                        <p:tgtEl>
                                          <p:spTgt spid="9"/>
                                        </p:tgtEl>
                                        <p:attrNameLst>
                                          <p:attrName>ppt_w</p:attrName>
                                        </p:attrNameLst>
                                      </p:cBhvr>
                                      <p:tavLst>
                                        <p:tav tm="0">
                                          <p:val>
                                            <p:fltVal val="0"/>
                                          </p:val>
                                        </p:tav>
                                        <p:tav tm="100000">
                                          <p:val>
                                            <p:strVal val="#ppt_w"/>
                                          </p:val>
                                        </p:tav>
                                      </p:tavLst>
                                    </p:anim>
                                  </p:childTnLst>
                                </p:cTn>
                              </p:par>
                              <p:par>
                                <p:cTn id="47" presetID="35" presetClass="entr" presetSubtype="0" fill="hold" nodeType="withEffect">
                                  <p:stCondLst>
                                    <p:cond delay="0"/>
                                  </p:stCondLst>
                                  <p:childTnLst>
                                    <p:set>
                                      <p:cBhvr>
                                        <p:cTn id="48" dur="1" fill="hold">
                                          <p:stCondLst>
                                            <p:cond delay="0"/>
                                          </p:stCondLst>
                                        </p:cTn>
                                        <p:tgtEl>
                                          <p:spTgt spid="16394"/>
                                        </p:tgtEl>
                                        <p:attrNameLst>
                                          <p:attrName>style.visibility</p:attrName>
                                        </p:attrNameLst>
                                      </p:cBhvr>
                                      <p:to>
                                        <p:strVal val="visible"/>
                                      </p:to>
                                    </p:set>
                                    <p:animEffect transition="in" filter="fade">
                                      <p:cBhvr>
                                        <p:cTn id="49" dur="500"/>
                                        <p:tgtEl>
                                          <p:spTgt spid="16394"/>
                                        </p:tgtEl>
                                      </p:cBhvr>
                                    </p:animEffect>
                                    <p:anim calcmode="lin" valueType="num">
                                      <p:cBhvr>
                                        <p:cTn id="50" dur="500" fill="hold"/>
                                        <p:tgtEl>
                                          <p:spTgt spid="16394"/>
                                        </p:tgtEl>
                                        <p:attrNameLst>
                                          <p:attrName>style.rotation</p:attrName>
                                        </p:attrNameLst>
                                      </p:cBhvr>
                                      <p:tavLst>
                                        <p:tav tm="0">
                                          <p:val>
                                            <p:fltVal val="720"/>
                                          </p:val>
                                        </p:tav>
                                        <p:tav tm="100000">
                                          <p:val>
                                            <p:fltVal val="0"/>
                                          </p:val>
                                        </p:tav>
                                      </p:tavLst>
                                    </p:anim>
                                    <p:anim calcmode="lin" valueType="num">
                                      <p:cBhvr>
                                        <p:cTn id="51" dur="500" fill="hold"/>
                                        <p:tgtEl>
                                          <p:spTgt spid="16394"/>
                                        </p:tgtEl>
                                        <p:attrNameLst>
                                          <p:attrName>ppt_h</p:attrName>
                                        </p:attrNameLst>
                                      </p:cBhvr>
                                      <p:tavLst>
                                        <p:tav tm="0">
                                          <p:val>
                                            <p:fltVal val="0"/>
                                          </p:val>
                                        </p:tav>
                                        <p:tav tm="100000">
                                          <p:val>
                                            <p:strVal val="#ppt_h"/>
                                          </p:val>
                                        </p:tav>
                                      </p:tavLst>
                                    </p:anim>
                                    <p:anim calcmode="lin" valueType="num">
                                      <p:cBhvr>
                                        <p:cTn id="52" dur="500" fill="hold"/>
                                        <p:tgtEl>
                                          <p:spTgt spid="16394"/>
                                        </p:tgtEl>
                                        <p:attrNameLst>
                                          <p:attrName>ppt_w</p:attrName>
                                        </p:attrNameLst>
                                      </p:cBhvr>
                                      <p:tavLst>
                                        <p:tav tm="0">
                                          <p:val>
                                            <p:fltVal val="0"/>
                                          </p:val>
                                        </p:tav>
                                        <p:tav tm="100000">
                                          <p:val>
                                            <p:strVal val="#ppt_w"/>
                                          </p:val>
                                        </p:tav>
                                      </p:tavLst>
                                    </p:anim>
                                  </p:childTnLst>
                                </p:cTn>
                              </p:par>
                              <p:par>
                                <p:cTn id="53" presetID="35" presetClass="entr" presetSubtype="0" fill="hold" nodeType="withEffect">
                                  <p:stCondLst>
                                    <p:cond delay="0"/>
                                  </p:stCondLst>
                                  <p:childTnLst>
                                    <p:set>
                                      <p:cBhvr>
                                        <p:cTn id="54" dur="1" fill="hold">
                                          <p:stCondLst>
                                            <p:cond delay="0"/>
                                          </p:stCondLst>
                                        </p:cTn>
                                        <p:tgtEl>
                                          <p:spTgt spid="16396"/>
                                        </p:tgtEl>
                                        <p:attrNameLst>
                                          <p:attrName>style.visibility</p:attrName>
                                        </p:attrNameLst>
                                      </p:cBhvr>
                                      <p:to>
                                        <p:strVal val="visible"/>
                                      </p:to>
                                    </p:set>
                                    <p:animEffect transition="in" filter="fade">
                                      <p:cBhvr>
                                        <p:cTn id="55" dur="500"/>
                                        <p:tgtEl>
                                          <p:spTgt spid="16396"/>
                                        </p:tgtEl>
                                      </p:cBhvr>
                                    </p:animEffect>
                                    <p:anim calcmode="lin" valueType="num">
                                      <p:cBhvr>
                                        <p:cTn id="56" dur="500" fill="hold"/>
                                        <p:tgtEl>
                                          <p:spTgt spid="16396"/>
                                        </p:tgtEl>
                                        <p:attrNameLst>
                                          <p:attrName>style.rotation</p:attrName>
                                        </p:attrNameLst>
                                      </p:cBhvr>
                                      <p:tavLst>
                                        <p:tav tm="0">
                                          <p:val>
                                            <p:fltVal val="720"/>
                                          </p:val>
                                        </p:tav>
                                        <p:tav tm="100000">
                                          <p:val>
                                            <p:fltVal val="0"/>
                                          </p:val>
                                        </p:tav>
                                      </p:tavLst>
                                    </p:anim>
                                    <p:anim calcmode="lin" valueType="num">
                                      <p:cBhvr>
                                        <p:cTn id="57" dur="500" fill="hold"/>
                                        <p:tgtEl>
                                          <p:spTgt spid="16396"/>
                                        </p:tgtEl>
                                        <p:attrNameLst>
                                          <p:attrName>ppt_h</p:attrName>
                                        </p:attrNameLst>
                                      </p:cBhvr>
                                      <p:tavLst>
                                        <p:tav tm="0">
                                          <p:val>
                                            <p:fltVal val="0"/>
                                          </p:val>
                                        </p:tav>
                                        <p:tav tm="100000">
                                          <p:val>
                                            <p:strVal val="#ppt_h"/>
                                          </p:val>
                                        </p:tav>
                                      </p:tavLst>
                                    </p:anim>
                                    <p:anim calcmode="lin" valueType="num">
                                      <p:cBhvr>
                                        <p:cTn id="58" dur="500" fill="hold"/>
                                        <p:tgtEl>
                                          <p:spTgt spid="16396"/>
                                        </p:tgtEl>
                                        <p:attrNameLst>
                                          <p:attrName>ppt_w</p:attrName>
                                        </p:attrNameLst>
                                      </p:cBhvr>
                                      <p:tavLst>
                                        <p:tav tm="0">
                                          <p:val>
                                            <p:fltVal val="0"/>
                                          </p:val>
                                        </p:tav>
                                        <p:tav tm="100000">
                                          <p:val>
                                            <p:strVal val="#ppt_w"/>
                                          </p:val>
                                        </p:tav>
                                      </p:tavLst>
                                    </p:anim>
                                  </p:childTnLst>
                                </p:cTn>
                              </p:par>
                              <p:par>
                                <p:cTn id="59" presetID="35" presetClass="entr" presetSubtype="0"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fade">
                                      <p:cBhvr>
                                        <p:cTn id="61" dur="500"/>
                                        <p:tgtEl>
                                          <p:spTgt spid="12"/>
                                        </p:tgtEl>
                                      </p:cBhvr>
                                    </p:animEffect>
                                    <p:anim calcmode="lin" valueType="num">
                                      <p:cBhvr>
                                        <p:cTn id="62" dur="500" fill="hold"/>
                                        <p:tgtEl>
                                          <p:spTgt spid="12"/>
                                        </p:tgtEl>
                                        <p:attrNameLst>
                                          <p:attrName>style.rotation</p:attrName>
                                        </p:attrNameLst>
                                      </p:cBhvr>
                                      <p:tavLst>
                                        <p:tav tm="0">
                                          <p:val>
                                            <p:fltVal val="720"/>
                                          </p:val>
                                        </p:tav>
                                        <p:tav tm="100000">
                                          <p:val>
                                            <p:fltVal val="0"/>
                                          </p:val>
                                        </p:tav>
                                      </p:tavLst>
                                    </p:anim>
                                    <p:anim calcmode="lin" valueType="num">
                                      <p:cBhvr>
                                        <p:cTn id="63" dur="500" fill="hold"/>
                                        <p:tgtEl>
                                          <p:spTgt spid="12"/>
                                        </p:tgtEl>
                                        <p:attrNameLst>
                                          <p:attrName>ppt_h</p:attrName>
                                        </p:attrNameLst>
                                      </p:cBhvr>
                                      <p:tavLst>
                                        <p:tav tm="0">
                                          <p:val>
                                            <p:fltVal val="0"/>
                                          </p:val>
                                        </p:tav>
                                        <p:tav tm="100000">
                                          <p:val>
                                            <p:strVal val="#ppt_h"/>
                                          </p:val>
                                        </p:tav>
                                      </p:tavLst>
                                    </p:anim>
                                    <p:anim calcmode="lin" valueType="num">
                                      <p:cBhvr>
                                        <p:cTn id="64" dur="500" fill="hold"/>
                                        <p:tgtEl>
                                          <p:spTgt spid="12"/>
                                        </p:tgtEl>
                                        <p:attrNameLst>
                                          <p:attrName>ppt_w</p:attrName>
                                        </p:attrNameLst>
                                      </p:cBhvr>
                                      <p:tavLst>
                                        <p:tav tm="0">
                                          <p:val>
                                            <p:fltVal val="0"/>
                                          </p:val>
                                        </p:tav>
                                        <p:tav tm="100000">
                                          <p:val>
                                            <p:strVal val="#ppt_w"/>
                                          </p:val>
                                        </p:tav>
                                      </p:tavLst>
                                    </p:anim>
                                  </p:childTnLst>
                                </p:cTn>
                              </p:par>
                              <p:par>
                                <p:cTn id="65" presetID="35" presetClass="entr" presetSubtype="0" fill="hold" nodeType="withEffect">
                                  <p:stCondLst>
                                    <p:cond delay="0"/>
                                  </p:stCondLst>
                                  <p:childTnLst>
                                    <p:set>
                                      <p:cBhvr>
                                        <p:cTn id="66" dur="1" fill="hold">
                                          <p:stCondLst>
                                            <p:cond delay="0"/>
                                          </p:stCondLst>
                                        </p:cTn>
                                        <p:tgtEl>
                                          <p:spTgt spid="16398"/>
                                        </p:tgtEl>
                                        <p:attrNameLst>
                                          <p:attrName>style.visibility</p:attrName>
                                        </p:attrNameLst>
                                      </p:cBhvr>
                                      <p:to>
                                        <p:strVal val="visible"/>
                                      </p:to>
                                    </p:set>
                                    <p:animEffect transition="in" filter="fade">
                                      <p:cBhvr>
                                        <p:cTn id="67" dur="500"/>
                                        <p:tgtEl>
                                          <p:spTgt spid="16398"/>
                                        </p:tgtEl>
                                      </p:cBhvr>
                                    </p:animEffect>
                                    <p:anim calcmode="lin" valueType="num">
                                      <p:cBhvr>
                                        <p:cTn id="68" dur="500" fill="hold"/>
                                        <p:tgtEl>
                                          <p:spTgt spid="16398"/>
                                        </p:tgtEl>
                                        <p:attrNameLst>
                                          <p:attrName>style.rotation</p:attrName>
                                        </p:attrNameLst>
                                      </p:cBhvr>
                                      <p:tavLst>
                                        <p:tav tm="0">
                                          <p:val>
                                            <p:fltVal val="720"/>
                                          </p:val>
                                        </p:tav>
                                        <p:tav tm="100000">
                                          <p:val>
                                            <p:fltVal val="0"/>
                                          </p:val>
                                        </p:tav>
                                      </p:tavLst>
                                    </p:anim>
                                    <p:anim calcmode="lin" valueType="num">
                                      <p:cBhvr>
                                        <p:cTn id="69" dur="500" fill="hold"/>
                                        <p:tgtEl>
                                          <p:spTgt spid="16398"/>
                                        </p:tgtEl>
                                        <p:attrNameLst>
                                          <p:attrName>ppt_h</p:attrName>
                                        </p:attrNameLst>
                                      </p:cBhvr>
                                      <p:tavLst>
                                        <p:tav tm="0">
                                          <p:val>
                                            <p:fltVal val="0"/>
                                          </p:val>
                                        </p:tav>
                                        <p:tav tm="100000">
                                          <p:val>
                                            <p:strVal val="#ppt_h"/>
                                          </p:val>
                                        </p:tav>
                                      </p:tavLst>
                                    </p:anim>
                                    <p:anim calcmode="lin" valueType="num">
                                      <p:cBhvr>
                                        <p:cTn id="70" dur="500" fill="hold"/>
                                        <p:tgtEl>
                                          <p:spTgt spid="16398"/>
                                        </p:tgtEl>
                                        <p:attrNameLst>
                                          <p:attrName>ppt_w</p:attrName>
                                        </p:attrNameLst>
                                      </p:cBhvr>
                                      <p:tavLst>
                                        <p:tav tm="0">
                                          <p:val>
                                            <p:fltVal val="0"/>
                                          </p:val>
                                        </p:tav>
                                        <p:tav tm="100000">
                                          <p:val>
                                            <p:strVal val="#ppt_w"/>
                                          </p:val>
                                        </p:tav>
                                      </p:tavLst>
                                    </p:anim>
                                  </p:childTnLst>
                                </p:cTn>
                              </p:par>
                              <p:par>
                                <p:cTn id="71" presetID="35" presetClass="entr" presetSubtype="0" fill="hold" grpId="0" nodeType="with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fade">
                                      <p:cBhvr>
                                        <p:cTn id="73" dur="500"/>
                                        <p:tgtEl>
                                          <p:spTgt spid="14"/>
                                        </p:tgtEl>
                                      </p:cBhvr>
                                    </p:animEffect>
                                    <p:anim calcmode="lin" valueType="num">
                                      <p:cBhvr>
                                        <p:cTn id="74" dur="500" fill="hold"/>
                                        <p:tgtEl>
                                          <p:spTgt spid="14"/>
                                        </p:tgtEl>
                                        <p:attrNameLst>
                                          <p:attrName>style.rotation</p:attrName>
                                        </p:attrNameLst>
                                      </p:cBhvr>
                                      <p:tavLst>
                                        <p:tav tm="0">
                                          <p:val>
                                            <p:fltVal val="720"/>
                                          </p:val>
                                        </p:tav>
                                        <p:tav tm="100000">
                                          <p:val>
                                            <p:fltVal val="0"/>
                                          </p:val>
                                        </p:tav>
                                      </p:tavLst>
                                    </p:anim>
                                    <p:anim calcmode="lin" valueType="num">
                                      <p:cBhvr>
                                        <p:cTn id="75" dur="500" fill="hold"/>
                                        <p:tgtEl>
                                          <p:spTgt spid="14"/>
                                        </p:tgtEl>
                                        <p:attrNameLst>
                                          <p:attrName>ppt_h</p:attrName>
                                        </p:attrNameLst>
                                      </p:cBhvr>
                                      <p:tavLst>
                                        <p:tav tm="0">
                                          <p:val>
                                            <p:fltVal val="0"/>
                                          </p:val>
                                        </p:tav>
                                        <p:tav tm="100000">
                                          <p:val>
                                            <p:strVal val="#ppt_h"/>
                                          </p:val>
                                        </p:tav>
                                      </p:tavLst>
                                    </p:anim>
                                    <p:anim calcmode="lin" valueType="num">
                                      <p:cBhvr>
                                        <p:cTn id="76" dur="500" fill="hold"/>
                                        <p:tgtEl>
                                          <p:spTgt spid="14"/>
                                        </p:tgtEl>
                                        <p:attrNameLst>
                                          <p:attrName>ppt_w</p:attrName>
                                        </p:attrNameLst>
                                      </p:cBhvr>
                                      <p:tavLst>
                                        <p:tav tm="0">
                                          <p:val>
                                            <p:fltVal val="0"/>
                                          </p:val>
                                        </p:tav>
                                        <p:tav tm="100000">
                                          <p:val>
                                            <p:strVal val="#ppt_w"/>
                                          </p:val>
                                        </p:tav>
                                      </p:tavLst>
                                    </p:anim>
                                  </p:childTnLst>
                                </p:cTn>
                              </p:par>
                              <p:par>
                                <p:cTn id="77" presetID="35" presetClass="entr" presetSubtype="0" fill="hold" nodeType="withEffect">
                                  <p:stCondLst>
                                    <p:cond delay="0"/>
                                  </p:stCondLst>
                                  <p:childTnLst>
                                    <p:set>
                                      <p:cBhvr>
                                        <p:cTn id="78" dur="1" fill="hold">
                                          <p:stCondLst>
                                            <p:cond delay="0"/>
                                          </p:stCondLst>
                                        </p:cTn>
                                        <p:tgtEl>
                                          <p:spTgt spid="16402"/>
                                        </p:tgtEl>
                                        <p:attrNameLst>
                                          <p:attrName>style.visibility</p:attrName>
                                        </p:attrNameLst>
                                      </p:cBhvr>
                                      <p:to>
                                        <p:strVal val="visible"/>
                                      </p:to>
                                    </p:set>
                                    <p:animEffect transition="in" filter="fade">
                                      <p:cBhvr>
                                        <p:cTn id="79" dur="500"/>
                                        <p:tgtEl>
                                          <p:spTgt spid="16402"/>
                                        </p:tgtEl>
                                      </p:cBhvr>
                                    </p:animEffect>
                                    <p:anim calcmode="lin" valueType="num">
                                      <p:cBhvr>
                                        <p:cTn id="80" dur="500" fill="hold"/>
                                        <p:tgtEl>
                                          <p:spTgt spid="16402"/>
                                        </p:tgtEl>
                                        <p:attrNameLst>
                                          <p:attrName>style.rotation</p:attrName>
                                        </p:attrNameLst>
                                      </p:cBhvr>
                                      <p:tavLst>
                                        <p:tav tm="0">
                                          <p:val>
                                            <p:fltVal val="720"/>
                                          </p:val>
                                        </p:tav>
                                        <p:tav tm="100000">
                                          <p:val>
                                            <p:fltVal val="0"/>
                                          </p:val>
                                        </p:tav>
                                      </p:tavLst>
                                    </p:anim>
                                    <p:anim calcmode="lin" valueType="num">
                                      <p:cBhvr>
                                        <p:cTn id="81" dur="500" fill="hold"/>
                                        <p:tgtEl>
                                          <p:spTgt spid="16402"/>
                                        </p:tgtEl>
                                        <p:attrNameLst>
                                          <p:attrName>ppt_h</p:attrName>
                                        </p:attrNameLst>
                                      </p:cBhvr>
                                      <p:tavLst>
                                        <p:tav tm="0">
                                          <p:val>
                                            <p:fltVal val="0"/>
                                          </p:val>
                                        </p:tav>
                                        <p:tav tm="100000">
                                          <p:val>
                                            <p:strVal val="#ppt_h"/>
                                          </p:val>
                                        </p:tav>
                                      </p:tavLst>
                                    </p:anim>
                                    <p:anim calcmode="lin" valueType="num">
                                      <p:cBhvr>
                                        <p:cTn id="82" dur="500" fill="hold"/>
                                        <p:tgtEl>
                                          <p:spTgt spid="16402"/>
                                        </p:tgtEl>
                                        <p:attrNameLst>
                                          <p:attrName>ppt_w</p:attrName>
                                        </p:attrNameLst>
                                      </p:cBhvr>
                                      <p:tavLst>
                                        <p:tav tm="0">
                                          <p:val>
                                            <p:fltVal val="0"/>
                                          </p:val>
                                        </p:tav>
                                        <p:tav tm="100000">
                                          <p:val>
                                            <p:strVal val="#ppt_w"/>
                                          </p:val>
                                        </p:tav>
                                      </p:tavLst>
                                    </p:anim>
                                  </p:childTnLst>
                                </p:cTn>
                              </p:par>
                              <p:par>
                                <p:cTn id="83" presetID="35" presetClass="entr" presetSubtype="0" fill="hold" grpId="0" nodeType="withEffect">
                                  <p:stCondLst>
                                    <p:cond delay="0"/>
                                  </p:stCondLst>
                                  <p:childTnLst>
                                    <p:set>
                                      <p:cBhvr>
                                        <p:cTn id="84" dur="1" fill="hold">
                                          <p:stCondLst>
                                            <p:cond delay="0"/>
                                          </p:stCondLst>
                                        </p:cTn>
                                        <p:tgtEl>
                                          <p:spTgt spid="17"/>
                                        </p:tgtEl>
                                        <p:attrNameLst>
                                          <p:attrName>style.visibility</p:attrName>
                                        </p:attrNameLst>
                                      </p:cBhvr>
                                      <p:to>
                                        <p:strVal val="visible"/>
                                      </p:to>
                                    </p:set>
                                    <p:animEffect transition="in" filter="fade">
                                      <p:cBhvr>
                                        <p:cTn id="85" dur="500"/>
                                        <p:tgtEl>
                                          <p:spTgt spid="17"/>
                                        </p:tgtEl>
                                      </p:cBhvr>
                                    </p:animEffect>
                                    <p:anim calcmode="lin" valueType="num">
                                      <p:cBhvr>
                                        <p:cTn id="86" dur="500" fill="hold"/>
                                        <p:tgtEl>
                                          <p:spTgt spid="17"/>
                                        </p:tgtEl>
                                        <p:attrNameLst>
                                          <p:attrName>style.rotation</p:attrName>
                                        </p:attrNameLst>
                                      </p:cBhvr>
                                      <p:tavLst>
                                        <p:tav tm="0">
                                          <p:val>
                                            <p:fltVal val="720"/>
                                          </p:val>
                                        </p:tav>
                                        <p:tav tm="100000">
                                          <p:val>
                                            <p:fltVal val="0"/>
                                          </p:val>
                                        </p:tav>
                                      </p:tavLst>
                                    </p:anim>
                                    <p:anim calcmode="lin" valueType="num">
                                      <p:cBhvr>
                                        <p:cTn id="87" dur="500" fill="hold"/>
                                        <p:tgtEl>
                                          <p:spTgt spid="17"/>
                                        </p:tgtEl>
                                        <p:attrNameLst>
                                          <p:attrName>ppt_h</p:attrName>
                                        </p:attrNameLst>
                                      </p:cBhvr>
                                      <p:tavLst>
                                        <p:tav tm="0">
                                          <p:val>
                                            <p:fltVal val="0"/>
                                          </p:val>
                                        </p:tav>
                                        <p:tav tm="100000">
                                          <p:val>
                                            <p:strVal val="#ppt_h"/>
                                          </p:val>
                                        </p:tav>
                                      </p:tavLst>
                                    </p:anim>
                                    <p:anim calcmode="lin" valueType="num">
                                      <p:cBhvr>
                                        <p:cTn id="88" dur="500" fill="hold"/>
                                        <p:tgtEl>
                                          <p:spTgt spid="1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P spid="12" grpId="0"/>
      <p:bldP spid="14"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530" name="TextBox 1"/>
          <p:cNvSpPr txBox="1">
            <a:spLocks noChangeArrowheads="1"/>
          </p:cNvSpPr>
          <p:nvPr/>
        </p:nvSpPr>
        <p:spPr bwMode="auto">
          <a:xfrm>
            <a:off x="142875" y="130175"/>
            <a:ext cx="30178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b="1">
                <a:latin typeface="Calibri" pitchFamily="34" charset="0"/>
              </a:rPr>
              <a:t>ARTICLE 5(3): Construction PE</a:t>
            </a:r>
            <a:endParaRPr lang="en-SG" b="1">
              <a:latin typeface="Calibri" pitchFamily="34" charset="0"/>
            </a:endParaRPr>
          </a:p>
        </p:txBody>
      </p:sp>
      <p:graphicFrame>
        <p:nvGraphicFramePr>
          <p:cNvPr id="4" name="Diagram 3"/>
          <p:cNvGraphicFramePr/>
          <p:nvPr>
            <p:extLst>
              <p:ext uri="{D42A27DB-BD31-4B8C-83A1-F6EECF244321}">
                <p14:modId xmlns:p14="http://schemas.microsoft.com/office/powerpoint/2010/main" val="3392397494"/>
              </p:ext>
            </p:extLst>
          </p:nvPr>
        </p:nvGraphicFramePr>
        <p:xfrm>
          <a:off x="214282" y="1285859"/>
          <a:ext cx="4285710" cy="475060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8" name="Straight Arrow Connector 7"/>
          <p:cNvCxnSpPr/>
          <p:nvPr/>
        </p:nvCxnSpPr>
        <p:spPr>
          <a:xfrm>
            <a:off x="4427984" y="2143125"/>
            <a:ext cx="2072829" cy="642938"/>
          </a:xfrm>
          <a:prstGeom prst="straightConnector1">
            <a:avLst/>
          </a:prstGeom>
          <a:ln>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427984" y="3357563"/>
            <a:ext cx="2072829" cy="0"/>
          </a:xfrm>
          <a:prstGeom prst="straightConnector1">
            <a:avLst/>
          </a:prstGeom>
          <a:ln>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427984" y="3929064"/>
            <a:ext cx="2072829" cy="1156120"/>
          </a:xfrm>
          <a:prstGeom prst="straightConnector1">
            <a:avLst/>
          </a:prstGeom>
          <a:ln>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6572250" y="2571750"/>
            <a:ext cx="1500188" cy="1500188"/>
          </a:xfrm>
          <a:prstGeom prst="ellipse">
            <a:avLst/>
          </a:prstGeom>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b="1" dirty="0">
                <a:solidFill>
                  <a:schemeClr val="tx1"/>
                </a:solidFill>
              </a:rPr>
              <a:t>Project lasts for more than 12 months</a:t>
            </a:r>
            <a:endParaRPr lang="en-SG" b="1" dirty="0">
              <a:solidFill>
                <a:schemeClr val="tx1"/>
              </a:solidFill>
            </a:endParaRPr>
          </a:p>
        </p:txBody>
      </p:sp>
      <p:cxnSp>
        <p:nvCxnSpPr>
          <p:cNvPr id="22" name="Straight Arrow Connector 21"/>
          <p:cNvCxnSpPr>
            <a:stCxn id="20" idx="4"/>
            <a:endCxn id="23" idx="0"/>
          </p:cNvCxnSpPr>
          <p:nvPr/>
        </p:nvCxnSpPr>
        <p:spPr>
          <a:xfrm rot="5400000">
            <a:off x="6519069" y="4839494"/>
            <a:ext cx="1571625" cy="36513"/>
          </a:xfrm>
          <a:prstGeom prst="straightConnector1">
            <a:avLst/>
          </a:prstGeom>
          <a:ln>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6357938" y="5643563"/>
            <a:ext cx="1857375" cy="785812"/>
          </a:xfrm>
          <a:prstGeom prst="roundRect">
            <a:avLst/>
          </a:prstGeom>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b="1" dirty="0">
                <a:solidFill>
                  <a:schemeClr val="tx1"/>
                </a:solidFill>
              </a:rPr>
              <a:t>Constitutes PE</a:t>
            </a:r>
            <a:endParaRPr lang="en-SG" b="1" dirty="0">
              <a:solidFill>
                <a:schemeClr val="tx1"/>
              </a:solidFill>
            </a:endParaRPr>
          </a:p>
        </p:txBody>
      </p:sp>
      <p:sp>
        <p:nvSpPr>
          <p:cNvPr id="39" name="TextBox 38"/>
          <p:cNvSpPr txBox="1">
            <a:spLocks noChangeArrowheads="1"/>
          </p:cNvSpPr>
          <p:nvPr/>
        </p:nvSpPr>
        <p:spPr bwMode="auto">
          <a:xfrm>
            <a:off x="5715000" y="0"/>
            <a:ext cx="3429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Calibri" pitchFamily="34" charset="0"/>
              </a:rPr>
              <a:t>Planning &amp; Supervision  carried on by builder incusive falls within Construction PE. </a:t>
            </a:r>
            <a:endParaRPr lang="en-SG">
              <a:latin typeface="Calibri" pitchFamily="34" charset="0"/>
            </a:endParaRPr>
          </a:p>
        </p:txBody>
      </p:sp>
      <p:sp>
        <p:nvSpPr>
          <p:cNvPr id="11" name="TextBox 10"/>
          <p:cNvSpPr txBox="1">
            <a:spLocks noChangeArrowheads="1"/>
          </p:cNvSpPr>
          <p:nvPr/>
        </p:nvSpPr>
        <p:spPr bwMode="auto">
          <a:xfrm>
            <a:off x="5715000" y="942975"/>
            <a:ext cx="3429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Calibri" pitchFamily="34" charset="0"/>
              </a:rPr>
              <a:t>If a person carries on only planning and supervision without construction then it does not constitute construction PE</a:t>
            </a:r>
            <a:endParaRPr lang="en-SG">
              <a:latin typeface="Calibri" pitchFamily="34" charset="0"/>
            </a:endParaRPr>
          </a:p>
        </p:txBody>
      </p:sp>
      <p:sp>
        <p:nvSpPr>
          <p:cNvPr id="12" name="TextBox 11"/>
          <p:cNvSpPr txBox="1">
            <a:spLocks noChangeArrowheads="1"/>
          </p:cNvSpPr>
          <p:nvPr/>
        </p:nvSpPr>
        <p:spPr bwMode="auto">
          <a:xfrm>
            <a:off x="7929563" y="3786188"/>
            <a:ext cx="100012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400" b="1">
                <a:latin typeface="Calibri" pitchFamily="34" charset="0"/>
              </a:rPr>
              <a:t>6 months in case of UN Model</a:t>
            </a:r>
            <a:endParaRPr lang="en-SG" sz="1400" b="1">
              <a:latin typeface="Calibri" pitchFamily="34" charset="0"/>
            </a:endParaRPr>
          </a:p>
        </p:txBody>
      </p:sp>
    </p:spTree>
  </p:cSld>
  <p:clrMapOvr>
    <a:overrideClrMapping bg1="lt1" tx1="dk1" bg2="lt2" tx2="dk2" accent1="accent1" accent2="accent2" accent3="accent3" accent4="accent4" accent5="accent5" accent6="accent6" hlink="hlink" folHlink="folHlink"/>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0.05"/>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anim calcmode="lin" valueType="num">
                                      <p:cBhvr>
                                        <p:cTn id="9" dur="500" fill="hold"/>
                                        <p:tgtEl>
                                          <p:spTgt spid="4"/>
                                        </p:tgtEl>
                                        <p:attrNameLst>
                                          <p:attrName>ppt_x</p:attrName>
                                        </p:attrNameLst>
                                      </p:cBhvr>
                                      <p:tavLst>
                                        <p:tav tm="0">
                                          <p:val>
                                            <p:strVal val="#ppt_x-.2"/>
                                          </p:val>
                                        </p:tav>
                                        <p:tav tm="100000">
                                          <p:val>
                                            <p:strVal val="#ppt_x"/>
                                          </p:val>
                                        </p:tav>
                                      </p:tavLst>
                                    </p:anim>
                                    <p:anim calcmode="lin" valueType="num">
                                      <p:cBhvr>
                                        <p:cTn id="10" dur="500" fill="hold"/>
                                        <p:tgtEl>
                                          <p:spTgt spid="4"/>
                                        </p:tgtEl>
                                        <p:attrNameLst>
                                          <p:attrName>ppt_y</p:attrName>
                                        </p:attrNameLst>
                                      </p:cBhvr>
                                      <p:tavLst>
                                        <p:tav tm="0">
                                          <p:val>
                                            <p:strVal val="#ppt_y"/>
                                          </p:val>
                                        </p:tav>
                                        <p:tav tm="100000">
                                          <p:val>
                                            <p:strVal val="#ppt_y"/>
                                          </p:val>
                                        </p:tav>
                                      </p:tavLst>
                                    </p:anim>
                                    <p:animEffect transition="in" filter="fade">
                                      <p:cBhvr>
                                        <p:cTn id="11" dur="500"/>
                                        <p:tgtEl>
                                          <p:spTgt spid="4"/>
                                        </p:tgtEl>
                                      </p:cBhvr>
                                    </p:animEffect>
                                  </p:childTnLst>
                                </p:cTn>
                              </p:par>
                              <p:par>
                                <p:cTn id="12" presetID="54" presetClass="entr" presetSubtype="0" accel="100000"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strVal val="#ppt_w*0.05"/>
                                          </p:val>
                                        </p:tav>
                                        <p:tav tm="100000">
                                          <p:val>
                                            <p:strVal val="#ppt_w"/>
                                          </p:val>
                                        </p:tav>
                                      </p:tavLst>
                                    </p:anim>
                                    <p:anim calcmode="lin" valueType="num">
                                      <p:cBhvr>
                                        <p:cTn id="15" dur="500" fill="hold"/>
                                        <p:tgtEl>
                                          <p:spTgt spid="8"/>
                                        </p:tgtEl>
                                        <p:attrNameLst>
                                          <p:attrName>ppt_h</p:attrName>
                                        </p:attrNameLst>
                                      </p:cBhvr>
                                      <p:tavLst>
                                        <p:tav tm="0">
                                          <p:val>
                                            <p:strVal val="#ppt_h"/>
                                          </p:val>
                                        </p:tav>
                                        <p:tav tm="100000">
                                          <p:val>
                                            <p:strVal val="#ppt_h"/>
                                          </p:val>
                                        </p:tav>
                                      </p:tavLst>
                                    </p:anim>
                                    <p:anim calcmode="lin" valueType="num">
                                      <p:cBhvr>
                                        <p:cTn id="16" dur="500" fill="hold"/>
                                        <p:tgtEl>
                                          <p:spTgt spid="8"/>
                                        </p:tgtEl>
                                        <p:attrNameLst>
                                          <p:attrName>ppt_x</p:attrName>
                                        </p:attrNameLst>
                                      </p:cBhvr>
                                      <p:tavLst>
                                        <p:tav tm="0">
                                          <p:val>
                                            <p:strVal val="#ppt_x-.2"/>
                                          </p:val>
                                        </p:tav>
                                        <p:tav tm="100000">
                                          <p:val>
                                            <p:strVal val="#ppt_x"/>
                                          </p:val>
                                        </p:tav>
                                      </p:tavLst>
                                    </p:anim>
                                    <p:anim calcmode="lin" valueType="num">
                                      <p:cBhvr>
                                        <p:cTn id="17" dur="500" fill="hold"/>
                                        <p:tgtEl>
                                          <p:spTgt spid="8"/>
                                        </p:tgtEl>
                                        <p:attrNameLst>
                                          <p:attrName>ppt_y</p:attrName>
                                        </p:attrNameLst>
                                      </p:cBhvr>
                                      <p:tavLst>
                                        <p:tav tm="0">
                                          <p:val>
                                            <p:strVal val="#ppt_y"/>
                                          </p:val>
                                        </p:tav>
                                        <p:tav tm="100000">
                                          <p:val>
                                            <p:strVal val="#ppt_y"/>
                                          </p:val>
                                        </p:tav>
                                      </p:tavLst>
                                    </p:anim>
                                    <p:animEffect transition="in" filter="fade">
                                      <p:cBhvr>
                                        <p:cTn id="18" dur="500"/>
                                        <p:tgtEl>
                                          <p:spTgt spid="8"/>
                                        </p:tgtEl>
                                      </p:cBhvr>
                                    </p:animEffect>
                                  </p:childTnLst>
                                </p:cTn>
                              </p:par>
                              <p:par>
                                <p:cTn id="19" presetID="54" presetClass="entr" presetSubtype="0" accel="10000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strVal val="#ppt_w*0.05"/>
                                          </p:val>
                                        </p:tav>
                                        <p:tav tm="100000">
                                          <p:val>
                                            <p:strVal val="#ppt_w"/>
                                          </p:val>
                                        </p:tav>
                                      </p:tavLst>
                                    </p:anim>
                                    <p:anim calcmode="lin" valueType="num">
                                      <p:cBhvr>
                                        <p:cTn id="22" dur="500" fill="hold"/>
                                        <p:tgtEl>
                                          <p:spTgt spid="10"/>
                                        </p:tgtEl>
                                        <p:attrNameLst>
                                          <p:attrName>ppt_h</p:attrName>
                                        </p:attrNameLst>
                                      </p:cBhvr>
                                      <p:tavLst>
                                        <p:tav tm="0">
                                          <p:val>
                                            <p:strVal val="#ppt_h"/>
                                          </p:val>
                                        </p:tav>
                                        <p:tav tm="100000">
                                          <p:val>
                                            <p:strVal val="#ppt_h"/>
                                          </p:val>
                                        </p:tav>
                                      </p:tavLst>
                                    </p:anim>
                                    <p:anim calcmode="lin" valueType="num">
                                      <p:cBhvr>
                                        <p:cTn id="23" dur="500" fill="hold"/>
                                        <p:tgtEl>
                                          <p:spTgt spid="10"/>
                                        </p:tgtEl>
                                        <p:attrNameLst>
                                          <p:attrName>ppt_x</p:attrName>
                                        </p:attrNameLst>
                                      </p:cBhvr>
                                      <p:tavLst>
                                        <p:tav tm="0">
                                          <p:val>
                                            <p:strVal val="#ppt_x-.2"/>
                                          </p:val>
                                        </p:tav>
                                        <p:tav tm="100000">
                                          <p:val>
                                            <p:strVal val="#ppt_x"/>
                                          </p:val>
                                        </p:tav>
                                      </p:tavLst>
                                    </p:anim>
                                    <p:anim calcmode="lin" valueType="num">
                                      <p:cBhvr>
                                        <p:cTn id="24" dur="500" fill="hold"/>
                                        <p:tgtEl>
                                          <p:spTgt spid="10"/>
                                        </p:tgtEl>
                                        <p:attrNameLst>
                                          <p:attrName>ppt_y</p:attrName>
                                        </p:attrNameLst>
                                      </p:cBhvr>
                                      <p:tavLst>
                                        <p:tav tm="0">
                                          <p:val>
                                            <p:strVal val="#ppt_y"/>
                                          </p:val>
                                        </p:tav>
                                        <p:tav tm="100000">
                                          <p:val>
                                            <p:strVal val="#ppt_y"/>
                                          </p:val>
                                        </p:tav>
                                      </p:tavLst>
                                    </p:anim>
                                    <p:animEffect transition="in" filter="fade">
                                      <p:cBhvr>
                                        <p:cTn id="25" dur="500"/>
                                        <p:tgtEl>
                                          <p:spTgt spid="10"/>
                                        </p:tgtEl>
                                      </p:cBhvr>
                                    </p:animEffect>
                                  </p:childTnLst>
                                </p:cTn>
                              </p:par>
                              <p:par>
                                <p:cTn id="26" presetID="54" presetClass="entr" presetSubtype="0" accel="100000" fill="hold" nodeType="with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500" fill="hold"/>
                                        <p:tgtEl>
                                          <p:spTgt spid="15"/>
                                        </p:tgtEl>
                                        <p:attrNameLst>
                                          <p:attrName>ppt_w</p:attrName>
                                        </p:attrNameLst>
                                      </p:cBhvr>
                                      <p:tavLst>
                                        <p:tav tm="0">
                                          <p:val>
                                            <p:strVal val="#ppt_w*0.05"/>
                                          </p:val>
                                        </p:tav>
                                        <p:tav tm="100000">
                                          <p:val>
                                            <p:strVal val="#ppt_w"/>
                                          </p:val>
                                        </p:tav>
                                      </p:tavLst>
                                    </p:anim>
                                    <p:anim calcmode="lin" valueType="num">
                                      <p:cBhvr>
                                        <p:cTn id="29" dur="500" fill="hold"/>
                                        <p:tgtEl>
                                          <p:spTgt spid="15"/>
                                        </p:tgtEl>
                                        <p:attrNameLst>
                                          <p:attrName>ppt_h</p:attrName>
                                        </p:attrNameLst>
                                      </p:cBhvr>
                                      <p:tavLst>
                                        <p:tav tm="0">
                                          <p:val>
                                            <p:strVal val="#ppt_h"/>
                                          </p:val>
                                        </p:tav>
                                        <p:tav tm="100000">
                                          <p:val>
                                            <p:strVal val="#ppt_h"/>
                                          </p:val>
                                        </p:tav>
                                      </p:tavLst>
                                    </p:anim>
                                    <p:anim calcmode="lin" valueType="num">
                                      <p:cBhvr>
                                        <p:cTn id="30" dur="500" fill="hold"/>
                                        <p:tgtEl>
                                          <p:spTgt spid="15"/>
                                        </p:tgtEl>
                                        <p:attrNameLst>
                                          <p:attrName>ppt_x</p:attrName>
                                        </p:attrNameLst>
                                      </p:cBhvr>
                                      <p:tavLst>
                                        <p:tav tm="0">
                                          <p:val>
                                            <p:strVal val="#ppt_x-.2"/>
                                          </p:val>
                                        </p:tav>
                                        <p:tav tm="100000">
                                          <p:val>
                                            <p:strVal val="#ppt_x"/>
                                          </p:val>
                                        </p:tav>
                                      </p:tavLst>
                                    </p:anim>
                                    <p:anim calcmode="lin" valueType="num">
                                      <p:cBhvr>
                                        <p:cTn id="31" dur="500" fill="hold"/>
                                        <p:tgtEl>
                                          <p:spTgt spid="15"/>
                                        </p:tgtEl>
                                        <p:attrNameLst>
                                          <p:attrName>ppt_y</p:attrName>
                                        </p:attrNameLst>
                                      </p:cBhvr>
                                      <p:tavLst>
                                        <p:tav tm="0">
                                          <p:val>
                                            <p:strVal val="#ppt_y"/>
                                          </p:val>
                                        </p:tav>
                                        <p:tav tm="100000">
                                          <p:val>
                                            <p:strVal val="#ppt_y"/>
                                          </p:val>
                                        </p:tav>
                                      </p:tavLst>
                                    </p:anim>
                                    <p:animEffect transition="in" filter="fade">
                                      <p:cBhvr>
                                        <p:cTn id="32" dur="500"/>
                                        <p:tgtEl>
                                          <p:spTgt spid="15"/>
                                        </p:tgtEl>
                                      </p:cBhvr>
                                    </p:animEffect>
                                  </p:childTnLst>
                                </p:cTn>
                              </p:par>
                              <p:par>
                                <p:cTn id="33" presetID="54" presetClass="entr" presetSubtype="0" accel="10000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p:cTn id="35" dur="500" fill="hold"/>
                                        <p:tgtEl>
                                          <p:spTgt spid="20"/>
                                        </p:tgtEl>
                                        <p:attrNameLst>
                                          <p:attrName>ppt_w</p:attrName>
                                        </p:attrNameLst>
                                      </p:cBhvr>
                                      <p:tavLst>
                                        <p:tav tm="0">
                                          <p:val>
                                            <p:strVal val="#ppt_w*0.05"/>
                                          </p:val>
                                        </p:tav>
                                        <p:tav tm="100000">
                                          <p:val>
                                            <p:strVal val="#ppt_w"/>
                                          </p:val>
                                        </p:tav>
                                      </p:tavLst>
                                    </p:anim>
                                    <p:anim calcmode="lin" valueType="num">
                                      <p:cBhvr>
                                        <p:cTn id="36" dur="500" fill="hold"/>
                                        <p:tgtEl>
                                          <p:spTgt spid="20"/>
                                        </p:tgtEl>
                                        <p:attrNameLst>
                                          <p:attrName>ppt_h</p:attrName>
                                        </p:attrNameLst>
                                      </p:cBhvr>
                                      <p:tavLst>
                                        <p:tav tm="0">
                                          <p:val>
                                            <p:strVal val="#ppt_h"/>
                                          </p:val>
                                        </p:tav>
                                        <p:tav tm="100000">
                                          <p:val>
                                            <p:strVal val="#ppt_h"/>
                                          </p:val>
                                        </p:tav>
                                      </p:tavLst>
                                    </p:anim>
                                    <p:anim calcmode="lin" valueType="num">
                                      <p:cBhvr>
                                        <p:cTn id="37" dur="500" fill="hold"/>
                                        <p:tgtEl>
                                          <p:spTgt spid="20"/>
                                        </p:tgtEl>
                                        <p:attrNameLst>
                                          <p:attrName>ppt_x</p:attrName>
                                        </p:attrNameLst>
                                      </p:cBhvr>
                                      <p:tavLst>
                                        <p:tav tm="0">
                                          <p:val>
                                            <p:strVal val="#ppt_x-.2"/>
                                          </p:val>
                                        </p:tav>
                                        <p:tav tm="100000">
                                          <p:val>
                                            <p:strVal val="#ppt_x"/>
                                          </p:val>
                                        </p:tav>
                                      </p:tavLst>
                                    </p:anim>
                                    <p:anim calcmode="lin" valueType="num">
                                      <p:cBhvr>
                                        <p:cTn id="38" dur="500" fill="hold"/>
                                        <p:tgtEl>
                                          <p:spTgt spid="20"/>
                                        </p:tgtEl>
                                        <p:attrNameLst>
                                          <p:attrName>ppt_y</p:attrName>
                                        </p:attrNameLst>
                                      </p:cBhvr>
                                      <p:tavLst>
                                        <p:tav tm="0">
                                          <p:val>
                                            <p:strVal val="#ppt_y"/>
                                          </p:val>
                                        </p:tav>
                                        <p:tav tm="100000">
                                          <p:val>
                                            <p:strVal val="#ppt_y"/>
                                          </p:val>
                                        </p:tav>
                                      </p:tavLst>
                                    </p:anim>
                                    <p:animEffect transition="in" filter="fade">
                                      <p:cBhvr>
                                        <p:cTn id="39" dur="500"/>
                                        <p:tgtEl>
                                          <p:spTgt spid="20"/>
                                        </p:tgtEl>
                                      </p:cBhvr>
                                    </p:animEffect>
                                  </p:childTnLst>
                                </p:cTn>
                              </p:par>
                              <p:par>
                                <p:cTn id="40" presetID="54" presetClass="entr" presetSubtype="0" accel="100000" fill="hold" grpId="0" nodeType="withEffect">
                                  <p:stCondLst>
                                    <p:cond delay="0"/>
                                  </p:stCondLst>
                                  <p:childTnLst>
                                    <p:set>
                                      <p:cBhvr>
                                        <p:cTn id="41" dur="1" fill="hold">
                                          <p:stCondLst>
                                            <p:cond delay="0"/>
                                          </p:stCondLst>
                                        </p:cTn>
                                        <p:tgtEl>
                                          <p:spTgt spid="23"/>
                                        </p:tgtEl>
                                        <p:attrNameLst>
                                          <p:attrName>style.visibility</p:attrName>
                                        </p:attrNameLst>
                                      </p:cBhvr>
                                      <p:to>
                                        <p:strVal val="visible"/>
                                      </p:to>
                                    </p:set>
                                    <p:anim calcmode="lin" valueType="num">
                                      <p:cBhvr>
                                        <p:cTn id="42" dur="500" fill="hold"/>
                                        <p:tgtEl>
                                          <p:spTgt spid="23"/>
                                        </p:tgtEl>
                                        <p:attrNameLst>
                                          <p:attrName>ppt_w</p:attrName>
                                        </p:attrNameLst>
                                      </p:cBhvr>
                                      <p:tavLst>
                                        <p:tav tm="0">
                                          <p:val>
                                            <p:strVal val="#ppt_w*0.05"/>
                                          </p:val>
                                        </p:tav>
                                        <p:tav tm="100000">
                                          <p:val>
                                            <p:strVal val="#ppt_w"/>
                                          </p:val>
                                        </p:tav>
                                      </p:tavLst>
                                    </p:anim>
                                    <p:anim calcmode="lin" valueType="num">
                                      <p:cBhvr>
                                        <p:cTn id="43" dur="500" fill="hold"/>
                                        <p:tgtEl>
                                          <p:spTgt spid="23"/>
                                        </p:tgtEl>
                                        <p:attrNameLst>
                                          <p:attrName>ppt_h</p:attrName>
                                        </p:attrNameLst>
                                      </p:cBhvr>
                                      <p:tavLst>
                                        <p:tav tm="0">
                                          <p:val>
                                            <p:strVal val="#ppt_h"/>
                                          </p:val>
                                        </p:tav>
                                        <p:tav tm="100000">
                                          <p:val>
                                            <p:strVal val="#ppt_h"/>
                                          </p:val>
                                        </p:tav>
                                      </p:tavLst>
                                    </p:anim>
                                    <p:anim calcmode="lin" valueType="num">
                                      <p:cBhvr>
                                        <p:cTn id="44" dur="500" fill="hold"/>
                                        <p:tgtEl>
                                          <p:spTgt spid="23"/>
                                        </p:tgtEl>
                                        <p:attrNameLst>
                                          <p:attrName>ppt_x</p:attrName>
                                        </p:attrNameLst>
                                      </p:cBhvr>
                                      <p:tavLst>
                                        <p:tav tm="0">
                                          <p:val>
                                            <p:strVal val="#ppt_x-.2"/>
                                          </p:val>
                                        </p:tav>
                                        <p:tav tm="100000">
                                          <p:val>
                                            <p:strVal val="#ppt_x"/>
                                          </p:val>
                                        </p:tav>
                                      </p:tavLst>
                                    </p:anim>
                                    <p:anim calcmode="lin" valueType="num">
                                      <p:cBhvr>
                                        <p:cTn id="45" dur="500" fill="hold"/>
                                        <p:tgtEl>
                                          <p:spTgt spid="23"/>
                                        </p:tgtEl>
                                        <p:attrNameLst>
                                          <p:attrName>ppt_y</p:attrName>
                                        </p:attrNameLst>
                                      </p:cBhvr>
                                      <p:tavLst>
                                        <p:tav tm="0">
                                          <p:val>
                                            <p:strVal val="#ppt_y"/>
                                          </p:val>
                                        </p:tav>
                                        <p:tav tm="100000">
                                          <p:val>
                                            <p:strVal val="#ppt_y"/>
                                          </p:val>
                                        </p:tav>
                                      </p:tavLst>
                                    </p:anim>
                                    <p:animEffect transition="in" filter="fade">
                                      <p:cBhvr>
                                        <p:cTn id="46" dur="500"/>
                                        <p:tgtEl>
                                          <p:spTgt spid="23"/>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37" presetClass="entr" presetSubtype="0" fill="hold" nodeType="click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1000"/>
                                        <p:tgtEl>
                                          <p:spTgt spid="22"/>
                                        </p:tgtEl>
                                      </p:cBhvr>
                                    </p:animEffect>
                                    <p:anim calcmode="lin" valueType="num">
                                      <p:cBhvr>
                                        <p:cTn id="52" dur="1000" fill="hold"/>
                                        <p:tgtEl>
                                          <p:spTgt spid="22"/>
                                        </p:tgtEl>
                                        <p:attrNameLst>
                                          <p:attrName>ppt_x</p:attrName>
                                        </p:attrNameLst>
                                      </p:cBhvr>
                                      <p:tavLst>
                                        <p:tav tm="0">
                                          <p:val>
                                            <p:strVal val="#ppt_x"/>
                                          </p:val>
                                        </p:tav>
                                        <p:tav tm="100000">
                                          <p:val>
                                            <p:strVal val="#ppt_x"/>
                                          </p:val>
                                        </p:tav>
                                      </p:tavLst>
                                    </p:anim>
                                    <p:anim calcmode="lin" valueType="num">
                                      <p:cBhvr>
                                        <p:cTn id="53" dur="900" decel="100000" fill="hold"/>
                                        <p:tgtEl>
                                          <p:spTgt spid="22"/>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blinds(horizontal)">
                                      <p:cBhvr>
                                        <p:cTn id="59" dur="500"/>
                                        <p:tgtEl>
                                          <p:spTgt spid="12"/>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47" presetClass="entr" presetSubtype="0" fill="hold" grpId="0" nodeType="clickEffect">
                                  <p:stCondLst>
                                    <p:cond delay="0"/>
                                  </p:stCondLst>
                                  <p:childTnLst>
                                    <p:set>
                                      <p:cBhvr>
                                        <p:cTn id="63" dur="1" fill="hold">
                                          <p:stCondLst>
                                            <p:cond delay="0"/>
                                          </p:stCondLst>
                                        </p:cTn>
                                        <p:tgtEl>
                                          <p:spTgt spid="39"/>
                                        </p:tgtEl>
                                        <p:attrNameLst>
                                          <p:attrName>style.visibility</p:attrName>
                                        </p:attrNameLst>
                                      </p:cBhvr>
                                      <p:to>
                                        <p:strVal val="visible"/>
                                      </p:to>
                                    </p:set>
                                    <p:animEffect transition="in" filter="fade">
                                      <p:cBhvr>
                                        <p:cTn id="64" dur="1000"/>
                                        <p:tgtEl>
                                          <p:spTgt spid="39"/>
                                        </p:tgtEl>
                                      </p:cBhvr>
                                    </p:animEffect>
                                    <p:anim calcmode="lin" valueType="num">
                                      <p:cBhvr>
                                        <p:cTn id="65" dur="1000" fill="hold"/>
                                        <p:tgtEl>
                                          <p:spTgt spid="39"/>
                                        </p:tgtEl>
                                        <p:attrNameLst>
                                          <p:attrName>ppt_x</p:attrName>
                                        </p:attrNameLst>
                                      </p:cBhvr>
                                      <p:tavLst>
                                        <p:tav tm="0">
                                          <p:val>
                                            <p:strVal val="#ppt_x"/>
                                          </p:val>
                                        </p:tav>
                                        <p:tav tm="100000">
                                          <p:val>
                                            <p:strVal val="#ppt_x"/>
                                          </p:val>
                                        </p:tav>
                                      </p:tavLst>
                                    </p:anim>
                                    <p:anim calcmode="lin" valueType="num">
                                      <p:cBhvr>
                                        <p:cTn id="66" dur="1000" fill="hold"/>
                                        <p:tgtEl>
                                          <p:spTgt spid="39"/>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11"/>
                                        </p:tgtEl>
                                        <p:attrNameLst>
                                          <p:attrName>style.visibility</p:attrName>
                                        </p:attrNameLst>
                                      </p:cBhvr>
                                      <p:to>
                                        <p:strVal val="visible"/>
                                      </p:to>
                                    </p:set>
                                    <p:animEffect transition="in" filter="fade">
                                      <p:cBhvr>
                                        <p:cTn id="69" dur="1000"/>
                                        <p:tgtEl>
                                          <p:spTgt spid="11"/>
                                        </p:tgtEl>
                                      </p:cBhvr>
                                    </p:animEffect>
                                    <p:anim calcmode="lin" valueType="num">
                                      <p:cBhvr>
                                        <p:cTn id="70" dur="1000" fill="hold"/>
                                        <p:tgtEl>
                                          <p:spTgt spid="11"/>
                                        </p:tgtEl>
                                        <p:attrNameLst>
                                          <p:attrName>ppt_x</p:attrName>
                                        </p:attrNameLst>
                                      </p:cBhvr>
                                      <p:tavLst>
                                        <p:tav tm="0">
                                          <p:val>
                                            <p:strVal val="#ppt_x"/>
                                          </p:val>
                                        </p:tav>
                                        <p:tav tm="100000">
                                          <p:val>
                                            <p:strVal val="#ppt_x"/>
                                          </p:val>
                                        </p:tav>
                                      </p:tavLst>
                                    </p:anim>
                                    <p:anim calcmode="lin" valueType="num">
                                      <p:cBhvr>
                                        <p:cTn id="7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20" grpId="0" animBg="1"/>
      <p:bldP spid="23" grpId="0" animBg="1"/>
      <p:bldP spid="39" grpId="0"/>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332656"/>
            <a:ext cx="6912768" cy="461665"/>
          </a:xfrm>
          <a:prstGeom prst="rect">
            <a:avLst/>
          </a:prstGeom>
          <a:noFill/>
        </p:spPr>
        <p:txBody>
          <a:bodyPr wrap="square" rtlCol="0">
            <a:spAutoFit/>
          </a:bodyPr>
          <a:lstStyle/>
          <a:p>
            <a:r>
              <a:rPr lang="en-US" sz="2400" dirty="0" smtClean="0"/>
              <a:t>Service PE</a:t>
            </a:r>
            <a:endParaRPr lang="en-IN" dirty="0"/>
          </a:p>
        </p:txBody>
      </p:sp>
      <p:grpSp>
        <p:nvGrpSpPr>
          <p:cNvPr id="3" name="Group 2"/>
          <p:cNvGrpSpPr/>
          <p:nvPr/>
        </p:nvGrpSpPr>
        <p:grpSpPr>
          <a:xfrm>
            <a:off x="35496" y="1700808"/>
            <a:ext cx="4607496" cy="5157192"/>
            <a:chOff x="-35496" y="2060856"/>
            <a:chExt cx="4607496" cy="4618509"/>
          </a:xfrm>
        </p:grpSpPr>
        <p:sp>
          <p:nvSpPr>
            <p:cNvPr id="4" name="Rectangle 3"/>
            <p:cNvSpPr/>
            <p:nvPr/>
          </p:nvSpPr>
          <p:spPr>
            <a:xfrm>
              <a:off x="0" y="2060856"/>
              <a:ext cx="4572000" cy="4320540"/>
            </a:xfrm>
            <a:prstGeom prst="rect">
              <a:avLst/>
            </a:prstGeom>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 name="Rectangle 4"/>
            <p:cNvSpPr/>
            <p:nvPr/>
          </p:nvSpPr>
          <p:spPr>
            <a:xfrm>
              <a:off x="-35496" y="2060916"/>
              <a:ext cx="4572000" cy="4618449"/>
            </a:xfrm>
            <a:prstGeom prst="rect">
              <a:avLst/>
            </a:prstGeom>
          </p:spPr>
          <p:style>
            <a:lnRef idx="1">
              <a:schemeClr val="accent1"/>
            </a:lnRef>
            <a:fillRef idx="2">
              <a:schemeClr val="accent1"/>
            </a:fillRef>
            <a:effectRef idx="1">
              <a:schemeClr val="accent1"/>
            </a:effectRef>
            <a:fontRef idx="minor">
              <a:schemeClr val="dk1"/>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400" kern="1200" dirty="0" smtClean="0"/>
                <a:t>A service PE comes into being when an enterprise is –</a:t>
              </a:r>
            </a:p>
            <a:p>
              <a:pPr lvl="0" algn="l" defTabSz="889000">
                <a:lnSpc>
                  <a:spcPct val="90000"/>
                </a:lnSpc>
                <a:spcBef>
                  <a:spcPct val="0"/>
                </a:spcBef>
                <a:spcAft>
                  <a:spcPct val="35000"/>
                </a:spcAft>
              </a:pPr>
              <a:r>
                <a:rPr lang="en-US" sz="2400" kern="1200" dirty="0" smtClean="0"/>
                <a:t>Furnishing services,</a:t>
              </a:r>
            </a:p>
            <a:p>
              <a:pPr lvl="0" algn="l" defTabSz="889000">
                <a:lnSpc>
                  <a:spcPct val="90000"/>
                </a:lnSpc>
                <a:spcBef>
                  <a:spcPct val="0"/>
                </a:spcBef>
                <a:spcAft>
                  <a:spcPct val="35000"/>
                </a:spcAft>
              </a:pPr>
              <a:r>
                <a:rPr lang="en-US" sz="2400" kern="1200" dirty="0" smtClean="0"/>
                <a:t>Through its employees or</a:t>
              </a:r>
            </a:p>
            <a:p>
              <a:pPr lvl="0" algn="l" defTabSz="889000">
                <a:lnSpc>
                  <a:spcPct val="90000"/>
                </a:lnSpc>
                <a:spcBef>
                  <a:spcPct val="0"/>
                </a:spcBef>
                <a:spcAft>
                  <a:spcPct val="35000"/>
                </a:spcAft>
              </a:pPr>
              <a:r>
                <a:rPr lang="en-US" sz="2400" kern="1200" dirty="0" smtClean="0"/>
                <a:t>Other Personnel,</a:t>
              </a:r>
            </a:p>
            <a:p>
              <a:pPr lvl="0" algn="l" defTabSz="889000">
                <a:lnSpc>
                  <a:spcPct val="90000"/>
                </a:lnSpc>
                <a:spcBef>
                  <a:spcPct val="0"/>
                </a:spcBef>
                <a:spcAft>
                  <a:spcPct val="35000"/>
                </a:spcAft>
              </a:pPr>
              <a:r>
                <a:rPr lang="en-US" sz="2400" kern="1200" dirty="0" smtClean="0"/>
                <a:t>In the same or the connected project</a:t>
              </a:r>
            </a:p>
            <a:p>
              <a:pPr lvl="0" algn="l" defTabSz="889000">
                <a:lnSpc>
                  <a:spcPct val="90000"/>
                </a:lnSpc>
                <a:spcBef>
                  <a:spcPct val="0"/>
                </a:spcBef>
                <a:spcAft>
                  <a:spcPct val="35000"/>
                </a:spcAft>
              </a:pPr>
              <a:r>
                <a:rPr lang="en-US" sz="2400" kern="1200" dirty="0" smtClean="0"/>
                <a:t>For a period or periods aggregating more than 6 months</a:t>
              </a:r>
            </a:p>
            <a:p>
              <a:pPr lvl="0" algn="l" defTabSz="889000">
                <a:lnSpc>
                  <a:spcPct val="90000"/>
                </a:lnSpc>
                <a:spcBef>
                  <a:spcPct val="0"/>
                </a:spcBef>
                <a:spcAft>
                  <a:spcPct val="35000"/>
                </a:spcAft>
              </a:pPr>
              <a:endParaRPr lang="en-SG" sz="2000" kern="1200" dirty="0"/>
            </a:p>
          </p:txBody>
        </p:sp>
      </p:grpSp>
      <p:grpSp>
        <p:nvGrpSpPr>
          <p:cNvPr id="6" name="Group 5"/>
          <p:cNvGrpSpPr/>
          <p:nvPr/>
        </p:nvGrpSpPr>
        <p:grpSpPr>
          <a:xfrm>
            <a:off x="0" y="-27384"/>
            <a:ext cx="9144000" cy="1728132"/>
            <a:chOff x="0" y="0"/>
            <a:chExt cx="9144000" cy="2057400"/>
          </a:xfrm>
        </p:grpSpPr>
        <p:sp>
          <p:nvSpPr>
            <p:cNvPr id="7" name="Rectangle 6"/>
            <p:cNvSpPr/>
            <p:nvPr/>
          </p:nvSpPr>
          <p:spPr>
            <a:xfrm>
              <a:off x="0" y="0"/>
              <a:ext cx="9144000" cy="2057400"/>
            </a:xfrm>
            <a:prstGeom prst="rect">
              <a:avLst/>
            </a:prstGeom>
          </p:spPr>
          <p:style>
            <a:lnRef idx="3">
              <a:schemeClr val="lt1"/>
            </a:lnRef>
            <a:fillRef idx="1">
              <a:schemeClr val="accent1"/>
            </a:fillRef>
            <a:effectRef idx="1">
              <a:schemeClr val="accent1"/>
            </a:effectRef>
            <a:fontRef idx="minor">
              <a:schemeClr val="lt1"/>
            </a:fontRef>
          </p:style>
        </p:sp>
        <p:sp>
          <p:nvSpPr>
            <p:cNvPr id="8" name="Rectangle 7"/>
            <p:cNvSpPr/>
            <p:nvPr/>
          </p:nvSpPr>
          <p:spPr>
            <a:xfrm>
              <a:off x="0" y="0"/>
              <a:ext cx="9144000" cy="2057400"/>
            </a:xfrm>
            <a:prstGeom prst="rect">
              <a:avLst/>
            </a:prstGeom>
          </p:spPr>
          <p:style>
            <a:lnRef idx="3">
              <a:schemeClr val="lt1"/>
            </a:lnRef>
            <a:fillRef idx="1">
              <a:schemeClr val="accent1"/>
            </a:fillRef>
            <a:effectRef idx="1">
              <a:schemeClr val="accent1"/>
            </a:effectRef>
            <a:fontRef idx="minor">
              <a:schemeClr val="lt1"/>
            </a:fontRef>
          </p:style>
          <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Service PE</a:t>
              </a:r>
              <a:endParaRPr lang="en-SG" sz="6500" kern="1200" dirty="0"/>
            </a:p>
          </p:txBody>
        </p:sp>
      </p:grpSp>
      <p:grpSp>
        <p:nvGrpSpPr>
          <p:cNvPr id="9" name="Group 8"/>
          <p:cNvGrpSpPr/>
          <p:nvPr/>
        </p:nvGrpSpPr>
        <p:grpSpPr>
          <a:xfrm>
            <a:off x="4608512" y="1700808"/>
            <a:ext cx="4572000" cy="5157192"/>
            <a:chOff x="4572000" y="1841376"/>
            <a:chExt cx="4572000" cy="4824536"/>
          </a:xfrm>
        </p:grpSpPr>
        <p:sp>
          <p:nvSpPr>
            <p:cNvPr id="10" name="Rectangle 9"/>
            <p:cNvSpPr/>
            <p:nvPr/>
          </p:nvSpPr>
          <p:spPr>
            <a:xfrm>
              <a:off x="4572000" y="2057400"/>
              <a:ext cx="4572000" cy="432054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Rectangle 10"/>
            <p:cNvSpPr/>
            <p:nvPr/>
          </p:nvSpPr>
          <p:spPr>
            <a:xfrm>
              <a:off x="4607496" y="1841376"/>
              <a:ext cx="4536504" cy="4824536"/>
            </a:xfrm>
            <a:prstGeom prst="rect">
              <a:avLst/>
            </a:prstGeom>
          </p:spPr>
          <p:style>
            <a:lnRef idx="1">
              <a:schemeClr val="accent1"/>
            </a:lnRef>
            <a:fillRef idx="2">
              <a:schemeClr val="accent1"/>
            </a:fillRef>
            <a:effectRef idx="1">
              <a:schemeClr val="accent1"/>
            </a:effectRef>
            <a:fontRef idx="minor">
              <a:schemeClr val="dk1"/>
            </a:fontRef>
          </p:style>
          <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2400" kern="1200" dirty="0" smtClean="0"/>
                <a:t>Furnishing Services of any kind including Consultancy constitutes Service PE</a:t>
              </a:r>
            </a:p>
            <a:p>
              <a:pPr lvl="0" algn="l" defTabSz="800100">
                <a:lnSpc>
                  <a:spcPct val="90000"/>
                </a:lnSpc>
                <a:spcBef>
                  <a:spcPct val="0"/>
                </a:spcBef>
                <a:spcAft>
                  <a:spcPct val="35000"/>
                </a:spcAft>
              </a:pPr>
              <a:r>
                <a:rPr lang="en-US" sz="2400" kern="1200" dirty="0" smtClean="0"/>
                <a:t>Other than those services referred under Article dealing with Royalties &amp; Fees for technical services</a:t>
              </a:r>
            </a:p>
            <a:p>
              <a:pPr lvl="0" algn="l" defTabSz="800100">
                <a:lnSpc>
                  <a:spcPct val="90000"/>
                </a:lnSpc>
                <a:spcBef>
                  <a:spcPct val="0"/>
                </a:spcBef>
                <a:spcAft>
                  <a:spcPct val="35000"/>
                </a:spcAft>
              </a:pPr>
              <a:r>
                <a:rPr lang="en-US" sz="2400" kern="1200" dirty="0" smtClean="0"/>
                <a:t>This clause goes beyond the ‘fixed base’ concept</a:t>
              </a:r>
            </a:p>
            <a:p>
              <a:pPr lvl="0" algn="l" defTabSz="800100">
                <a:lnSpc>
                  <a:spcPct val="90000"/>
                </a:lnSpc>
                <a:spcBef>
                  <a:spcPct val="0"/>
                </a:spcBef>
                <a:spcAft>
                  <a:spcPct val="35000"/>
                </a:spcAft>
              </a:pPr>
              <a:r>
                <a:rPr lang="en-US" sz="2400" kern="1200" dirty="0" smtClean="0"/>
                <a:t>This extension of taxation by the state of source is of particular significance in connection with making personnel available and with providing technical assistance</a:t>
              </a:r>
              <a:endParaRPr lang="en-SG" sz="2400" kern="1200" dirty="0"/>
            </a:p>
          </p:txBody>
        </p:sp>
      </p:grpSp>
    </p:spTree>
    <p:extLst>
      <p:ext uri="{BB962C8B-B14F-4D97-AF65-F5344CB8AC3E}">
        <p14:creationId xmlns:p14="http://schemas.microsoft.com/office/powerpoint/2010/main" val="2444547302"/>
      </p:ext>
    </p:extLst>
  </p:cSld>
  <p:clrMapOvr>
    <a:masterClrMapping/>
  </p:clrMapOvr>
  <p:transition>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1285875" y="0"/>
            <a:ext cx="6215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400" b="1">
                <a:latin typeface="Calibri" pitchFamily="34" charset="0"/>
              </a:rPr>
              <a:t>Morgan Stanley &amp; Co., - 292 ITR 416 (SC)</a:t>
            </a:r>
            <a:endParaRPr lang="en-SG" b="1">
              <a:latin typeface="Calibri" pitchFamily="34" charset="0"/>
            </a:endParaRPr>
          </a:p>
        </p:txBody>
      </p:sp>
      <p:sp>
        <p:nvSpPr>
          <p:cNvPr id="3" name="TextBox 2"/>
          <p:cNvSpPr txBox="1">
            <a:spLocks noChangeArrowheads="1"/>
          </p:cNvSpPr>
          <p:nvPr/>
        </p:nvSpPr>
        <p:spPr bwMode="auto">
          <a:xfrm>
            <a:off x="0" y="642938"/>
            <a:ext cx="4786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b="1">
                <a:latin typeface="Calibri" pitchFamily="34" charset="0"/>
              </a:rPr>
              <a:t>Morgan Stanley &amp; Co., Inc – Investment Bank</a:t>
            </a:r>
            <a:endParaRPr lang="en-SG" b="1">
              <a:latin typeface="Calibri" pitchFamily="34" charset="0"/>
            </a:endParaRPr>
          </a:p>
        </p:txBody>
      </p:sp>
      <p:sp>
        <p:nvSpPr>
          <p:cNvPr id="19" name="TextBox 18"/>
          <p:cNvSpPr txBox="1">
            <a:spLocks noChangeArrowheads="1"/>
          </p:cNvSpPr>
          <p:nvPr/>
        </p:nvSpPr>
        <p:spPr bwMode="auto">
          <a:xfrm>
            <a:off x="428625" y="1843088"/>
            <a:ext cx="3929063"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Sent Stewards to ensure high standards of the quality of the services are met to Morgan Stanley Advantage Services - India</a:t>
            </a:r>
            <a:endParaRPr lang="en-SG" b="1">
              <a:latin typeface="Calibri" pitchFamily="34" charset="0"/>
            </a:endParaRPr>
          </a:p>
        </p:txBody>
      </p:sp>
      <p:cxnSp>
        <p:nvCxnSpPr>
          <p:cNvPr id="22" name="Straight Arrow Connector 21"/>
          <p:cNvCxnSpPr/>
          <p:nvPr/>
        </p:nvCxnSpPr>
        <p:spPr>
          <a:xfrm rot="16200000" flipH="1">
            <a:off x="2024162" y="1403393"/>
            <a:ext cx="702240" cy="35719"/>
          </a:xfrm>
          <a:prstGeom prst="straightConnector1">
            <a:avLst/>
          </a:prstGeom>
          <a:ln>
            <a:tailEnd type="arrow"/>
          </a:ln>
          <a:scene3d>
            <a:camera prst="orthographicFront">
              <a:rot lat="240000" lon="2400000" rev="0"/>
            </a:camera>
            <a:lightRig rig="threePt" dir="t"/>
          </a:scene3d>
        </p:spPr>
        <p:style>
          <a:lnRef idx="1">
            <a:schemeClr val="accent1"/>
          </a:lnRef>
          <a:fillRef idx="0">
            <a:schemeClr val="accent1"/>
          </a:fillRef>
          <a:effectRef idx="0">
            <a:schemeClr val="accent1"/>
          </a:effectRef>
          <a:fontRef idx="minor">
            <a:schemeClr val="tx1"/>
          </a:fontRef>
        </p:style>
      </p:cxnSp>
      <p:sp>
        <p:nvSpPr>
          <p:cNvPr id="25" name="TextBox 24"/>
          <p:cNvSpPr txBox="1">
            <a:spLocks noChangeArrowheads="1"/>
          </p:cNvSpPr>
          <p:nvPr/>
        </p:nvSpPr>
        <p:spPr bwMode="auto">
          <a:xfrm>
            <a:off x="428625" y="3714750"/>
            <a:ext cx="39290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Held, that stewardship activities did not create PE. The presence was not to carry on significant activity of business but ensuring that standards are maintained</a:t>
            </a:r>
            <a:endParaRPr lang="en-SG" b="1">
              <a:latin typeface="Calibri" pitchFamily="34" charset="0"/>
            </a:endParaRPr>
          </a:p>
        </p:txBody>
      </p:sp>
      <p:cxnSp>
        <p:nvCxnSpPr>
          <p:cNvPr id="26" name="Straight Arrow Connector 25"/>
          <p:cNvCxnSpPr/>
          <p:nvPr/>
        </p:nvCxnSpPr>
        <p:spPr>
          <a:xfrm rot="16200000" flipH="1">
            <a:off x="2024162" y="3403655"/>
            <a:ext cx="702240" cy="35719"/>
          </a:xfrm>
          <a:prstGeom prst="straightConnector1">
            <a:avLst/>
          </a:prstGeom>
          <a:ln>
            <a:tailEnd type="arrow"/>
          </a:ln>
          <a:scene3d>
            <a:camera prst="orthographicFront">
              <a:rot lat="240000" lon="2400000" rev="0"/>
            </a:camera>
            <a:lightRig rig="threePt" dir="t"/>
          </a:scene3d>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4929190" y="843677"/>
            <a:ext cx="1714512" cy="41790"/>
          </a:xfrm>
          <a:prstGeom prst="line">
            <a:avLst/>
          </a:prstGeom>
          <a:ln w="50800"/>
          <a:scene3d>
            <a:camera prst="orthographicFront">
              <a:rot lat="4800000" lon="0" rev="0"/>
            </a:camera>
            <a:lightRig rig="threePt" dir="t"/>
          </a:scene3d>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6200000" flipH="1">
            <a:off x="6310442" y="1105500"/>
            <a:ext cx="702240" cy="35719"/>
          </a:xfrm>
          <a:prstGeom prst="straightConnector1">
            <a:avLst/>
          </a:prstGeom>
          <a:ln>
            <a:tailEnd type="arrow"/>
          </a:ln>
          <a:scene3d>
            <a:camera prst="orthographicFront">
              <a:rot lat="240000" lon="2400000" rev="0"/>
            </a:camera>
            <a:lightRig rig="threePt" dir="t"/>
          </a:scene3d>
        </p:spPr>
        <p:style>
          <a:lnRef idx="1">
            <a:schemeClr val="accent1"/>
          </a:lnRef>
          <a:fillRef idx="0">
            <a:schemeClr val="accent1"/>
          </a:fillRef>
          <a:effectRef idx="0">
            <a:schemeClr val="accent1"/>
          </a:effectRef>
          <a:fontRef idx="minor">
            <a:schemeClr val="tx1"/>
          </a:fontRef>
        </p:style>
      </p:cxnSp>
      <p:sp>
        <p:nvSpPr>
          <p:cNvPr id="34" name="TextBox 33"/>
          <p:cNvSpPr txBox="1">
            <a:spLocks noChangeArrowheads="1"/>
          </p:cNvSpPr>
          <p:nvPr/>
        </p:nvSpPr>
        <p:spPr bwMode="auto">
          <a:xfrm>
            <a:off x="4714875" y="1843088"/>
            <a:ext cx="39290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Deputed certain employees on request of Morgan Stanley India to work for Morgan Stanley India</a:t>
            </a:r>
            <a:endParaRPr lang="en-SG" b="1">
              <a:latin typeface="Calibri" pitchFamily="34" charset="0"/>
            </a:endParaRPr>
          </a:p>
        </p:txBody>
      </p:sp>
      <p:cxnSp>
        <p:nvCxnSpPr>
          <p:cNvPr id="35" name="Straight Arrow Connector 34"/>
          <p:cNvCxnSpPr/>
          <p:nvPr/>
        </p:nvCxnSpPr>
        <p:spPr>
          <a:xfrm rot="16200000" flipH="1">
            <a:off x="6274722" y="3391516"/>
            <a:ext cx="702240" cy="35719"/>
          </a:xfrm>
          <a:prstGeom prst="straightConnector1">
            <a:avLst/>
          </a:prstGeom>
          <a:ln>
            <a:tailEnd type="arrow"/>
          </a:ln>
          <a:scene3d>
            <a:camera prst="orthographicFront">
              <a:rot lat="240000" lon="2400000" rev="0"/>
            </a:camera>
            <a:lightRig rig="threePt" dir="t"/>
          </a:scene3d>
        </p:spPr>
        <p:style>
          <a:lnRef idx="1">
            <a:schemeClr val="accent1"/>
          </a:lnRef>
          <a:fillRef idx="0">
            <a:schemeClr val="accent1"/>
          </a:fillRef>
          <a:effectRef idx="0">
            <a:schemeClr val="accent1"/>
          </a:effectRef>
          <a:fontRef idx="minor">
            <a:schemeClr val="tx1"/>
          </a:fontRef>
        </p:style>
      </p:cxnSp>
      <p:sp>
        <p:nvSpPr>
          <p:cNvPr id="38" name="TextBox 37"/>
          <p:cNvSpPr txBox="1">
            <a:spLocks noChangeArrowheads="1"/>
          </p:cNvSpPr>
          <p:nvPr/>
        </p:nvSpPr>
        <p:spPr bwMode="auto">
          <a:xfrm>
            <a:off x="4572000" y="3700463"/>
            <a:ext cx="3929063"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b="1">
                <a:latin typeface="Calibri" pitchFamily="34" charset="0"/>
              </a:rPr>
              <a:t>PE is created  since -</a:t>
            </a:r>
          </a:p>
          <a:p>
            <a:pPr eaLnBrk="1" hangingPunct="1"/>
            <a:r>
              <a:rPr lang="en-US" b="1">
                <a:latin typeface="Calibri" pitchFamily="34" charset="0"/>
              </a:rPr>
              <a:t>Morgan Stanley Inc would be responsible for the work of deputed employees</a:t>
            </a:r>
          </a:p>
          <a:p>
            <a:pPr eaLnBrk="1" hangingPunct="1"/>
            <a:r>
              <a:rPr lang="en-US" b="1">
                <a:latin typeface="Calibri" pitchFamily="34" charset="0"/>
              </a:rPr>
              <a:t>Employees continue to be on the payroll of Morgan Stanley Inc</a:t>
            </a:r>
          </a:p>
          <a:p>
            <a:pPr eaLnBrk="1" hangingPunct="1"/>
            <a:r>
              <a:rPr lang="en-US" b="1">
                <a:latin typeface="Calibri" pitchFamily="34" charset="0"/>
              </a:rPr>
              <a:t>Employees continue to have lien on their employment with Morgan Stanley Inc</a:t>
            </a:r>
            <a:endParaRPr lang="en-SG" b="1">
              <a:latin typeface="Calibri" pitchFamily="34"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par>
                                <p:cTn id="8" presetID="18" presetClass="entr" presetSubtype="12"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strips(downLeft)">
                                      <p:cBhvr>
                                        <p:cTn id="10" dur="500"/>
                                        <p:tgtEl>
                                          <p:spTgt spid="22"/>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strips(downLeft)">
                                      <p:cBhvr>
                                        <p:cTn id="13" dur="500"/>
                                        <p:tgtEl>
                                          <p:spTgt spid="1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7" presetClass="entr" presetSubtype="0" fill="hold"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000"/>
                                        <p:tgtEl>
                                          <p:spTgt spid="26"/>
                                        </p:tgtEl>
                                      </p:cBhvr>
                                    </p:animEffect>
                                    <p:anim calcmode="lin" valueType="num">
                                      <p:cBhvr>
                                        <p:cTn id="19" dur="1000" fill="hold"/>
                                        <p:tgtEl>
                                          <p:spTgt spid="26"/>
                                        </p:tgtEl>
                                        <p:attrNameLst>
                                          <p:attrName>ppt_x</p:attrName>
                                        </p:attrNameLst>
                                      </p:cBhvr>
                                      <p:tavLst>
                                        <p:tav tm="0">
                                          <p:val>
                                            <p:strVal val="#ppt_x"/>
                                          </p:val>
                                        </p:tav>
                                        <p:tav tm="100000">
                                          <p:val>
                                            <p:strVal val="#ppt_x"/>
                                          </p:val>
                                        </p:tav>
                                      </p:tavLst>
                                    </p:anim>
                                    <p:anim calcmode="lin" valueType="num">
                                      <p:cBhvr>
                                        <p:cTn id="20" dur="1000" fill="hold"/>
                                        <p:tgtEl>
                                          <p:spTgt spid="26"/>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1000"/>
                                        <p:tgtEl>
                                          <p:spTgt spid="25"/>
                                        </p:tgtEl>
                                      </p:cBhvr>
                                    </p:animEffect>
                                    <p:anim calcmode="lin" valueType="num">
                                      <p:cBhvr>
                                        <p:cTn id="24" dur="1000" fill="hold"/>
                                        <p:tgtEl>
                                          <p:spTgt spid="25"/>
                                        </p:tgtEl>
                                        <p:attrNameLst>
                                          <p:attrName>ppt_x</p:attrName>
                                        </p:attrNameLst>
                                      </p:cBhvr>
                                      <p:tavLst>
                                        <p:tav tm="0">
                                          <p:val>
                                            <p:strVal val="#ppt_x"/>
                                          </p:val>
                                        </p:tav>
                                        <p:tav tm="100000">
                                          <p:val>
                                            <p:strVal val="#ppt_x"/>
                                          </p:val>
                                        </p:tav>
                                      </p:tavLst>
                                    </p:anim>
                                    <p:anim calcmode="lin" valueType="num">
                                      <p:cBhvr>
                                        <p:cTn id="2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7" presetClass="entr" presetSubtype="10" fill="hold" nodeType="clickEffect">
                                  <p:stCondLst>
                                    <p:cond delay="0"/>
                                  </p:stCondLst>
                                  <p:childTnLst>
                                    <p:set>
                                      <p:cBhvr>
                                        <p:cTn id="29" dur="1" fill="hold">
                                          <p:stCondLst>
                                            <p:cond delay="0"/>
                                          </p:stCondLst>
                                        </p:cTn>
                                        <p:tgtEl>
                                          <p:spTgt spid="31"/>
                                        </p:tgtEl>
                                        <p:attrNameLst>
                                          <p:attrName>style.visibility</p:attrName>
                                        </p:attrNameLst>
                                      </p:cBhvr>
                                      <p:to>
                                        <p:strVal val="visible"/>
                                      </p:to>
                                    </p:set>
                                    <p:anim calcmode="lin" valueType="num">
                                      <p:cBhvr>
                                        <p:cTn id="30" dur="500" fill="hold"/>
                                        <p:tgtEl>
                                          <p:spTgt spid="31"/>
                                        </p:tgtEl>
                                        <p:attrNameLst>
                                          <p:attrName>ppt_w</p:attrName>
                                        </p:attrNameLst>
                                      </p:cBhvr>
                                      <p:tavLst>
                                        <p:tav tm="0">
                                          <p:val>
                                            <p:fltVal val="0"/>
                                          </p:val>
                                        </p:tav>
                                        <p:tav tm="100000">
                                          <p:val>
                                            <p:strVal val="#ppt_w"/>
                                          </p:val>
                                        </p:tav>
                                      </p:tavLst>
                                    </p:anim>
                                    <p:anim calcmode="lin" valueType="num">
                                      <p:cBhvr>
                                        <p:cTn id="31" dur="500" fill="hold"/>
                                        <p:tgtEl>
                                          <p:spTgt spid="31"/>
                                        </p:tgtEl>
                                        <p:attrNameLst>
                                          <p:attrName>ppt_h</p:attrName>
                                        </p:attrNameLst>
                                      </p:cBhvr>
                                      <p:tavLst>
                                        <p:tav tm="0">
                                          <p:val>
                                            <p:strVal val="#ppt_h"/>
                                          </p:val>
                                        </p:tav>
                                        <p:tav tm="100000">
                                          <p:val>
                                            <p:strVal val="#ppt_h"/>
                                          </p:val>
                                        </p:tav>
                                      </p:tavLst>
                                    </p:anim>
                                  </p:childTnLst>
                                </p:cTn>
                              </p:par>
                              <p:par>
                                <p:cTn id="32" presetID="17" presetClass="entr" presetSubtype="10" fill="hold" nodeType="withEffect">
                                  <p:stCondLst>
                                    <p:cond delay="0"/>
                                  </p:stCondLst>
                                  <p:childTnLst>
                                    <p:set>
                                      <p:cBhvr>
                                        <p:cTn id="33" dur="1" fill="hold">
                                          <p:stCondLst>
                                            <p:cond delay="0"/>
                                          </p:stCondLst>
                                        </p:cTn>
                                        <p:tgtEl>
                                          <p:spTgt spid="33"/>
                                        </p:tgtEl>
                                        <p:attrNameLst>
                                          <p:attrName>style.visibility</p:attrName>
                                        </p:attrNameLst>
                                      </p:cBhvr>
                                      <p:to>
                                        <p:strVal val="visible"/>
                                      </p:to>
                                    </p:set>
                                    <p:anim calcmode="lin" valueType="num">
                                      <p:cBhvr>
                                        <p:cTn id="34" dur="500" fill="hold"/>
                                        <p:tgtEl>
                                          <p:spTgt spid="33"/>
                                        </p:tgtEl>
                                        <p:attrNameLst>
                                          <p:attrName>ppt_w</p:attrName>
                                        </p:attrNameLst>
                                      </p:cBhvr>
                                      <p:tavLst>
                                        <p:tav tm="0">
                                          <p:val>
                                            <p:fltVal val="0"/>
                                          </p:val>
                                        </p:tav>
                                        <p:tav tm="100000">
                                          <p:val>
                                            <p:strVal val="#ppt_w"/>
                                          </p:val>
                                        </p:tav>
                                      </p:tavLst>
                                    </p:anim>
                                    <p:anim calcmode="lin" valueType="num">
                                      <p:cBhvr>
                                        <p:cTn id="35" dur="500" fill="hold"/>
                                        <p:tgtEl>
                                          <p:spTgt spid="33"/>
                                        </p:tgtEl>
                                        <p:attrNameLst>
                                          <p:attrName>ppt_h</p:attrName>
                                        </p:attrNameLst>
                                      </p:cBhvr>
                                      <p:tavLst>
                                        <p:tav tm="0">
                                          <p:val>
                                            <p:strVal val="#ppt_h"/>
                                          </p:val>
                                        </p:tav>
                                        <p:tav tm="100000">
                                          <p:val>
                                            <p:strVal val="#ppt_h"/>
                                          </p:val>
                                        </p:tav>
                                      </p:tavLst>
                                    </p:anim>
                                  </p:childTnLst>
                                </p:cTn>
                              </p:par>
                              <p:par>
                                <p:cTn id="36" presetID="17" presetClass="entr" presetSubtype="10" fill="hold" grpId="0" nodeType="withEffect">
                                  <p:stCondLst>
                                    <p:cond delay="0"/>
                                  </p:stCondLst>
                                  <p:childTnLst>
                                    <p:set>
                                      <p:cBhvr>
                                        <p:cTn id="37" dur="1" fill="hold">
                                          <p:stCondLst>
                                            <p:cond delay="0"/>
                                          </p:stCondLst>
                                        </p:cTn>
                                        <p:tgtEl>
                                          <p:spTgt spid="34"/>
                                        </p:tgtEl>
                                        <p:attrNameLst>
                                          <p:attrName>style.visibility</p:attrName>
                                        </p:attrNameLst>
                                      </p:cBhvr>
                                      <p:to>
                                        <p:strVal val="visible"/>
                                      </p:to>
                                    </p:set>
                                    <p:anim calcmode="lin" valueType="num">
                                      <p:cBhvr>
                                        <p:cTn id="38" dur="500" fill="hold"/>
                                        <p:tgtEl>
                                          <p:spTgt spid="34"/>
                                        </p:tgtEl>
                                        <p:attrNameLst>
                                          <p:attrName>ppt_w</p:attrName>
                                        </p:attrNameLst>
                                      </p:cBhvr>
                                      <p:tavLst>
                                        <p:tav tm="0">
                                          <p:val>
                                            <p:fltVal val="0"/>
                                          </p:val>
                                        </p:tav>
                                        <p:tav tm="100000">
                                          <p:val>
                                            <p:strVal val="#ppt_w"/>
                                          </p:val>
                                        </p:tav>
                                      </p:tavLst>
                                    </p:anim>
                                    <p:anim calcmode="lin" valueType="num">
                                      <p:cBhvr>
                                        <p:cTn id="39" dur="500" fill="hold"/>
                                        <p:tgtEl>
                                          <p:spTgt spid="34"/>
                                        </p:tgtEl>
                                        <p:attrNameLst>
                                          <p:attrName>ppt_h</p:attrName>
                                        </p:attrNameLst>
                                      </p:cBhvr>
                                      <p:tavLst>
                                        <p:tav tm="0">
                                          <p:val>
                                            <p:strVal val="#ppt_h"/>
                                          </p:val>
                                        </p:tav>
                                        <p:tav tm="100000">
                                          <p:val>
                                            <p:strVal val="#ppt_h"/>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7" presetClass="entr" presetSubtype="0" fill="hold" nodeType="click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fade">
                                      <p:cBhvr>
                                        <p:cTn id="44" dur="1000"/>
                                        <p:tgtEl>
                                          <p:spTgt spid="35"/>
                                        </p:tgtEl>
                                      </p:cBhvr>
                                    </p:animEffect>
                                    <p:anim calcmode="lin" valueType="num">
                                      <p:cBhvr>
                                        <p:cTn id="45" dur="1000" fill="hold"/>
                                        <p:tgtEl>
                                          <p:spTgt spid="35"/>
                                        </p:tgtEl>
                                        <p:attrNameLst>
                                          <p:attrName>ppt_x</p:attrName>
                                        </p:attrNameLst>
                                      </p:cBhvr>
                                      <p:tavLst>
                                        <p:tav tm="0">
                                          <p:val>
                                            <p:strVal val="#ppt_x"/>
                                          </p:val>
                                        </p:tav>
                                        <p:tav tm="100000">
                                          <p:val>
                                            <p:strVal val="#ppt_x"/>
                                          </p:val>
                                        </p:tav>
                                      </p:tavLst>
                                    </p:anim>
                                    <p:anim calcmode="lin" valueType="num">
                                      <p:cBhvr>
                                        <p:cTn id="46" dur="1000" fill="hold"/>
                                        <p:tgtEl>
                                          <p:spTgt spid="35"/>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fade">
                                      <p:cBhvr>
                                        <p:cTn id="49" dur="1000"/>
                                        <p:tgtEl>
                                          <p:spTgt spid="38"/>
                                        </p:tgtEl>
                                      </p:cBhvr>
                                    </p:animEffect>
                                    <p:anim calcmode="lin" valueType="num">
                                      <p:cBhvr>
                                        <p:cTn id="50" dur="1000" fill="hold"/>
                                        <p:tgtEl>
                                          <p:spTgt spid="38"/>
                                        </p:tgtEl>
                                        <p:attrNameLst>
                                          <p:attrName>ppt_x</p:attrName>
                                        </p:attrNameLst>
                                      </p:cBhvr>
                                      <p:tavLst>
                                        <p:tav tm="0">
                                          <p:val>
                                            <p:strVal val="#ppt_x"/>
                                          </p:val>
                                        </p:tav>
                                        <p:tav tm="100000">
                                          <p:val>
                                            <p:strVal val="#ppt_x"/>
                                          </p:val>
                                        </p:tav>
                                      </p:tavLst>
                                    </p:anim>
                                    <p:anim calcmode="lin" valueType="num">
                                      <p:cBhvr>
                                        <p:cTn id="51"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9" grpId="0"/>
      <p:bldP spid="25" grpId="0"/>
      <p:bldP spid="34" grpId="0"/>
      <p:bldP spid="3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0" y="142852"/>
          <a:ext cx="9001156" cy="67151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a:spLocks noChangeArrowheads="1"/>
          </p:cNvSpPr>
          <p:nvPr/>
        </p:nvSpPr>
        <p:spPr bwMode="auto">
          <a:xfrm>
            <a:off x="0" y="76200"/>
            <a:ext cx="2000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Article 5(4)</a:t>
            </a:r>
          </a:p>
          <a:p>
            <a:pPr algn="ctr" eaLnBrk="1" hangingPunct="1"/>
            <a:r>
              <a:rPr lang="en-US" b="1">
                <a:latin typeface="Calibri" pitchFamily="34" charset="0"/>
              </a:rPr>
              <a:t>Excluded Activities</a:t>
            </a:r>
          </a:p>
          <a:p>
            <a:pPr algn="ctr" eaLnBrk="1" hangingPunct="1"/>
            <a:endParaRPr lang="en-SG" b="1">
              <a:latin typeface="Calibri" pitchFamily="34" charset="0"/>
            </a:endParaRPr>
          </a:p>
        </p:txBody>
      </p:sp>
      <p:sp>
        <p:nvSpPr>
          <p:cNvPr id="5" name="TextBox 4"/>
          <p:cNvSpPr txBox="1">
            <a:spLocks noChangeArrowheads="1"/>
          </p:cNvSpPr>
          <p:nvPr/>
        </p:nvSpPr>
        <p:spPr bwMode="auto">
          <a:xfrm>
            <a:off x="7286625" y="58738"/>
            <a:ext cx="185737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PE not formed Due to insignificant economic activity</a:t>
            </a:r>
            <a:endParaRPr lang="en-SG" b="1">
              <a:latin typeface="Calibri" pitchFamily="34" charset="0"/>
            </a:endParaRPr>
          </a:p>
          <a:p>
            <a:pPr algn="ctr" eaLnBrk="1" hangingPunct="1"/>
            <a:endParaRPr lang="en-SG" b="1">
              <a:latin typeface="Calibri" pitchFamily="34" charset="0"/>
            </a:endParaRPr>
          </a:p>
        </p:txBody>
      </p:sp>
      <p:sp>
        <p:nvSpPr>
          <p:cNvPr id="7" name="TextBox 6"/>
          <p:cNvSpPr txBox="1">
            <a:spLocks noChangeArrowheads="1"/>
          </p:cNvSpPr>
          <p:nvPr/>
        </p:nvSpPr>
        <p:spPr bwMode="auto">
          <a:xfrm>
            <a:off x="7429500" y="6000750"/>
            <a:ext cx="1714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600" b="1">
                <a:latin typeface="Calibri" pitchFamily="34" charset="0"/>
              </a:rPr>
              <a:t>UN model does not recognise </a:t>
            </a:r>
            <a:r>
              <a:rPr lang="en-US" sz="1600" b="1" i="1" u="sng">
                <a:latin typeface="Calibri" pitchFamily="34" charset="0"/>
              </a:rPr>
              <a:t>“delivery”</a:t>
            </a:r>
            <a:endParaRPr lang="en-SG" sz="1600" b="1" i="1" u="sng">
              <a:latin typeface="Calibri" pitchFamily="34"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iterate type="lt">
                                    <p:tmPct val="0"/>
                                  </p:iterate>
                                  <p:childTnLst>
                                    <p:set>
                                      <p:cBhvr>
                                        <p:cTn id="6" dur="1" fill="hold">
                                          <p:stCondLst>
                                            <p:cond delay="0"/>
                                          </p:stCondLst>
                                        </p:cTn>
                                        <p:tgtEl>
                                          <p:spTgt spid="2">
                                            <p:graphicEl>
                                              <a:dgm id="{8EE9E660-0D95-4620-8AA3-787D83A2B570}"/>
                                            </p:graphicEl>
                                          </p:spTgt>
                                        </p:tgtEl>
                                        <p:attrNameLst>
                                          <p:attrName>style.visibility</p:attrName>
                                        </p:attrNameLst>
                                      </p:cBhvr>
                                      <p:to>
                                        <p:strVal val="visible"/>
                                      </p:to>
                                    </p:set>
                                    <p:anim calcmode="lin" valueType="num">
                                      <p:cBhvr>
                                        <p:cTn id="7" dur="500" fill="hold"/>
                                        <p:tgtEl>
                                          <p:spTgt spid="2">
                                            <p:graphicEl>
                                              <a:dgm id="{8EE9E660-0D95-4620-8AA3-787D83A2B570}"/>
                                            </p:graphicEl>
                                          </p:spTgt>
                                        </p:tgtEl>
                                        <p:attrNameLst>
                                          <p:attrName>ppt_w</p:attrName>
                                        </p:attrNameLst>
                                      </p:cBhvr>
                                      <p:tavLst>
                                        <p:tav tm="0">
                                          <p:val>
                                            <p:fltVal val="0"/>
                                          </p:val>
                                        </p:tav>
                                        <p:tav tm="100000">
                                          <p:val>
                                            <p:strVal val="#ppt_w"/>
                                          </p:val>
                                        </p:tav>
                                      </p:tavLst>
                                    </p:anim>
                                    <p:anim calcmode="lin" valueType="num">
                                      <p:cBhvr>
                                        <p:cTn id="8" dur="500" fill="hold"/>
                                        <p:tgtEl>
                                          <p:spTgt spid="2">
                                            <p:graphicEl>
                                              <a:dgm id="{8EE9E660-0D95-4620-8AA3-787D83A2B570}"/>
                                            </p:graphic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iterate type="lt">
                                    <p:tmPct val="0"/>
                                  </p:iterate>
                                  <p:childTnLst>
                                    <p:set>
                                      <p:cBhvr>
                                        <p:cTn id="12" dur="1" fill="hold">
                                          <p:stCondLst>
                                            <p:cond delay="0"/>
                                          </p:stCondLst>
                                        </p:cTn>
                                        <p:tgtEl>
                                          <p:spTgt spid="2">
                                            <p:graphicEl>
                                              <a:dgm id="{6C4A9B1F-E893-4160-A8FF-AA421106E30F}"/>
                                            </p:graphicEl>
                                          </p:spTgt>
                                        </p:tgtEl>
                                        <p:attrNameLst>
                                          <p:attrName>style.visibility</p:attrName>
                                        </p:attrNameLst>
                                      </p:cBhvr>
                                      <p:to>
                                        <p:strVal val="visible"/>
                                      </p:to>
                                    </p:set>
                                    <p:anim calcmode="lin" valueType="num">
                                      <p:cBhvr>
                                        <p:cTn id="13" dur="500" fill="hold"/>
                                        <p:tgtEl>
                                          <p:spTgt spid="2">
                                            <p:graphicEl>
                                              <a:dgm id="{6C4A9B1F-E893-4160-A8FF-AA421106E30F}"/>
                                            </p:graphicEl>
                                          </p:spTgt>
                                        </p:tgtEl>
                                        <p:attrNameLst>
                                          <p:attrName>ppt_w</p:attrName>
                                        </p:attrNameLst>
                                      </p:cBhvr>
                                      <p:tavLst>
                                        <p:tav tm="0">
                                          <p:val>
                                            <p:fltVal val="0"/>
                                          </p:val>
                                        </p:tav>
                                        <p:tav tm="100000">
                                          <p:val>
                                            <p:strVal val="#ppt_w"/>
                                          </p:val>
                                        </p:tav>
                                      </p:tavLst>
                                    </p:anim>
                                    <p:anim calcmode="lin" valueType="num">
                                      <p:cBhvr>
                                        <p:cTn id="14" dur="500" fill="hold"/>
                                        <p:tgtEl>
                                          <p:spTgt spid="2">
                                            <p:graphicEl>
                                              <a:dgm id="{6C4A9B1F-E893-4160-A8FF-AA421106E30F}"/>
                                            </p:graphic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iterate type="lt">
                                    <p:tmPct val="0"/>
                                  </p:iterate>
                                  <p:childTnLst>
                                    <p:set>
                                      <p:cBhvr>
                                        <p:cTn id="18" dur="1" fill="hold">
                                          <p:stCondLst>
                                            <p:cond delay="0"/>
                                          </p:stCondLst>
                                        </p:cTn>
                                        <p:tgtEl>
                                          <p:spTgt spid="2">
                                            <p:graphicEl>
                                              <a:dgm id="{BC3E456B-7352-402F-B6BA-5680C120DC76}"/>
                                            </p:graphicEl>
                                          </p:spTgt>
                                        </p:tgtEl>
                                        <p:attrNameLst>
                                          <p:attrName>style.visibility</p:attrName>
                                        </p:attrNameLst>
                                      </p:cBhvr>
                                      <p:to>
                                        <p:strVal val="visible"/>
                                      </p:to>
                                    </p:set>
                                    <p:anim calcmode="lin" valueType="num">
                                      <p:cBhvr>
                                        <p:cTn id="19" dur="500" fill="hold"/>
                                        <p:tgtEl>
                                          <p:spTgt spid="2">
                                            <p:graphicEl>
                                              <a:dgm id="{BC3E456B-7352-402F-B6BA-5680C120DC76}"/>
                                            </p:graphicEl>
                                          </p:spTgt>
                                        </p:tgtEl>
                                        <p:attrNameLst>
                                          <p:attrName>ppt_w</p:attrName>
                                        </p:attrNameLst>
                                      </p:cBhvr>
                                      <p:tavLst>
                                        <p:tav tm="0">
                                          <p:val>
                                            <p:fltVal val="0"/>
                                          </p:val>
                                        </p:tav>
                                        <p:tav tm="100000">
                                          <p:val>
                                            <p:strVal val="#ppt_w"/>
                                          </p:val>
                                        </p:tav>
                                      </p:tavLst>
                                    </p:anim>
                                    <p:anim calcmode="lin" valueType="num">
                                      <p:cBhvr>
                                        <p:cTn id="20" dur="500" fill="hold"/>
                                        <p:tgtEl>
                                          <p:spTgt spid="2">
                                            <p:graphicEl>
                                              <a:dgm id="{BC3E456B-7352-402F-B6BA-5680C120DC76}"/>
                                            </p:graphic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0.gstatic.com/images?q=tbn:eNV4gKfZvcUbSM%3Ahttp://www.newlaunches.com/entry_images/0307/27/singapor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7313" y="973138"/>
            <a:ext cx="1143000" cy="169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p:nvSpPr>
        <p:spPr bwMode="auto">
          <a:xfrm>
            <a:off x="1500188" y="539750"/>
            <a:ext cx="10001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600" b="1"/>
              <a:t>Singco.</a:t>
            </a:r>
            <a:endParaRPr lang="en-SG" sz="1600" b="1"/>
          </a:p>
        </p:txBody>
      </p:sp>
      <p:sp>
        <p:nvSpPr>
          <p:cNvPr id="4" name="TextBox 3"/>
          <p:cNvSpPr txBox="1">
            <a:spLocks noChangeArrowheads="1"/>
          </p:cNvSpPr>
          <p:nvPr/>
        </p:nvSpPr>
        <p:spPr bwMode="auto">
          <a:xfrm>
            <a:off x="214313" y="1214438"/>
            <a:ext cx="1143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400" b="1"/>
              <a:t>Singapore</a:t>
            </a:r>
            <a:endParaRPr lang="en-SG" sz="1400" b="1"/>
          </a:p>
        </p:txBody>
      </p:sp>
      <p:pic>
        <p:nvPicPr>
          <p:cNvPr id="1028" name="Picture 4" descr="http://t2.gstatic.com/images?q=tbn:BCaiE7nEO3YlhM%3Ahttp://dvice.com/pics/Taiwan-train-never-ending-train-ride.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43563" y="714375"/>
            <a:ext cx="185737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p:nvSpPr>
        <p:spPr bwMode="auto">
          <a:xfrm>
            <a:off x="5429250" y="357188"/>
            <a:ext cx="22145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400" b="1"/>
              <a:t>Polrail</a:t>
            </a:r>
            <a:endParaRPr lang="en-SG" sz="2400" b="1"/>
          </a:p>
        </p:txBody>
      </p:sp>
      <p:sp>
        <p:nvSpPr>
          <p:cNvPr id="7" name="TextBox 6"/>
          <p:cNvSpPr txBox="1">
            <a:spLocks noChangeArrowheads="1"/>
          </p:cNvSpPr>
          <p:nvPr/>
        </p:nvSpPr>
        <p:spPr bwMode="auto">
          <a:xfrm>
            <a:off x="7358063" y="1214438"/>
            <a:ext cx="1143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t>Poland</a:t>
            </a:r>
            <a:endParaRPr lang="en-SG" b="1"/>
          </a:p>
        </p:txBody>
      </p:sp>
      <p:sp>
        <p:nvSpPr>
          <p:cNvPr id="10" name="Striped Right Arrow 9"/>
          <p:cNvSpPr/>
          <p:nvPr/>
        </p:nvSpPr>
        <p:spPr>
          <a:xfrm>
            <a:off x="2428860" y="1253953"/>
            <a:ext cx="3214710" cy="214314"/>
          </a:xfrm>
          <a:prstGeom prst="stripedRightArrow">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5400000" scaled="1"/>
            <a:tileRect/>
          </a:gradFill>
          <a:ln w="15875" cap="rnd">
            <a:solidFill>
              <a:schemeClr val="accent1">
                <a:shade val="50000"/>
              </a:schemeClr>
            </a:solidFill>
            <a:prstDash val="sysDot"/>
          </a:ln>
          <a:scene3d>
            <a:camera prst="orthographicFront"/>
            <a:lightRig rig="freezing" dir="t"/>
          </a:scene3d>
          <a:sp3d extrusionH="76200" prstMaterial="dkEdge">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SG"/>
          </a:p>
        </p:txBody>
      </p:sp>
      <p:sp>
        <p:nvSpPr>
          <p:cNvPr id="11" name="TextBox 10"/>
          <p:cNvSpPr txBox="1">
            <a:spLocks noChangeArrowheads="1"/>
          </p:cNvSpPr>
          <p:nvPr/>
        </p:nvSpPr>
        <p:spPr bwMode="auto">
          <a:xfrm>
            <a:off x="2428875" y="465138"/>
            <a:ext cx="29289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t>Information Technology and communication services</a:t>
            </a:r>
            <a:endParaRPr lang="en-SG" b="1"/>
          </a:p>
        </p:txBody>
      </p:sp>
      <p:sp>
        <p:nvSpPr>
          <p:cNvPr id="12" name="Cloud 11"/>
          <p:cNvSpPr/>
          <p:nvPr/>
        </p:nvSpPr>
        <p:spPr>
          <a:xfrm>
            <a:off x="71438" y="71438"/>
            <a:ext cx="1357312" cy="914400"/>
          </a:xfrm>
          <a:prstGeom prst="cloud">
            <a:avLst/>
          </a:prstGeom>
          <a:blipFill>
            <a:blip r:embed="rId6"/>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solidFill>
                  <a:schemeClr val="tx2">
                    <a:lumMod val="75000"/>
                  </a:schemeClr>
                </a:solidFill>
              </a:rPr>
              <a:t>3 Year Contract</a:t>
            </a:r>
            <a:endParaRPr lang="en-SG" sz="1400" b="1" dirty="0">
              <a:solidFill>
                <a:schemeClr val="tx2">
                  <a:lumMod val="75000"/>
                </a:schemeClr>
              </a:solidFill>
            </a:endParaRPr>
          </a:p>
        </p:txBody>
      </p:sp>
      <p:pic>
        <p:nvPicPr>
          <p:cNvPr id="2" name="Picture 2" descr="C:\Program Files\Microsoft Office\MEDIA\CAGCAT10\j0186348.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15063" y="2682875"/>
            <a:ext cx="714375"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a:spLocks noChangeArrowheads="1"/>
          </p:cNvSpPr>
          <p:nvPr/>
        </p:nvSpPr>
        <p:spPr bwMode="auto">
          <a:xfrm>
            <a:off x="6929438" y="2682875"/>
            <a:ext cx="18367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b="1"/>
              <a:t>Employee of </a:t>
            </a:r>
          </a:p>
          <a:p>
            <a:pPr eaLnBrk="1" hangingPunct="1"/>
            <a:r>
              <a:rPr lang="en-US" b="1"/>
              <a:t>Singco  visits </a:t>
            </a:r>
          </a:p>
          <a:p>
            <a:pPr eaLnBrk="1" hangingPunct="1"/>
            <a:r>
              <a:rPr lang="en-US" b="1"/>
              <a:t>Polrail frequently</a:t>
            </a:r>
            <a:endParaRPr lang="en-SG" b="1"/>
          </a:p>
        </p:txBody>
      </p:sp>
      <p:sp>
        <p:nvSpPr>
          <p:cNvPr id="20" name="TextBox 19"/>
          <p:cNvSpPr txBox="1">
            <a:spLocks noChangeArrowheads="1"/>
          </p:cNvSpPr>
          <p:nvPr/>
        </p:nvSpPr>
        <p:spPr bwMode="auto">
          <a:xfrm>
            <a:off x="6286500" y="3857625"/>
            <a:ext cx="2714625"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150000"/>
              </a:lnSpc>
            </a:pPr>
            <a:r>
              <a:rPr lang="en-US" sz="1400" b="1">
                <a:solidFill>
                  <a:srgbClr val="0070C0"/>
                </a:solidFill>
              </a:rPr>
              <a:t>To</a:t>
            </a:r>
            <a:r>
              <a:rPr lang="en-US" sz="1400"/>
              <a:t> present and discuss the results of work done to date.</a:t>
            </a:r>
          </a:p>
          <a:p>
            <a:pPr algn="just" eaLnBrk="1" hangingPunct="1">
              <a:lnSpc>
                <a:spcPct val="150000"/>
              </a:lnSpc>
            </a:pPr>
            <a:r>
              <a:rPr lang="en-US" sz="1400" b="1">
                <a:solidFill>
                  <a:srgbClr val="0070C0"/>
                </a:solidFill>
              </a:rPr>
              <a:t>To</a:t>
            </a:r>
            <a:r>
              <a:rPr lang="en-US" sz="1400"/>
              <a:t> gather and analyse further technical data and other information,</a:t>
            </a:r>
          </a:p>
          <a:p>
            <a:pPr algn="just" eaLnBrk="1" hangingPunct="1">
              <a:lnSpc>
                <a:spcPct val="150000"/>
              </a:lnSpc>
            </a:pPr>
            <a:r>
              <a:rPr lang="en-US" sz="1400" b="1">
                <a:solidFill>
                  <a:srgbClr val="0070C0"/>
                </a:solidFill>
              </a:rPr>
              <a:t>To</a:t>
            </a:r>
            <a:r>
              <a:rPr lang="en-US" sz="1400"/>
              <a:t> formulate with the Polrail’s management the strategy for subsequent work.</a:t>
            </a:r>
            <a:endParaRPr lang="en-SG" sz="1400"/>
          </a:p>
          <a:p>
            <a:pPr algn="just" eaLnBrk="1" hangingPunct="1"/>
            <a:endParaRPr lang="en-SG" sz="2000"/>
          </a:p>
        </p:txBody>
      </p:sp>
      <p:pic>
        <p:nvPicPr>
          <p:cNvPr id="5" name="Picture 4" descr="http://t2.gstatic.com/images?q=tbn:roPy6rq5igVt1M%3Ahttp://www.cyprus-online.com/buy-sell/larnaca-cyprus-apartments-lavg6.jpg">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29063" y="3897313"/>
            <a:ext cx="1285875"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23"/>
          <p:cNvSpPr txBox="1">
            <a:spLocks noChangeArrowheads="1"/>
          </p:cNvSpPr>
          <p:nvPr/>
        </p:nvSpPr>
        <p:spPr bwMode="auto">
          <a:xfrm>
            <a:off x="3286125" y="4951413"/>
            <a:ext cx="2714625"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r>
              <a:rPr lang="en-US" sz="1600"/>
              <a:t>Employee was assigned </a:t>
            </a:r>
            <a:r>
              <a:rPr lang="en-US" sz="1600" i="1"/>
              <a:t>whichever office facilities happened to be available in Polrail’s Warsaw building</a:t>
            </a:r>
            <a:endParaRPr lang="en-SG" sz="1600" i="1"/>
          </a:p>
          <a:p>
            <a:pPr algn="just" eaLnBrk="1" hangingPunct="1"/>
            <a:endParaRPr lang="en-SG" sz="2400"/>
          </a:p>
        </p:txBody>
      </p:sp>
      <p:sp>
        <p:nvSpPr>
          <p:cNvPr id="25" name="TextBox 24"/>
          <p:cNvSpPr txBox="1">
            <a:spLocks noChangeArrowheads="1"/>
          </p:cNvSpPr>
          <p:nvPr/>
        </p:nvSpPr>
        <p:spPr bwMode="auto">
          <a:xfrm>
            <a:off x="857250" y="4879975"/>
            <a:ext cx="242887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600"/>
              <a:t>Each visit never lasts for more than a week</a:t>
            </a:r>
          </a:p>
          <a:p>
            <a:pPr eaLnBrk="1" hangingPunct="1"/>
            <a:r>
              <a:rPr lang="en-US" sz="1600"/>
              <a:t>All visits in a </a:t>
            </a:r>
            <a:r>
              <a:rPr lang="en-US" sz="1600" b="1" u="sng"/>
              <a:t>12 month </a:t>
            </a:r>
            <a:r>
              <a:rPr lang="en-US" sz="1600"/>
              <a:t>period certainly </a:t>
            </a:r>
            <a:r>
              <a:rPr lang="en-US" sz="1600" b="1" u="sng"/>
              <a:t>do not exceed 3 months</a:t>
            </a:r>
            <a:r>
              <a:rPr lang="en-US" sz="1600"/>
              <a:t>.</a:t>
            </a:r>
            <a:endParaRPr lang="en-SG" sz="1600"/>
          </a:p>
        </p:txBody>
      </p:sp>
      <p:sp>
        <p:nvSpPr>
          <p:cNvPr id="26" name="TextBox 25"/>
          <p:cNvSpPr txBox="1"/>
          <p:nvPr/>
        </p:nvSpPr>
        <p:spPr>
          <a:xfrm>
            <a:off x="0" y="6396038"/>
            <a:ext cx="5214938" cy="400050"/>
          </a:xfrm>
          <a:prstGeom prst="rect">
            <a:avLst/>
          </a:prstGeom>
          <a:solidFill>
            <a:schemeClr val="accent2">
              <a:lumMod val="40000"/>
              <a:lumOff val="60000"/>
            </a:schemeClr>
          </a:solidFill>
        </p:spPr>
        <p:txBody>
          <a:bodyPr>
            <a:spAutoFit/>
          </a:bodyPr>
          <a:lstStyle/>
          <a:p>
            <a:pPr>
              <a:defRPr/>
            </a:pPr>
            <a:r>
              <a:rPr lang="en-US" b="1" dirty="0"/>
              <a:t>IS PE CREATED BY SINGCO IN POLAND?</a:t>
            </a:r>
            <a:endParaRPr lang="en-SG" sz="2000" b="1" dirty="0"/>
          </a:p>
        </p:txBody>
      </p:sp>
      <p:cxnSp>
        <p:nvCxnSpPr>
          <p:cNvPr id="29" name="Shape 28"/>
          <p:cNvCxnSpPr>
            <a:stCxn id="1026" idx="2"/>
            <a:endCxn id="2" idx="1"/>
          </p:cNvCxnSpPr>
          <p:nvPr/>
        </p:nvCxnSpPr>
        <p:spPr>
          <a:xfrm rot="16200000" flipH="1">
            <a:off x="3811620" y="780845"/>
            <a:ext cx="520628" cy="4286280"/>
          </a:xfrm>
          <a:prstGeom prst="bentConnector2">
            <a:avLst/>
          </a:prstGeom>
          <a:ln w="50800" cmpd="dbl">
            <a:solidFill>
              <a:schemeClr val="bg2">
                <a:lumMod val="25000"/>
              </a:schemeClr>
            </a:solidFill>
            <a:prstDash val="solid"/>
            <a:tailEnd type="arrow"/>
          </a:ln>
          <a:scene3d>
            <a:camera prst="orthographicFront"/>
            <a:lightRig rig="threePt" dir="t"/>
          </a:scene3d>
          <a:sp3d extrusionH="76200" contourW="12700">
            <a:extrusionClr>
              <a:schemeClr val="bg2">
                <a:lumMod val="25000"/>
              </a:schemeClr>
            </a:extrusionClr>
            <a:contourClr>
              <a:schemeClr val="bg2">
                <a:lumMod val="25000"/>
              </a:schemeClr>
            </a:contourClr>
          </a:sp3d>
        </p:spPr>
        <p:style>
          <a:lnRef idx="1">
            <a:schemeClr val="accent1"/>
          </a:lnRef>
          <a:fillRef idx="0">
            <a:schemeClr val="accent1"/>
          </a:fillRef>
          <a:effectRef idx="0">
            <a:schemeClr val="accent1"/>
          </a:effectRef>
          <a:fontRef idx="minor">
            <a:schemeClr val="tx1"/>
          </a:fontRef>
        </p:style>
      </p:cxnSp>
      <p:cxnSp>
        <p:nvCxnSpPr>
          <p:cNvPr id="31" name="Elbow Connector 30"/>
          <p:cNvCxnSpPr>
            <a:endCxn id="5" idx="3"/>
          </p:cNvCxnSpPr>
          <p:nvPr/>
        </p:nvCxnSpPr>
        <p:spPr>
          <a:xfrm rot="10800000" flipV="1">
            <a:off x="5214934" y="3611406"/>
            <a:ext cx="1000141" cy="766765"/>
          </a:xfrm>
          <a:prstGeom prst="bentConnector3">
            <a:avLst>
              <a:gd name="adj1" fmla="val 50000"/>
            </a:avLst>
          </a:prstGeom>
          <a:ln w="44450" cmpd="dbl">
            <a:solidFill>
              <a:schemeClr val="bg2">
                <a:lumMod val="75000"/>
              </a:schemeClr>
            </a:solidFill>
            <a:tailEnd type="arrow"/>
          </a:ln>
          <a:scene3d>
            <a:camera prst="orthographicFront"/>
            <a:lightRig rig="threePt" dir="t"/>
          </a:scene3d>
          <a:sp3d extrusionH="76200" contourW="12700">
            <a:extrusionClr>
              <a:schemeClr val="tx1">
                <a:lumMod val="75000"/>
                <a:lumOff val="25000"/>
              </a:schemeClr>
            </a:extrusionClr>
            <a:contourClr>
              <a:schemeClr val="bg2">
                <a:lumMod val="25000"/>
              </a:schemeClr>
            </a:contourClr>
          </a:sp3d>
        </p:spPr>
        <p:style>
          <a:lnRef idx="1">
            <a:schemeClr val="accent1"/>
          </a:lnRef>
          <a:fillRef idx="0">
            <a:schemeClr val="accent1"/>
          </a:fillRef>
          <a:effectRef idx="0">
            <a:schemeClr val="accent1"/>
          </a:effectRef>
          <a:fontRef idx="minor">
            <a:schemeClr val="tx1"/>
          </a:fontRef>
        </p:style>
      </p:cxnSp>
      <p:sp>
        <p:nvSpPr>
          <p:cNvPr id="27668" name="TextBox 32"/>
          <p:cNvSpPr txBox="1">
            <a:spLocks noChangeArrowheads="1"/>
          </p:cNvSpPr>
          <p:nvPr/>
        </p:nvSpPr>
        <p:spPr bwMode="auto">
          <a:xfrm>
            <a:off x="7286625" y="0"/>
            <a:ext cx="1857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000" b="1" u="sng"/>
              <a:t>Illustration 1</a:t>
            </a:r>
            <a:endParaRPr lang="en-SG" sz="2000" b="1" u="sng"/>
          </a:p>
        </p:txBody>
      </p:sp>
      <p:pic>
        <p:nvPicPr>
          <p:cNvPr id="1030" name="Picture 6" descr="http://t2.gstatic.com/images?q=tbn:fZL2zYYWhKiI4M:http://www.designcommunity.com/forums/gallery2/d/24969-1/office.jpg">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25588" y="3286125"/>
            <a:ext cx="1617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TextBox 34"/>
          <p:cNvSpPr txBox="1">
            <a:spLocks noChangeArrowheads="1"/>
          </p:cNvSpPr>
          <p:nvPr/>
        </p:nvSpPr>
        <p:spPr bwMode="auto">
          <a:xfrm>
            <a:off x="0" y="3022600"/>
            <a:ext cx="16430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Most of the work is done  at Singco’s facilities in India</a:t>
            </a:r>
            <a:endParaRPr lang="en-SG"/>
          </a:p>
        </p:txBody>
      </p:sp>
      <p:cxnSp>
        <p:nvCxnSpPr>
          <p:cNvPr id="37" name="Straight Arrow Connector 36"/>
          <p:cNvCxnSpPr/>
          <p:nvPr/>
        </p:nvCxnSpPr>
        <p:spPr>
          <a:xfrm rot="5400000">
            <a:off x="1321571" y="2964653"/>
            <a:ext cx="642942" cy="1588"/>
          </a:xfrm>
          <a:prstGeom prst="straightConnector1">
            <a:avLst/>
          </a:prstGeom>
          <a:ln w="38100" cmpd="dbl">
            <a:tailEnd type="arrow"/>
          </a:ln>
          <a:scene3d>
            <a:camera prst="orthographicFront"/>
            <a:lightRig rig="threePt" dir="t"/>
          </a:scene3d>
          <a:sp3d extrusionH="76200" contourW="12700">
            <a:extrusionClr>
              <a:schemeClr val="tx1">
                <a:lumMod val="85000"/>
                <a:lumOff val="15000"/>
              </a:schemeClr>
            </a:extrusionClr>
            <a:contourClr>
              <a:schemeClr val="tx1">
                <a:lumMod val="85000"/>
                <a:lumOff val="15000"/>
              </a:schemeClr>
            </a:contourClr>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2000"/>
                                        <p:tgtEl>
                                          <p:spTgt spid="102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2000"/>
                                        <p:tgtEl>
                                          <p:spTgt spid="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1028"/>
                                        </p:tgtEl>
                                        <p:attrNameLst>
                                          <p:attrName>style.visibility</p:attrName>
                                        </p:attrNameLst>
                                      </p:cBhvr>
                                      <p:to>
                                        <p:strVal val="visible"/>
                                      </p:to>
                                    </p:set>
                                    <p:animEffect transition="in" filter="fade">
                                      <p:cBhvr>
                                        <p:cTn id="18" dur="2000"/>
                                        <p:tgtEl>
                                          <p:spTgt spid="102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2000"/>
                                        <p:tgtEl>
                                          <p:spTgt spid="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2000"/>
                                        <p:tgtEl>
                                          <p:spTgt spid="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dissolve">
                                      <p:cBhvr>
                                        <p:cTn id="29" dur="500"/>
                                        <p:tgtEl>
                                          <p:spTgt spid="11"/>
                                        </p:tgtEl>
                                      </p:cBhvr>
                                    </p:animEffect>
                                  </p:childTnLst>
                                </p:cTn>
                              </p:par>
                              <p:par>
                                <p:cTn id="30" presetID="9" presetClass="entr" presetSubtype="0" fill="hold"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dissolve">
                                      <p:cBhvr>
                                        <p:cTn id="35" dur="500"/>
                                        <p:tgtEl>
                                          <p:spTgt spid="1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8" presetClass="entr" presetSubtype="12" fill="hold" nodeType="click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strips(downLeft)">
                                      <p:cBhvr>
                                        <p:cTn id="40" dur="500"/>
                                        <p:tgtEl>
                                          <p:spTgt spid="37"/>
                                        </p:tgtEl>
                                      </p:cBhvr>
                                    </p:animEffect>
                                  </p:childTnLst>
                                </p:cTn>
                              </p:par>
                              <p:par>
                                <p:cTn id="41" presetID="18" presetClass="entr" presetSubtype="12" fill="hold" nodeType="withEffect">
                                  <p:stCondLst>
                                    <p:cond delay="0"/>
                                  </p:stCondLst>
                                  <p:childTnLst>
                                    <p:set>
                                      <p:cBhvr>
                                        <p:cTn id="42" dur="1" fill="hold">
                                          <p:stCondLst>
                                            <p:cond delay="0"/>
                                          </p:stCondLst>
                                        </p:cTn>
                                        <p:tgtEl>
                                          <p:spTgt spid="1030"/>
                                        </p:tgtEl>
                                        <p:attrNameLst>
                                          <p:attrName>style.visibility</p:attrName>
                                        </p:attrNameLst>
                                      </p:cBhvr>
                                      <p:to>
                                        <p:strVal val="visible"/>
                                      </p:to>
                                    </p:set>
                                    <p:animEffect transition="in" filter="strips(downLeft)">
                                      <p:cBhvr>
                                        <p:cTn id="43" dur="500"/>
                                        <p:tgtEl>
                                          <p:spTgt spid="1030"/>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strips(downLeft)">
                                      <p:cBhvr>
                                        <p:cTn id="46" dur="500"/>
                                        <p:tgtEl>
                                          <p:spTgt spid="35"/>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47" presetClass="entr" presetSubtype="0" fill="hold" nodeType="click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1000"/>
                                        <p:tgtEl>
                                          <p:spTgt spid="29"/>
                                        </p:tgtEl>
                                      </p:cBhvr>
                                    </p:animEffect>
                                    <p:anim calcmode="lin" valueType="num">
                                      <p:cBhvr>
                                        <p:cTn id="52" dur="1000" fill="hold"/>
                                        <p:tgtEl>
                                          <p:spTgt spid="29"/>
                                        </p:tgtEl>
                                        <p:attrNameLst>
                                          <p:attrName>ppt_x</p:attrName>
                                        </p:attrNameLst>
                                      </p:cBhvr>
                                      <p:tavLst>
                                        <p:tav tm="0">
                                          <p:val>
                                            <p:strVal val="#ppt_x"/>
                                          </p:val>
                                        </p:tav>
                                        <p:tav tm="100000">
                                          <p:val>
                                            <p:strVal val="#ppt_x"/>
                                          </p:val>
                                        </p:tav>
                                      </p:tavLst>
                                    </p:anim>
                                    <p:anim calcmode="lin" valueType="num">
                                      <p:cBhvr>
                                        <p:cTn id="53" dur="1000" fill="hold"/>
                                        <p:tgtEl>
                                          <p:spTgt spid="29"/>
                                        </p:tgtEl>
                                        <p:attrNameLst>
                                          <p:attrName>ppt_y</p:attrName>
                                        </p:attrNameLst>
                                      </p:cBhvr>
                                      <p:tavLst>
                                        <p:tav tm="0">
                                          <p:val>
                                            <p:strVal val="#ppt_y-.1"/>
                                          </p:val>
                                        </p:tav>
                                        <p:tav tm="100000">
                                          <p:val>
                                            <p:strVal val="#ppt_y"/>
                                          </p:val>
                                        </p:tav>
                                      </p:tavLst>
                                    </p:anim>
                                  </p:childTnLst>
                                </p:cTn>
                              </p:par>
                              <p:par>
                                <p:cTn id="54" presetID="47" presetClass="entr" presetSubtype="0" fill="hold" nodeType="withEffect">
                                  <p:stCondLst>
                                    <p:cond delay="0"/>
                                  </p:stCondLst>
                                  <p:childTnLst>
                                    <p:set>
                                      <p:cBhvr>
                                        <p:cTn id="55" dur="1" fill="hold">
                                          <p:stCondLst>
                                            <p:cond delay="0"/>
                                          </p:stCondLst>
                                        </p:cTn>
                                        <p:tgtEl>
                                          <p:spTgt spid="2"/>
                                        </p:tgtEl>
                                        <p:attrNameLst>
                                          <p:attrName>style.visibility</p:attrName>
                                        </p:attrNameLst>
                                      </p:cBhvr>
                                      <p:to>
                                        <p:strVal val="visible"/>
                                      </p:to>
                                    </p:set>
                                    <p:animEffect transition="in" filter="fade">
                                      <p:cBhvr>
                                        <p:cTn id="56" dur="1000"/>
                                        <p:tgtEl>
                                          <p:spTgt spid="2"/>
                                        </p:tgtEl>
                                      </p:cBhvr>
                                    </p:animEffect>
                                    <p:anim calcmode="lin" valueType="num">
                                      <p:cBhvr>
                                        <p:cTn id="57" dur="1000" fill="hold"/>
                                        <p:tgtEl>
                                          <p:spTgt spid="2"/>
                                        </p:tgtEl>
                                        <p:attrNameLst>
                                          <p:attrName>ppt_x</p:attrName>
                                        </p:attrNameLst>
                                      </p:cBhvr>
                                      <p:tavLst>
                                        <p:tav tm="0">
                                          <p:val>
                                            <p:strVal val="#ppt_x"/>
                                          </p:val>
                                        </p:tav>
                                        <p:tav tm="100000">
                                          <p:val>
                                            <p:strVal val="#ppt_x"/>
                                          </p:val>
                                        </p:tav>
                                      </p:tavLst>
                                    </p:anim>
                                    <p:anim calcmode="lin" valueType="num">
                                      <p:cBhvr>
                                        <p:cTn id="58" dur="1000" fill="hold"/>
                                        <p:tgtEl>
                                          <p:spTgt spid="2"/>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fade">
                                      <p:cBhvr>
                                        <p:cTn id="68" dur="2000"/>
                                        <p:tgtEl>
                                          <p:spTgt spid="20"/>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7" presetClass="entr" presetSubtype="10" fill="hold" nodeType="clickEffect">
                                  <p:stCondLst>
                                    <p:cond delay="0"/>
                                  </p:stCondLst>
                                  <p:childTnLst>
                                    <p:set>
                                      <p:cBhvr>
                                        <p:cTn id="72" dur="1" fill="hold">
                                          <p:stCondLst>
                                            <p:cond delay="0"/>
                                          </p:stCondLst>
                                        </p:cTn>
                                        <p:tgtEl>
                                          <p:spTgt spid="31"/>
                                        </p:tgtEl>
                                        <p:attrNameLst>
                                          <p:attrName>style.visibility</p:attrName>
                                        </p:attrNameLst>
                                      </p:cBhvr>
                                      <p:to>
                                        <p:strVal val="visible"/>
                                      </p:to>
                                    </p:set>
                                    <p:anim calcmode="lin" valueType="num">
                                      <p:cBhvr>
                                        <p:cTn id="73" dur="500" fill="hold"/>
                                        <p:tgtEl>
                                          <p:spTgt spid="31"/>
                                        </p:tgtEl>
                                        <p:attrNameLst>
                                          <p:attrName>ppt_w</p:attrName>
                                        </p:attrNameLst>
                                      </p:cBhvr>
                                      <p:tavLst>
                                        <p:tav tm="0">
                                          <p:val>
                                            <p:fltVal val="0"/>
                                          </p:val>
                                        </p:tav>
                                        <p:tav tm="100000">
                                          <p:val>
                                            <p:strVal val="#ppt_w"/>
                                          </p:val>
                                        </p:tav>
                                      </p:tavLst>
                                    </p:anim>
                                    <p:anim calcmode="lin" valueType="num">
                                      <p:cBhvr>
                                        <p:cTn id="74" dur="500" fill="hold"/>
                                        <p:tgtEl>
                                          <p:spTgt spid="31"/>
                                        </p:tgtEl>
                                        <p:attrNameLst>
                                          <p:attrName>ppt_h</p:attrName>
                                        </p:attrNameLst>
                                      </p:cBhvr>
                                      <p:tavLst>
                                        <p:tav tm="0">
                                          <p:val>
                                            <p:strVal val="#ppt_h"/>
                                          </p:val>
                                        </p:tav>
                                        <p:tav tm="100000">
                                          <p:val>
                                            <p:strVal val="#ppt_h"/>
                                          </p:val>
                                        </p:tav>
                                      </p:tavLst>
                                    </p:anim>
                                  </p:childTnLst>
                                </p:cTn>
                              </p:par>
                              <p:par>
                                <p:cTn id="75" presetID="17" presetClass="entr" presetSubtype="10" fill="hold" nodeType="withEffect">
                                  <p:stCondLst>
                                    <p:cond delay="0"/>
                                  </p:stCondLst>
                                  <p:childTnLst>
                                    <p:set>
                                      <p:cBhvr>
                                        <p:cTn id="76" dur="1" fill="hold">
                                          <p:stCondLst>
                                            <p:cond delay="0"/>
                                          </p:stCondLst>
                                        </p:cTn>
                                        <p:tgtEl>
                                          <p:spTgt spid="5"/>
                                        </p:tgtEl>
                                        <p:attrNameLst>
                                          <p:attrName>style.visibility</p:attrName>
                                        </p:attrNameLst>
                                      </p:cBhvr>
                                      <p:to>
                                        <p:strVal val="visible"/>
                                      </p:to>
                                    </p:set>
                                    <p:anim calcmode="lin" valueType="num">
                                      <p:cBhvr>
                                        <p:cTn id="77" dur="500" fill="hold"/>
                                        <p:tgtEl>
                                          <p:spTgt spid="5"/>
                                        </p:tgtEl>
                                        <p:attrNameLst>
                                          <p:attrName>ppt_w</p:attrName>
                                        </p:attrNameLst>
                                      </p:cBhvr>
                                      <p:tavLst>
                                        <p:tav tm="0">
                                          <p:val>
                                            <p:fltVal val="0"/>
                                          </p:val>
                                        </p:tav>
                                        <p:tav tm="100000">
                                          <p:val>
                                            <p:strVal val="#ppt_w"/>
                                          </p:val>
                                        </p:tav>
                                      </p:tavLst>
                                    </p:anim>
                                    <p:anim calcmode="lin" valueType="num">
                                      <p:cBhvr>
                                        <p:cTn id="78" dur="500" fill="hold"/>
                                        <p:tgtEl>
                                          <p:spTgt spid="5"/>
                                        </p:tgtEl>
                                        <p:attrNameLst>
                                          <p:attrName>ppt_h</p:attrName>
                                        </p:attrNameLst>
                                      </p:cBhvr>
                                      <p:tavLst>
                                        <p:tav tm="0">
                                          <p:val>
                                            <p:strVal val="#ppt_h"/>
                                          </p:val>
                                        </p:tav>
                                        <p:tav tm="100000">
                                          <p:val>
                                            <p:strVal val="#ppt_h"/>
                                          </p:val>
                                        </p:tav>
                                      </p:tavLst>
                                    </p:anim>
                                  </p:childTnLst>
                                </p:cTn>
                              </p:par>
                              <p:par>
                                <p:cTn id="79" presetID="17" presetClass="entr" presetSubtype="10" fill="hold" grpId="0" nodeType="withEffect">
                                  <p:stCondLst>
                                    <p:cond delay="0"/>
                                  </p:stCondLst>
                                  <p:childTnLst>
                                    <p:set>
                                      <p:cBhvr>
                                        <p:cTn id="80" dur="1" fill="hold">
                                          <p:stCondLst>
                                            <p:cond delay="0"/>
                                          </p:stCondLst>
                                        </p:cTn>
                                        <p:tgtEl>
                                          <p:spTgt spid="24"/>
                                        </p:tgtEl>
                                        <p:attrNameLst>
                                          <p:attrName>style.visibility</p:attrName>
                                        </p:attrNameLst>
                                      </p:cBhvr>
                                      <p:to>
                                        <p:strVal val="visible"/>
                                      </p:to>
                                    </p:set>
                                    <p:anim calcmode="lin" valueType="num">
                                      <p:cBhvr>
                                        <p:cTn id="81" dur="500" fill="hold"/>
                                        <p:tgtEl>
                                          <p:spTgt spid="24"/>
                                        </p:tgtEl>
                                        <p:attrNameLst>
                                          <p:attrName>ppt_w</p:attrName>
                                        </p:attrNameLst>
                                      </p:cBhvr>
                                      <p:tavLst>
                                        <p:tav tm="0">
                                          <p:val>
                                            <p:fltVal val="0"/>
                                          </p:val>
                                        </p:tav>
                                        <p:tav tm="100000">
                                          <p:val>
                                            <p:strVal val="#ppt_w"/>
                                          </p:val>
                                        </p:tav>
                                      </p:tavLst>
                                    </p:anim>
                                    <p:anim calcmode="lin" valueType="num">
                                      <p:cBhvr>
                                        <p:cTn id="82" dur="500" fill="hold"/>
                                        <p:tgtEl>
                                          <p:spTgt spid="24"/>
                                        </p:tgtEl>
                                        <p:attrNameLst>
                                          <p:attrName>ppt_h</p:attrName>
                                        </p:attrNameLst>
                                      </p:cBhvr>
                                      <p:tavLst>
                                        <p:tav tm="0">
                                          <p:val>
                                            <p:strVal val="#ppt_h"/>
                                          </p:val>
                                        </p:tav>
                                        <p:tav tm="100000">
                                          <p:val>
                                            <p:strVal val="#ppt_h"/>
                                          </p:val>
                                        </p:tav>
                                      </p:tavLst>
                                    </p:anim>
                                  </p:childTnLst>
                                </p:cTn>
                              </p:par>
                              <p:par>
                                <p:cTn id="83" presetID="17" presetClass="entr" presetSubtype="10" fill="hold" grpId="0" nodeType="with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17" presetClass="entr" presetSubtype="10" fill="hold" grpId="0" nodeType="clickEffect">
                                  <p:stCondLst>
                                    <p:cond delay="0"/>
                                  </p:stCondLst>
                                  <p:childTnLst>
                                    <p:set>
                                      <p:cBhvr>
                                        <p:cTn id="90" dur="1" fill="hold">
                                          <p:stCondLst>
                                            <p:cond delay="0"/>
                                          </p:stCondLst>
                                        </p:cTn>
                                        <p:tgtEl>
                                          <p:spTgt spid="26"/>
                                        </p:tgtEl>
                                        <p:attrNameLst>
                                          <p:attrName>style.visibility</p:attrName>
                                        </p:attrNameLst>
                                      </p:cBhvr>
                                      <p:to>
                                        <p:strVal val="visible"/>
                                      </p:to>
                                    </p:set>
                                    <p:anim calcmode="lin" valueType="num">
                                      <p:cBhvr>
                                        <p:cTn id="91" dur="500" fill="hold"/>
                                        <p:tgtEl>
                                          <p:spTgt spid="26"/>
                                        </p:tgtEl>
                                        <p:attrNameLst>
                                          <p:attrName>ppt_w</p:attrName>
                                        </p:attrNameLst>
                                      </p:cBhvr>
                                      <p:tavLst>
                                        <p:tav tm="0">
                                          <p:val>
                                            <p:fltVal val="0"/>
                                          </p:val>
                                        </p:tav>
                                        <p:tav tm="100000">
                                          <p:val>
                                            <p:strVal val="#ppt_w"/>
                                          </p:val>
                                        </p:tav>
                                      </p:tavLst>
                                    </p:anim>
                                    <p:anim calcmode="lin" valueType="num">
                                      <p:cBhvr>
                                        <p:cTn id="92" dur="500" fill="hold"/>
                                        <p:tgtEl>
                                          <p:spTgt spid="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11" grpId="0"/>
      <p:bldP spid="12" grpId="0" animBg="1"/>
      <p:bldP spid="14" grpId="0"/>
      <p:bldP spid="20" grpId="0"/>
      <p:bldP spid="24" grpId="0"/>
      <p:bldP spid="25" grpId="0"/>
      <p:bldP spid="26" grpId="0" animBg="1"/>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3"/>
          <p:cNvSpPr txBox="1">
            <a:spLocks noChangeArrowheads="1"/>
          </p:cNvSpPr>
          <p:nvPr/>
        </p:nvSpPr>
        <p:spPr bwMode="auto">
          <a:xfrm>
            <a:off x="245690" y="190599"/>
            <a:ext cx="8286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600" dirty="0">
                <a:latin typeface="Calibri" pitchFamily="34" charset="0"/>
              </a:rPr>
              <a:t>Snap shot of this presentation</a:t>
            </a:r>
            <a:endParaRPr lang="en-SG" sz="3600" dirty="0">
              <a:latin typeface="Calibri" pitchFamily="34" charset="0"/>
            </a:endParaRPr>
          </a:p>
        </p:txBody>
      </p:sp>
      <p:sp>
        <p:nvSpPr>
          <p:cNvPr id="4099" name="TextBox 7"/>
          <p:cNvSpPr txBox="1">
            <a:spLocks noChangeArrowheads="1"/>
          </p:cNvSpPr>
          <p:nvPr/>
        </p:nvSpPr>
        <p:spPr bwMode="auto">
          <a:xfrm>
            <a:off x="395288" y="980728"/>
            <a:ext cx="7786687" cy="557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342900" indent="-342900" eaLnBrk="1" hangingPunct="1">
              <a:buFont typeface="Wingdings" pitchFamily="2" charset="2"/>
              <a:buChar char="v"/>
            </a:pPr>
            <a:r>
              <a:rPr lang="en-US" sz="2000" b="1" dirty="0" smtClean="0">
                <a:latin typeface="Calibri" pitchFamily="34" charset="0"/>
              </a:rPr>
              <a:t>Residence </a:t>
            </a:r>
            <a:r>
              <a:rPr lang="en-US" sz="2000" b="1" dirty="0">
                <a:latin typeface="Calibri" pitchFamily="34" charset="0"/>
              </a:rPr>
              <a:t>and Source Based taxation </a:t>
            </a:r>
            <a:r>
              <a:rPr lang="en-US" sz="2000" dirty="0">
                <a:latin typeface="Calibri" pitchFamily="34" charset="0"/>
              </a:rPr>
              <a:t> </a:t>
            </a:r>
          </a:p>
          <a:p>
            <a:pPr eaLnBrk="1" hangingPunct="1"/>
            <a:endParaRPr lang="en-US" sz="2000" dirty="0" smtClean="0">
              <a:latin typeface="Calibri" pitchFamily="34" charset="0"/>
            </a:endParaRPr>
          </a:p>
          <a:p>
            <a:pPr marL="342900" indent="-342900" eaLnBrk="1" hangingPunct="1">
              <a:buFont typeface="Wingdings" pitchFamily="2" charset="2"/>
              <a:buChar char="v"/>
            </a:pPr>
            <a:r>
              <a:rPr lang="en-GB" sz="2000" b="1" dirty="0" smtClean="0">
                <a:latin typeface="Calibri" pitchFamily="34" charset="0"/>
              </a:rPr>
              <a:t>Permanent </a:t>
            </a:r>
            <a:r>
              <a:rPr lang="en-GB" sz="2000" b="1" dirty="0">
                <a:latin typeface="Calibri" pitchFamily="34" charset="0"/>
              </a:rPr>
              <a:t>establishment</a:t>
            </a:r>
            <a:endParaRPr lang="en-IN" sz="2400" b="1" dirty="0">
              <a:latin typeface="Calibri" pitchFamily="34" charset="0"/>
            </a:endParaRPr>
          </a:p>
          <a:p>
            <a:pPr lvl="1" eaLnBrk="1" hangingPunct="1"/>
            <a:r>
              <a:rPr lang="en-GB" dirty="0">
                <a:latin typeface="Calibri" pitchFamily="34" charset="0"/>
              </a:rPr>
              <a:t>- Relevance of PE taxation</a:t>
            </a:r>
            <a:endParaRPr lang="en-IN" sz="2000" dirty="0">
              <a:latin typeface="Calibri" pitchFamily="34" charset="0"/>
            </a:endParaRPr>
          </a:p>
          <a:p>
            <a:pPr lvl="1" eaLnBrk="1" hangingPunct="1"/>
            <a:r>
              <a:rPr lang="en-GB" dirty="0">
                <a:latin typeface="Calibri" pitchFamily="34" charset="0"/>
              </a:rPr>
              <a:t>- Basic Rule </a:t>
            </a:r>
            <a:r>
              <a:rPr lang="en-GB" dirty="0" smtClean="0">
                <a:latin typeface="Calibri" pitchFamily="34" charset="0"/>
              </a:rPr>
              <a:t>PE / Fixed Base PE</a:t>
            </a:r>
            <a:endParaRPr lang="en-IN" sz="2000" dirty="0">
              <a:latin typeface="Calibri" pitchFamily="34" charset="0"/>
            </a:endParaRPr>
          </a:p>
          <a:p>
            <a:pPr lvl="1" eaLnBrk="1" hangingPunct="1"/>
            <a:r>
              <a:rPr lang="en-GB" dirty="0">
                <a:latin typeface="Calibri" pitchFamily="34" charset="0"/>
              </a:rPr>
              <a:t>- Examples of PE (Positive definitions of PE)</a:t>
            </a:r>
            <a:endParaRPr lang="en-IN" sz="2000" dirty="0">
              <a:latin typeface="Calibri" pitchFamily="34" charset="0"/>
            </a:endParaRPr>
          </a:p>
          <a:p>
            <a:pPr lvl="1" eaLnBrk="1" hangingPunct="1"/>
            <a:r>
              <a:rPr lang="en-GB" dirty="0">
                <a:latin typeface="Calibri" pitchFamily="34" charset="0"/>
              </a:rPr>
              <a:t>- Constructions </a:t>
            </a:r>
            <a:r>
              <a:rPr lang="en-GB" dirty="0" smtClean="0">
                <a:latin typeface="Calibri" pitchFamily="34" charset="0"/>
              </a:rPr>
              <a:t> / Installation PE</a:t>
            </a:r>
            <a:endParaRPr lang="en-IN" sz="2000" dirty="0">
              <a:latin typeface="Calibri" pitchFamily="34" charset="0"/>
            </a:endParaRPr>
          </a:p>
          <a:p>
            <a:pPr lvl="1" eaLnBrk="1" hangingPunct="1"/>
            <a:r>
              <a:rPr lang="en-GB" dirty="0">
                <a:latin typeface="Calibri" pitchFamily="34" charset="0"/>
              </a:rPr>
              <a:t>- Exceptions to PE (Negative definitions of PE)</a:t>
            </a:r>
            <a:endParaRPr lang="en-IN" sz="2000" dirty="0">
              <a:latin typeface="Calibri" pitchFamily="34" charset="0"/>
            </a:endParaRPr>
          </a:p>
          <a:p>
            <a:pPr lvl="1" eaLnBrk="1" hangingPunct="1"/>
            <a:r>
              <a:rPr lang="en-GB" dirty="0">
                <a:latin typeface="Calibri" pitchFamily="34" charset="0"/>
              </a:rPr>
              <a:t>- </a:t>
            </a:r>
            <a:r>
              <a:rPr lang="en-GB" dirty="0" smtClean="0">
                <a:latin typeface="Calibri" pitchFamily="34" charset="0"/>
              </a:rPr>
              <a:t>Agency PE </a:t>
            </a:r>
            <a:endParaRPr lang="en-IN" sz="2000" dirty="0">
              <a:latin typeface="Calibri" pitchFamily="34" charset="0"/>
            </a:endParaRPr>
          </a:p>
          <a:p>
            <a:pPr lvl="1" eaLnBrk="1" hangingPunct="1"/>
            <a:r>
              <a:rPr lang="en-GB" dirty="0" smtClean="0">
                <a:latin typeface="Calibri" pitchFamily="34" charset="0"/>
              </a:rPr>
              <a:t>- Service PE</a:t>
            </a:r>
          </a:p>
          <a:p>
            <a:pPr lvl="1" eaLnBrk="1" hangingPunct="1"/>
            <a:r>
              <a:rPr lang="en-GB" dirty="0" smtClean="0">
                <a:latin typeface="Calibri" pitchFamily="34" charset="0"/>
              </a:rPr>
              <a:t>- </a:t>
            </a:r>
            <a:r>
              <a:rPr lang="en-GB" sz="2000" dirty="0" smtClean="0">
                <a:latin typeface="Calibri" pitchFamily="34" charset="0"/>
              </a:rPr>
              <a:t>Force of Attraction</a:t>
            </a:r>
            <a:endParaRPr lang="en-IN" sz="2000" dirty="0">
              <a:latin typeface="Calibri" pitchFamily="34" charset="0"/>
            </a:endParaRPr>
          </a:p>
          <a:p>
            <a:pPr eaLnBrk="1" hangingPunct="1"/>
            <a:endParaRPr lang="en-GB" sz="2000" b="1" dirty="0" smtClean="0">
              <a:latin typeface="Calibri" pitchFamily="34" charset="0"/>
            </a:endParaRPr>
          </a:p>
          <a:p>
            <a:pPr marL="342900" indent="-342900" eaLnBrk="1" hangingPunct="1">
              <a:buFont typeface="Wingdings" pitchFamily="2" charset="2"/>
              <a:buChar char="v"/>
            </a:pPr>
            <a:r>
              <a:rPr lang="en-GB" sz="2000" b="1" dirty="0" smtClean="0">
                <a:latin typeface="Calibri" pitchFamily="34" charset="0"/>
              </a:rPr>
              <a:t>PE </a:t>
            </a:r>
            <a:r>
              <a:rPr lang="en-GB" sz="2000" b="1" dirty="0">
                <a:latin typeface="Calibri" pitchFamily="34" charset="0"/>
              </a:rPr>
              <a:t>in  E- commerce Scenario</a:t>
            </a:r>
          </a:p>
          <a:p>
            <a:pPr eaLnBrk="1" hangingPunct="1"/>
            <a:r>
              <a:rPr lang="en-GB" dirty="0">
                <a:latin typeface="Calibri" pitchFamily="34" charset="0"/>
              </a:rPr>
              <a:t>       -  Internet website</a:t>
            </a:r>
            <a:endParaRPr lang="en-IN" sz="2000" dirty="0">
              <a:latin typeface="Calibri" pitchFamily="34" charset="0"/>
            </a:endParaRPr>
          </a:p>
          <a:p>
            <a:pPr eaLnBrk="1" hangingPunct="1"/>
            <a:r>
              <a:rPr lang="en-GB" dirty="0">
                <a:latin typeface="Calibri" pitchFamily="34" charset="0"/>
              </a:rPr>
              <a:t>       - Use of server – hosting arrangement</a:t>
            </a:r>
            <a:endParaRPr lang="en-IN" sz="2000" dirty="0">
              <a:latin typeface="Calibri" pitchFamily="34" charset="0"/>
            </a:endParaRPr>
          </a:p>
          <a:p>
            <a:pPr eaLnBrk="1" hangingPunct="1"/>
            <a:r>
              <a:rPr lang="en-GB" dirty="0">
                <a:latin typeface="Calibri" pitchFamily="34" charset="0"/>
              </a:rPr>
              <a:t>       - Use of server – Own server</a:t>
            </a:r>
            <a:endParaRPr lang="en-IN" sz="2000" dirty="0">
              <a:latin typeface="Calibri" pitchFamily="34" charset="0"/>
            </a:endParaRPr>
          </a:p>
          <a:p>
            <a:pPr eaLnBrk="1" hangingPunct="1"/>
            <a:r>
              <a:rPr lang="en-GB" dirty="0">
                <a:latin typeface="Calibri" pitchFamily="34" charset="0"/>
              </a:rPr>
              <a:t>       - Internet service </a:t>
            </a:r>
            <a:r>
              <a:rPr lang="en-GB" dirty="0" smtClean="0">
                <a:latin typeface="Calibri" pitchFamily="34" charset="0"/>
              </a:rPr>
              <a:t>provider</a:t>
            </a:r>
          </a:p>
          <a:p>
            <a:pPr eaLnBrk="1" hangingPunct="1"/>
            <a:endParaRPr lang="en-GB" sz="2000" dirty="0" smtClean="0">
              <a:latin typeface="Calibri" pitchFamily="34" charset="0"/>
            </a:endParaRPr>
          </a:p>
        </p:txBody>
      </p:sp>
    </p:spTree>
  </p:cSld>
  <p:clrMapOvr>
    <a:masterClrMapping/>
  </p:clrMapOvr>
  <p:transition>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0" y="0"/>
          <a:ext cx="7072330" cy="43576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a:spLocks noChangeArrowheads="1"/>
          </p:cNvSpPr>
          <p:nvPr/>
        </p:nvSpPr>
        <p:spPr bwMode="auto">
          <a:xfrm>
            <a:off x="0" y="4786313"/>
            <a:ext cx="75009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Calibri" pitchFamily="34" charset="0"/>
              </a:rPr>
              <a:t>A person’s commercial activities for an enterprise are subject to detailed instruction or comprehensive control by the enterprise, the person is regarded as dependent. </a:t>
            </a:r>
            <a:endParaRPr lang="en-SG">
              <a:latin typeface="Calibri" pitchFamily="34" charset="0"/>
            </a:endParaRPr>
          </a:p>
        </p:txBody>
      </p:sp>
      <p:sp>
        <p:nvSpPr>
          <p:cNvPr id="4" name="TextBox 3"/>
          <p:cNvSpPr txBox="1">
            <a:spLocks noChangeArrowheads="1"/>
          </p:cNvSpPr>
          <p:nvPr/>
        </p:nvSpPr>
        <p:spPr bwMode="auto">
          <a:xfrm>
            <a:off x="0" y="5862638"/>
            <a:ext cx="75009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Calibri" pitchFamily="34" charset="0"/>
              </a:rPr>
              <a:t>A person acting for only one principal would appear to be a dependant agent.</a:t>
            </a:r>
          </a:p>
          <a:p>
            <a:pPr eaLnBrk="1" hangingPunct="1"/>
            <a:r>
              <a:rPr lang="en-US">
                <a:latin typeface="Calibri" pitchFamily="34" charset="0"/>
              </a:rPr>
              <a:t>IRC v/s London Produce Co [1968] 2 ALL ER 1975 and Case 23/93 (1003) 93 ATC 288</a:t>
            </a:r>
            <a:endParaRPr lang="en-SG">
              <a:latin typeface="Calibri" pitchFamily="34" charset="0"/>
            </a:endParaRPr>
          </a:p>
        </p:txBody>
      </p:sp>
      <p:sp>
        <p:nvSpPr>
          <p:cNvPr id="5" name="Flowchart: Internal Storage 4"/>
          <p:cNvSpPr/>
          <p:nvPr/>
        </p:nvSpPr>
        <p:spPr>
          <a:xfrm>
            <a:off x="7286625" y="0"/>
            <a:ext cx="1857375" cy="1857375"/>
          </a:xfrm>
          <a:prstGeom prst="flowChartInternalStora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a:t>Dependant</a:t>
            </a:r>
          </a:p>
          <a:p>
            <a:pPr algn="ctr" fontAlgn="auto">
              <a:spcBef>
                <a:spcPts val="0"/>
              </a:spcBef>
              <a:spcAft>
                <a:spcPts val="0"/>
              </a:spcAft>
              <a:defRPr/>
            </a:pPr>
            <a:r>
              <a:rPr lang="en-US" sz="2000" b="1" dirty="0"/>
              <a:t>Agent</a:t>
            </a:r>
            <a:endParaRPr lang="en-SG" sz="2000" b="1"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graphicEl>
                                              <a:dgm id="{4AD35853-3DEE-4259-8C79-C97182C5B98A}"/>
                                            </p:graphicEl>
                                          </p:spTgt>
                                        </p:tgtEl>
                                        <p:attrNameLst>
                                          <p:attrName>style.visibility</p:attrName>
                                        </p:attrNameLst>
                                      </p:cBhvr>
                                      <p:to>
                                        <p:strVal val="visible"/>
                                      </p:to>
                                    </p:set>
                                    <p:anim calcmode="lin" valueType="num">
                                      <p:cBhvr>
                                        <p:cTn id="7" dur="500" decel="50000" fill="hold">
                                          <p:stCondLst>
                                            <p:cond delay="0"/>
                                          </p:stCondLst>
                                        </p:cTn>
                                        <p:tgtEl>
                                          <p:spTgt spid="2">
                                            <p:graphicEl>
                                              <a:dgm id="{4AD35853-3DEE-4259-8C79-C97182C5B98A}"/>
                                            </p:graphic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graphicEl>
                                              <a:dgm id="{4AD35853-3DEE-4259-8C79-C97182C5B98A}"/>
                                            </p:graphic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graphicEl>
                                              <a:dgm id="{4AD35853-3DEE-4259-8C79-C97182C5B98A}"/>
                                            </p:graphicEl>
                                          </p:spTgt>
                                        </p:tgtEl>
                                        <p:attrNameLst>
                                          <p:attrName>ppt_w</p:attrName>
                                        </p:attrNameLst>
                                      </p:cBhvr>
                                      <p:tavLst>
                                        <p:tav tm="0">
                                          <p:val>
                                            <p:strVal val="#ppt_w*.05"/>
                                          </p:val>
                                        </p:tav>
                                        <p:tav tm="100000">
                                          <p:val>
                                            <p:strVal val="#ppt_w"/>
                                          </p:val>
                                        </p:tav>
                                      </p:tavLst>
                                    </p:anim>
                                    <p:anim calcmode="lin" valueType="num">
                                      <p:cBhvr>
                                        <p:cTn id="10" dur="1000" fill="hold"/>
                                        <p:tgtEl>
                                          <p:spTgt spid="2">
                                            <p:graphicEl>
                                              <a:dgm id="{4AD35853-3DEE-4259-8C79-C97182C5B98A}"/>
                                            </p:graphic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graphicEl>
                                              <a:dgm id="{4AD35853-3DEE-4259-8C79-C97182C5B98A}"/>
                                            </p:graphic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graphicEl>
                                              <a:dgm id="{4AD35853-3DEE-4259-8C79-C97182C5B98A}"/>
                                            </p:graphic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graphicEl>
                                              <a:dgm id="{4AD35853-3DEE-4259-8C79-C97182C5B98A}"/>
                                            </p:graphic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graphicEl>
                                              <a:dgm id="{4AD35853-3DEE-4259-8C79-C97182C5B98A}"/>
                                            </p:graphicEl>
                                          </p:spTgt>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2">
                                            <p:graphicEl>
                                              <a:dgm id="{C974175F-B6E0-48E4-898F-1FA7A594A03A}"/>
                                            </p:graphicEl>
                                          </p:spTgt>
                                        </p:tgtEl>
                                        <p:attrNameLst>
                                          <p:attrName>style.visibility</p:attrName>
                                        </p:attrNameLst>
                                      </p:cBhvr>
                                      <p:to>
                                        <p:strVal val="visible"/>
                                      </p:to>
                                    </p:set>
                                    <p:anim calcmode="lin" valueType="num">
                                      <p:cBhvr>
                                        <p:cTn id="17" dur="500" decel="50000" fill="hold">
                                          <p:stCondLst>
                                            <p:cond delay="0"/>
                                          </p:stCondLst>
                                        </p:cTn>
                                        <p:tgtEl>
                                          <p:spTgt spid="2">
                                            <p:graphicEl>
                                              <a:dgm id="{C974175F-B6E0-48E4-898F-1FA7A594A03A}"/>
                                            </p:graphic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2">
                                            <p:graphicEl>
                                              <a:dgm id="{C974175F-B6E0-48E4-898F-1FA7A594A03A}"/>
                                            </p:graphic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2">
                                            <p:graphicEl>
                                              <a:dgm id="{C974175F-B6E0-48E4-898F-1FA7A594A03A}"/>
                                            </p:graphicEl>
                                          </p:spTgt>
                                        </p:tgtEl>
                                        <p:attrNameLst>
                                          <p:attrName>ppt_w</p:attrName>
                                        </p:attrNameLst>
                                      </p:cBhvr>
                                      <p:tavLst>
                                        <p:tav tm="0">
                                          <p:val>
                                            <p:strVal val="#ppt_w*.05"/>
                                          </p:val>
                                        </p:tav>
                                        <p:tav tm="100000">
                                          <p:val>
                                            <p:strVal val="#ppt_w"/>
                                          </p:val>
                                        </p:tav>
                                      </p:tavLst>
                                    </p:anim>
                                    <p:anim calcmode="lin" valueType="num">
                                      <p:cBhvr>
                                        <p:cTn id="20" dur="1000" fill="hold"/>
                                        <p:tgtEl>
                                          <p:spTgt spid="2">
                                            <p:graphicEl>
                                              <a:dgm id="{C974175F-B6E0-48E4-898F-1FA7A594A03A}"/>
                                            </p:graphic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2">
                                            <p:graphicEl>
                                              <a:dgm id="{C974175F-B6E0-48E4-898F-1FA7A594A03A}"/>
                                            </p:graphic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2">
                                            <p:graphicEl>
                                              <a:dgm id="{C974175F-B6E0-48E4-898F-1FA7A594A03A}"/>
                                            </p:graphic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2">
                                            <p:graphicEl>
                                              <a:dgm id="{C974175F-B6E0-48E4-898F-1FA7A594A03A}"/>
                                            </p:graphic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2">
                                            <p:graphicEl>
                                              <a:dgm id="{C974175F-B6E0-48E4-898F-1FA7A594A03A}"/>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25" presetClass="entr" presetSubtype="0" fill="hold" grpId="0" nodeType="clickEffect">
                                  <p:stCondLst>
                                    <p:cond delay="0"/>
                                  </p:stCondLst>
                                  <p:childTnLst>
                                    <p:set>
                                      <p:cBhvr>
                                        <p:cTn id="28" dur="1" fill="hold">
                                          <p:stCondLst>
                                            <p:cond delay="0"/>
                                          </p:stCondLst>
                                        </p:cTn>
                                        <p:tgtEl>
                                          <p:spTgt spid="2">
                                            <p:graphicEl>
                                              <a:dgm id="{1791A104-DF13-4CF8-A805-126C2CA910C1}"/>
                                            </p:graphicEl>
                                          </p:spTgt>
                                        </p:tgtEl>
                                        <p:attrNameLst>
                                          <p:attrName>style.visibility</p:attrName>
                                        </p:attrNameLst>
                                      </p:cBhvr>
                                      <p:to>
                                        <p:strVal val="visible"/>
                                      </p:to>
                                    </p:set>
                                    <p:anim calcmode="lin" valueType="num">
                                      <p:cBhvr>
                                        <p:cTn id="29" dur="500" decel="50000" fill="hold">
                                          <p:stCondLst>
                                            <p:cond delay="0"/>
                                          </p:stCondLst>
                                        </p:cTn>
                                        <p:tgtEl>
                                          <p:spTgt spid="2">
                                            <p:graphicEl>
                                              <a:dgm id="{1791A104-DF13-4CF8-A805-126C2CA910C1}"/>
                                            </p:graphic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2">
                                            <p:graphicEl>
                                              <a:dgm id="{1791A104-DF13-4CF8-A805-126C2CA910C1}"/>
                                            </p:graphic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2">
                                            <p:graphicEl>
                                              <a:dgm id="{1791A104-DF13-4CF8-A805-126C2CA910C1}"/>
                                            </p:graphicEl>
                                          </p:spTgt>
                                        </p:tgtEl>
                                        <p:attrNameLst>
                                          <p:attrName>ppt_w</p:attrName>
                                        </p:attrNameLst>
                                      </p:cBhvr>
                                      <p:tavLst>
                                        <p:tav tm="0">
                                          <p:val>
                                            <p:strVal val="#ppt_w*.05"/>
                                          </p:val>
                                        </p:tav>
                                        <p:tav tm="100000">
                                          <p:val>
                                            <p:strVal val="#ppt_w"/>
                                          </p:val>
                                        </p:tav>
                                      </p:tavLst>
                                    </p:anim>
                                    <p:anim calcmode="lin" valueType="num">
                                      <p:cBhvr>
                                        <p:cTn id="32" dur="1000" fill="hold"/>
                                        <p:tgtEl>
                                          <p:spTgt spid="2">
                                            <p:graphicEl>
                                              <a:dgm id="{1791A104-DF13-4CF8-A805-126C2CA910C1}"/>
                                            </p:graphic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2">
                                            <p:graphicEl>
                                              <a:dgm id="{1791A104-DF13-4CF8-A805-126C2CA910C1}"/>
                                            </p:graphic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2">
                                            <p:graphicEl>
                                              <a:dgm id="{1791A104-DF13-4CF8-A805-126C2CA910C1}"/>
                                            </p:graphic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2">
                                            <p:graphicEl>
                                              <a:dgm id="{1791A104-DF13-4CF8-A805-126C2CA910C1}"/>
                                            </p:graphic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2">
                                            <p:graphicEl>
                                              <a:dgm id="{1791A104-DF13-4CF8-A805-126C2CA910C1}"/>
                                            </p:graphicEl>
                                          </p:spTgt>
                                        </p:tgtEl>
                                      </p:cBhvr>
                                    </p:animEffect>
                                  </p:childTnLst>
                                </p:cTn>
                              </p:par>
                              <p:par>
                                <p:cTn id="37" presetID="25" presetClass="entr" presetSubtype="0" fill="hold" grpId="0" nodeType="withEffect">
                                  <p:stCondLst>
                                    <p:cond delay="0"/>
                                  </p:stCondLst>
                                  <p:childTnLst>
                                    <p:set>
                                      <p:cBhvr>
                                        <p:cTn id="38" dur="1" fill="hold">
                                          <p:stCondLst>
                                            <p:cond delay="0"/>
                                          </p:stCondLst>
                                        </p:cTn>
                                        <p:tgtEl>
                                          <p:spTgt spid="2">
                                            <p:graphicEl>
                                              <a:dgm id="{8B3B0EC3-087F-4724-8DD7-E5F5866AD0F6}"/>
                                            </p:graphicEl>
                                          </p:spTgt>
                                        </p:tgtEl>
                                        <p:attrNameLst>
                                          <p:attrName>style.visibility</p:attrName>
                                        </p:attrNameLst>
                                      </p:cBhvr>
                                      <p:to>
                                        <p:strVal val="visible"/>
                                      </p:to>
                                    </p:set>
                                    <p:anim calcmode="lin" valueType="num">
                                      <p:cBhvr>
                                        <p:cTn id="39" dur="500" decel="50000" fill="hold">
                                          <p:stCondLst>
                                            <p:cond delay="0"/>
                                          </p:stCondLst>
                                        </p:cTn>
                                        <p:tgtEl>
                                          <p:spTgt spid="2">
                                            <p:graphicEl>
                                              <a:dgm id="{8B3B0EC3-087F-4724-8DD7-E5F5866AD0F6}"/>
                                            </p:graphicEl>
                                          </p:spTgt>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2">
                                            <p:graphicEl>
                                              <a:dgm id="{8B3B0EC3-087F-4724-8DD7-E5F5866AD0F6}"/>
                                            </p:graphicEl>
                                          </p:spTgt>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2">
                                            <p:graphicEl>
                                              <a:dgm id="{8B3B0EC3-087F-4724-8DD7-E5F5866AD0F6}"/>
                                            </p:graphicEl>
                                          </p:spTgt>
                                        </p:tgtEl>
                                        <p:attrNameLst>
                                          <p:attrName>ppt_w</p:attrName>
                                        </p:attrNameLst>
                                      </p:cBhvr>
                                      <p:tavLst>
                                        <p:tav tm="0">
                                          <p:val>
                                            <p:strVal val="#ppt_w*.05"/>
                                          </p:val>
                                        </p:tav>
                                        <p:tav tm="100000">
                                          <p:val>
                                            <p:strVal val="#ppt_w"/>
                                          </p:val>
                                        </p:tav>
                                      </p:tavLst>
                                    </p:anim>
                                    <p:anim calcmode="lin" valueType="num">
                                      <p:cBhvr>
                                        <p:cTn id="42" dur="1000" fill="hold"/>
                                        <p:tgtEl>
                                          <p:spTgt spid="2">
                                            <p:graphicEl>
                                              <a:dgm id="{8B3B0EC3-087F-4724-8DD7-E5F5866AD0F6}"/>
                                            </p:graphicEl>
                                          </p:spTgt>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2">
                                            <p:graphicEl>
                                              <a:dgm id="{8B3B0EC3-087F-4724-8DD7-E5F5866AD0F6}"/>
                                            </p:graphicEl>
                                          </p:spTgt>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2">
                                            <p:graphicEl>
                                              <a:dgm id="{8B3B0EC3-087F-4724-8DD7-E5F5866AD0F6}"/>
                                            </p:graphicEl>
                                          </p:spTgt>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2">
                                            <p:graphicEl>
                                              <a:dgm id="{8B3B0EC3-087F-4724-8DD7-E5F5866AD0F6}"/>
                                            </p:graphicEl>
                                          </p:spTgt>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2">
                                            <p:graphicEl>
                                              <a:dgm id="{8B3B0EC3-087F-4724-8DD7-E5F5866AD0F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AtOnc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ed Rectangle 4"/>
          <p:cNvSpPr/>
          <p:nvPr/>
        </p:nvSpPr>
        <p:spPr>
          <a:xfrm>
            <a:off x="2743200" y="228600"/>
            <a:ext cx="3429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INDEPENDENT AGENT</a:t>
            </a:r>
          </a:p>
        </p:txBody>
      </p:sp>
      <p:sp>
        <p:nvSpPr>
          <p:cNvPr id="6" name="Oval 5"/>
          <p:cNvSpPr/>
          <p:nvPr/>
        </p:nvSpPr>
        <p:spPr>
          <a:xfrm>
            <a:off x="7086600" y="228600"/>
            <a:ext cx="18288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ARTICLE 5(6)</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
                                            <p:graphicEl>
                                              <a:dgm id="{E5703E0C-AFC2-4218-94C6-6FD9B76C6507}"/>
                                            </p:graphicEl>
                                          </p:spTgt>
                                        </p:tgtEl>
                                        <p:attrNameLst>
                                          <p:attrName>style.visibility</p:attrName>
                                        </p:attrNameLst>
                                      </p:cBhvr>
                                      <p:to>
                                        <p:strVal val="visible"/>
                                      </p:to>
                                    </p:set>
                                    <p:anim calcmode="lin" valueType="num">
                                      <p:cBhvr>
                                        <p:cTn id="7" dur="500" fill="hold"/>
                                        <p:tgtEl>
                                          <p:spTgt spid="4">
                                            <p:graphicEl>
                                              <a:dgm id="{E5703E0C-AFC2-4218-94C6-6FD9B76C6507}"/>
                                            </p:graphicEl>
                                          </p:spTgt>
                                        </p:tgtEl>
                                        <p:attrNameLst>
                                          <p:attrName>ppt_w</p:attrName>
                                        </p:attrNameLst>
                                      </p:cBhvr>
                                      <p:tavLst>
                                        <p:tav tm="0">
                                          <p:val>
                                            <p:fltVal val="0"/>
                                          </p:val>
                                        </p:tav>
                                        <p:tav tm="100000">
                                          <p:val>
                                            <p:strVal val="#ppt_w"/>
                                          </p:val>
                                        </p:tav>
                                      </p:tavLst>
                                    </p:anim>
                                    <p:anim calcmode="lin" valueType="num">
                                      <p:cBhvr>
                                        <p:cTn id="8" dur="500" fill="hold"/>
                                        <p:tgtEl>
                                          <p:spTgt spid="4">
                                            <p:graphicEl>
                                              <a:dgm id="{E5703E0C-AFC2-4218-94C6-6FD9B76C6507}"/>
                                            </p:graphicEl>
                                          </p:spTgt>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4">
                                            <p:graphicEl>
                                              <a:dgm id="{B5D36134-65BC-4E74-A9F6-5C1F3F98A972}"/>
                                            </p:graphicEl>
                                          </p:spTgt>
                                        </p:tgtEl>
                                        <p:attrNameLst>
                                          <p:attrName>style.visibility</p:attrName>
                                        </p:attrNameLst>
                                      </p:cBhvr>
                                      <p:to>
                                        <p:strVal val="visible"/>
                                      </p:to>
                                    </p:set>
                                    <p:anim calcmode="lin" valueType="num">
                                      <p:cBhvr>
                                        <p:cTn id="11" dur="500" fill="hold"/>
                                        <p:tgtEl>
                                          <p:spTgt spid="4">
                                            <p:graphicEl>
                                              <a:dgm id="{B5D36134-65BC-4E74-A9F6-5C1F3F98A972}"/>
                                            </p:graphicEl>
                                          </p:spTgt>
                                        </p:tgtEl>
                                        <p:attrNameLst>
                                          <p:attrName>ppt_w</p:attrName>
                                        </p:attrNameLst>
                                      </p:cBhvr>
                                      <p:tavLst>
                                        <p:tav tm="0">
                                          <p:val>
                                            <p:fltVal val="0"/>
                                          </p:val>
                                        </p:tav>
                                        <p:tav tm="100000">
                                          <p:val>
                                            <p:strVal val="#ppt_w"/>
                                          </p:val>
                                        </p:tav>
                                      </p:tavLst>
                                    </p:anim>
                                    <p:anim calcmode="lin" valueType="num">
                                      <p:cBhvr>
                                        <p:cTn id="12" dur="500" fill="hold"/>
                                        <p:tgtEl>
                                          <p:spTgt spid="4">
                                            <p:graphicEl>
                                              <a:dgm id="{B5D36134-65BC-4E74-A9F6-5C1F3F98A972}"/>
                                            </p:graphicEl>
                                          </p:spTgt>
                                        </p:tgtEl>
                                        <p:attrNameLst>
                                          <p:attrName>ppt_h</p:attrName>
                                        </p:attrNameLst>
                                      </p:cBhvr>
                                      <p:tavLst>
                                        <p:tav tm="0">
                                          <p:val>
                                            <p:strVal val="#ppt_h"/>
                                          </p:val>
                                        </p:tav>
                                        <p:tav tm="100000">
                                          <p:val>
                                            <p:strVal val="#ppt_h"/>
                                          </p:val>
                                        </p:tav>
                                      </p:tavLst>
                                    </p:anim>
                                  </p:childTnLst>
                                </p:cTn>
                              </p:par>
                              <p:par>
                                <p:cTn id="13" presetID="17" presetClass="entr" presetSubtype="10" fill="hold" grpId="0" nodeType="withEffect">
                                  <p:stCondLst>
                                    <p:cond delay="0"/>
                                  </p:stCondLst>
                                  <p:childTnLst>
                                    <p:set>
                                      <p:cBhvr>
                                        <p:cTn id="14" dur="1" fill="hold">
                                          <p:stCondLst>
                                            <p:cond delay="0"/>
                                          </p:stCondLst>
                                        </p:cTn>
                                        <p:tgtEl>
                                          <p:spTgt spid="4">
                                            <p:graphicEl>
                                              <a:dgm id="{769F2AF3-7467-4E59-ADC4-91DE8016EE86}"/>
                                            </p:graphicEl>
                                          </p:spTgt>
                                        </p:tgtEl>
                                        <p:attrNameLst>
                                          <p:attrName>style.visibility</p:attrName>
                                        </p:attrNameLst>
                                      </p:cBhvr>
                                      <p:to>
                                        <p:strVal val="visible"/>
                                      </p:to>
                                    </p:set>
                                    <p:anim calcmode="lin" valueType="num">
                                      <p:cBhvr>
                                        <p:cTn id="15" dur="500" fill="hold"/>
                                        <p:tgtEl>
                                          <p:spTgt spid="4">
                                            <p:graphicEl>
                                              <a:dgm id="{769F2AF3-7467-4E59-ADC4-91DE8016EE86}"/>
                                            </p:graphicEl>
                                          </p:spTgt>
                                        </p:tgtEl>
                                        <p:attrNameLst>
                                          <p:attrName>ppt_w</p:attrName>
                                        </p:attrNameLst>
                                      </p:cBhvr>
                                      <p:tavLst>
                                        <p:tav tm="0">
                                          <p:val>
                                            <p:fltVal val="0"/>
                                          </p:val>
                                        </p:tav>
                                        <p:tav tm="100000">
                                          <p:val>
                                            <p:strVal val="#ppt_w"/>
                                          </p:val>
                                        </p:tav>
                                      </p:tavLst>
                                    </p:anim>
                                    <p:anim calcmode="lin" valueType="num">
                                      <p:cBhvr>
                                        <p:cTn id="16" dur="500" fill="hold"/>
                                        <p:tgtEl>
                                          <p:spTgt spid="4">
                                            <p:graphicEl>
                                              <a:dgm id="{769F2AF3-7467-4E59-ADC4-91DE8016EE86}"/>
                                            </p:graphicEl>
                                          </p:spTgt>
                                        </p:tgtEl>
                                        <p:attrNameLst>
                                          <p:attrName>ppt_h</p:attrName>
                                        </p:attrNameLst>
                                      </p:cBhvr>
                                      <p:tavLst>
                                        <p:tav tm="0">
                                          <p:val>
                                            <p:strVal val="#ppt_h"/>
                                          </p:val>
                                        </p:tav>
                                        <p:tav tm="100000">
                                          <p:val>
                                            <p:strVal val="#ppt_h"/>
                                          </p:val>
                                        </p:tav>
                                      </p:tavLst>
                                    </p:anim>
                                  </p:childTnLst>
                                </p:cTn>
                              </p:par>
                              <p:par>
                                <p:cTn id="17" presetID="17" presetClass="entr" presetSubtype="10" fill="hold" grpId="0" nodeType="withEffect">
                                  <p:stCondLst>
                                    <p:cond delay="0"/>
                                  </p:stCondLst>
                                  <p:childTnLst>
                                    <p:set>
                                      <p:cBhvr>
                                        <p:cTn id="18" dur="1" fill="hold">
                                          <p:stCondLst>
                                            <p:cond delay="0"/>
                                          </p:stCondLst>
                                        </p:cTn>
                                        <p:tgtEl>
                                          <p:spTgt spid="4">
                                            <p:graphicEl>
                                              <a:dgm id="{4C443B15-A31B-42D3-A759-31F17C44A2A0}"/>
                                            </p:graphicEl>
                                          </p:spTgt>
                                        </p:tgtEl>
                                        <p:attrNameLst>
                                          <p:attrName>style.visibility</p:attrName>
                                        </p:attrNameLst>
                                      </p:cBhvr>
                                      <p:to>
                                        <p:strVal val="visible"/>
                                      </p:to>
                                    </p:set>
                                    <p:anim calcmode="lin" valueType="num">
                                      <p:cBhvr>
                                        <p:cTn id="19" dur="500" fill="hold"/>
                                        <p:tgtEl>
                                          <p:spTgt spid="4">
                                            <p:graphicEl>
                                              <a:dgm id="{4C443B15-A31B-42D3-A759-31F17C44A2A0}"/>
                                            </p:graphicEl>
                                          </p:spTgt>
                                        </p:tgtEl>
                                        <p:attrNameLst>
                                          <p:attrName>ppt_w</p:attrName>
                                        </p:attrNameLst>
                                      </p:cBhvr>
                                      <p:tavLst>
                                        <p:tav tm="0">
                                          <p:val>
                                            <p:fltVal val="0"/>
                                          </p:val>
                                        </p:tav>
                                        <p:tav tm="100000">
                                          <p:val>
                                            <p:strVal val="#ppt_w"/>
                                          </p:val>
                                        </p:tav>
                                      </p:tavLst>
                                    </p:anim>
                                    <p:anim calcmode="lin" valueType="num">
                                      <p:cBhvr>
                                        <p:cTn id="20" dur="500" fill="hold"/>
                                        <p:tgtEl>
                                          <p:spTgt spid="4">
                                            <p:graphicEl>
                                              <a:dgm id="{4C443B15-A31B-42D3-A759-31F17C44A2A0}"/>
                                            </p:graphicEl>
                                          </p:spTgt>
                                        </p:tgtEl>
                                        <p:attrNameLst>
                                          <p:attrName>ppt_h</p:attrName>
                                        </p:attrNameLst>
                                      </p:cBhvr>
                                      <p:tavLst>
                                        <p:tav tm="0">
                                          <p:val>
                                            <p:strVal val="#ppt_h"/>
                                          </p:val>
                                        </p:tav>
                                        <p:tav tm="100000">
                                          <p:val>
                                            <p:strVal val="#ppt_h"/>
                                          </p:val>
                                        </p:tav>
                                      </p:tavLst>
                                    </p:anim>
                                  </p:childTnLst>
                                </p:cTn>
                              </p:par>
                              <p:par>
                                <p:cTn id="21" presetID="17" presetClass="entr" presetSubtype="10" fill="hold" grpId="0" nodeType="withEffect">
                                  <p:stCondLst>
                                    <p:cond delay="0"/>
                                  </p:stCondLst>
                                  <p:childTnLst>
                                    <p:set>
                                      <p:cBhvr>
                                        <p:cTn id="22" dur="1" fill="hold">
                                          <p:stCondLst>
                                            <p:cond delay="0"/>
                                          </p:stCondLst>
                                        </p:cTn>
                                        <p:tgtEl>
                                          <p:spTgt spid="4">
                                            <p:graphicEl>
                                              <a:dgm id="{C297FB2D-0AC9-4434-8CA3-DC576C3E693C}"/>
                                            </p:graphicEl>
                                          </p:spTgt>
                                        </p:tgtEl>
                                        <p:attrNameLst>
                                          <p:attrName>style.visibility</p:attrName>
                                        </p:attrNameLst>
                                      </p:cBhvr>
                                      <p:to>
                                        <p:strVal val="visible"/>
                                      </p:to>
                                    </p:set>
                                    <p:anim calcmode="lin" valueType="num">
                                      <p:cBhvr>
                                        <p:cTn id="23" dur="500" fill="hold"/>
                                        <p:tgtEl>
                                          <p:spTgt spid="4">
                                            <p:graphicEl>
                                              <a:dgm id="{C297FB2D-0AC9-4434-8CA3-DC576C3E693C}"/>
                                            </p:graphicEl>
                                          </p:spTgt>
                                        </p:tgtEl>
                                        <p:attrNameLst>
                                          <p:attrName>ppt_w</p:attrName>
                                        </p:attrNameLst>
                                      </p:cBhvr>
                                      <p:tavLst>
                                        <p:tav tm="0">
                                          <p:val>
                                            <p:fltVal val="0"/>
                                          </p:val>
                                        </p:tav>
                                        <p:tav tm="100000">
                                          <p:val>
                                            <p:strVal val="#ppt_w"/>
                                          </p:val>
                                        </p:tav>
                                      </p:tavLst>
                                    </p:anim>
                                    <p:anim calcmode="lin" valueType="num">
                                      <p:cBhvr>
                                        <p:cTn id="24" dur="500" fill="hold"/>
                                        <p:tgtEl>
                                          <p:spTgt spid="4">
                                            <p:graphicEl>
                                              <a:dgm id="{C297FB2D-0AC9-4434-8CA3-DC576C3E693C}"/>
                                            </p:graphicEl>
                                          </p:spTgt>
                                        </p:tgtEl>
                                        <p:attrNameLst>
                                          <p:attrName>ppt_h</p:attrName>
                                        </p:attrNameLst>
                                      </p:cBhvr>
                                      <p:tavLst>
                                        <p:tav tm="0">
                                          <p:val>
                                            <p:strVal val="#ppt_h"/>
                                          </p:val>
                                        </p:tav>
                                        <p:tav tm="100000">
                                          <p:val>
                                            <p:strVal val="#ppt_h"/>
                                          </p:val>
                                        </p:tav>
                                      </p:tavLst>
                                    </p:anim>
                                  </p:childTnLst>
                                </p:cTn>
                              </p:par>
                              <p:par>
                                <p:cTn id="25" presetID="17" presetClass="entr" presetSubtype="10" fill="hold" grpId="0" nodeType="withEffect">
                                  <p:stCondLst>
                                    <p:cond delay="0"/>
                                  </p:stCondLst>
                                  <p:childTnLst>
                                    <p:set>
                                      <p:cBhvr>
                                        <p:cTn id="26" dur="1" fill="hold">
                                          <p:stCondLst>
                                            <p:cond delay="0"/>
                                          </p:stCondLst>
                                        </p:cTn>
                                        <p:tgtEl>
                                          <p:spTgt spid="4">
                                            <p:graphicEl>
                                              <a:dgm id="{E3B9E991-214F-4551-8970-CCE5740BC1A5}"/>
                                            </p:graphicEl>
                                          </p:spTgt>
                                        </p:tgtEl>
                                        <p:attrNameLst>
                                          <p:attrName>style.visibility</p:attrName>
                                        </p:attrNameLst>
                                      </p:cBhvr>
                                      <p:to>
                                        <p:strVal val="visible"/>
                                      </p:to>
                                    </p:set>
                                    <p:anim calcmode="lin" valueType="num">
                                      <p:cBhvr>
                                        <p:cTn id="27" dur="500" fill="hold"/>
                                        <p:tgtEl>
                                          <p:spTgt spid="4">
                                            <p:graphicEl>
                                              <a:dgm id="{E3B9E991-214F-4551-8970-CCE5740BC1A5}"/>
                                            </p:graphicEl>
                                          </p:spTgt>
                                        </p:tgtEl>
                                        <p:attrNameLst>
                                          <p:attrName>ppt_w</p:attrName>
                                        </p:attrNameLst>
                                      </p:cBhvr>
                                      <p:tavLst>
                                        <p:tav tm="0">
                                          <p:val>
                                            <p:fltVal val="0"/>
                                          </p:val>
                                        </p:tav>
                                        <p:tav tm="100000">
                                          <p:val>
                                            <p:strVal val="#ppt_w"/>
                                          </p:val>
                                        </p:tav>
                                      </p:tavLst>
                                    </p:anim>
                                    <p:anim calcmode="lin" valueType="num">
                                      <p:cBhvr>
                                        <p:cTn id="28" dur="500" fill="hold"/>
                                        <p:tgtEl>
                                          <p:spTgt spid="4">
                                            <p:graphicEl>
                                              <a:dgm id="{E3B9E991-214F-4551-8970-CCE5740BC1A5}"/>
                                            </p:graphicEl>
                                          </p:spTgt>
                                        </p:tgtEl>
                                        <p:attrNameLst>
                                          <p:attrName>ppt_h</p:attrName>
                                        </p:attrNameLst>
                                      </p:cBhvr>
                                      <p:tavLst>
                                        <p:tav tm="0">
                                          <p:val>
                                            <p:strVal val="#ppt_h"/>
                                          </p:val>
                                        </p:tav>
                                        <p:tav tm="100000">
                                          <p:val>
                                            <p:strVal val="#ppt_h"/>
                                          </p:val>
                                        </p:tav>
                                      </p:tavLst>
                                    </p:anim>
                                  </p:childTnLst>
                                </p:cTn>
                              </p:par>
                              <p:par>
                                <p:cTn id="29" presetID="17" presetClass="entr" presetSubtype="10" fill="hold" grpId="0" nodeType="withEffect">
                                  <p:stCondLst>
                                    <p:cond delay="0"/>
                                  </p:stCondLst>
                                  <p:childTnLst>
                                    <p:set>
                                      <p:cBhvr>
                                        <p:cTn id="30" dur="1" fill="hold">
                                          <p:stCondLst>
                                            <p:cond delay="0"/>
                                          </p:stCondLst>
                                        </p:cTn>
                                        <p:tgtEl>
                                          <p:spTgt spid="4">
                                            <p:graphicEl>
                                              <a:dgm id="{DDE29433-8710-48F7-9B16-A8A14D4E78F6}"/>
                                            </p:graphicEl>
                                          </p:spTgt>
                                        </p:tgtEl>
                                        <p:attrNameLst>
                                          <p:attrName>style.visibility</p:attrName>
                                        </p:attrNameLst>
                                      </p:cBhvr>
                                      <p:to>
                                        <p:strVal val="visible"/>
                                      </p:to>
                                    </p:set>
                                    <p:anim calcmode="lin" valueType="num">
                                      <p:cBhvr>
                                        <p:cTn id="31" dur="500" fill="hold"/>
                                        <p:tgtEl>
                                          <p:spTgt spid="4">
                                            <p:graphicEl>
                                              <a:dgm id="{DDE29433-8710-48F7-9B16-A8A14D4E78F6}"/>
                                            </p:graphicEl>
                                          </p:spTgt>
                                        </p:tgtEl>
                                        <p:attrNameLst>
                                          <p:attrName>ppt_w</p:attrName>
                                        </p:attrNameLst>
                                      </p:cBhvr>
                                      <p:tavLst>
                                        <p:tav tm="0">
                                          <p:val>
                                            <p:fltVal val="0"/>
                                          </p:val>
                                        </p:tav>
                                        <p:tav tm="100000">
                                          <p:val>
                                            <p:strVal val="#ppt_w"/>
                                          </p:val>
                                        </p:tav>
                                      </p:tavLst>
                                    </p:anim>
                                    <p:anim calcmode="lin" valueType="num">
                                      <p:cBhvr>
                                        <p:cTn id="32" dur="500" fill="hold"/>
                                        <p:tgtEl>
                                          <p:spTgt spid="4">
                                            <p:graphicEl>
                                              <a:dgm id="{DDE29433-8710-48F7-9B16-A8A14D4E78F6}"/>
                                            </p:graphicEl>
                                          </p:spTgt>
                                        </p:tgtEl>
                                        <p:attrNameLst>
                                          <p:attrName>ppt_h</p:attrName>
                                        </p:attrNameLst>
                                      </p:cBhvr>
                                      <p:tavLst>
                                        <p:tav tm="0">
                                          <p:val>
                                            <p:strVal val="#ppt_h"/>
                                          </p:val>
                                        </p:tav>
                                        <p:tav tm="100000">
                                          <p:val>
                                            <p:strVal val="#ppt_h"/>
                                          </p:val>
                                        </p:tav>
                                      </p:tavLst>
                                    </p:anim>
                                  </p:childTnLst>
                                </p:cTn>
                              </p:par>
                              <p:par>
                                <p:cTn id="33" presetID="17" presetClass="entr" presetSubtype="10" fill="hold" grpId="0" nodeType="withEffect">
                                  <p:stCondLst>
                                    <p:cond delay="0"/>
                                  </p:stCondLst>
                                  <p:childTnLst>
                                    <p:set>
                                      <p:cBhvr>
                                        <p:cTn id="34" dur="1" fill="hold">
                                          <p:stCondLst>
                                            <p:cond delay="0"/>
                                          </p:stCondLst>
                                        </p:cTn>
                                        <p:tgtEl>
                                          <p:spTgt spid="4">
                                            <p:graphicEl>
                                              <a:dgm id="{EC73DA30-1BAE-4E29-B063-AEC6AAB68857}"/>
                                            </p:graphicEl>
                                          </p:spTgt>
                                        </p:tgtEl>
                                        <p:attrNameLst>
                                          <p:attrName>style.visibility</p:attrName>
                                        </p:attrNameLst>
                                      </p:cBhvr>
                                      <p:to>
                                        <p:strVal val="visible"/>
                                      </p:to>
                                    </p:set>
                                    <p:anim calcmode="lin" valueType="num">
                                      <p:cBhvr>
                                        <p:cTn id="35" dur="500" fill="hold"/>
                                        <p:tgtEl>
                                          <p:spTgt spid="4">
                                            <p:graphicEl>
                                              <a:dgm id="{EC73DA30-1BAE-4E29-B063-AEC6AAB68857}"/>
                                            </p:graphicEl>
                                          </p:spTgt>
                                        </p:tgtEl>
                                        <p:attrNameLst>
                                          <p:attrName>ppt_w</p:attrName>
                                        </p:attrNameLst>
                                      </p:cBhvr>
                                      <p:tavLst>
                                        <p:tav tm="0">
                                          <p:val>
                                            <p:fltVal val="0"/>
                                          </p:val>
                                        </p:tav>
                                        <p:tav tm="100000">
                                          <p:val>
                                            <p:strVal val="#ppt_w"/>
                                          </p:val>
                                        </p:tav>
                                      </p:tavLst>
                                    </p:anim>
                                    <p:anim calcmode="lin" valueType="num">
                                      <p:cBhvr>
                                        <p:cTn id="36" dur="500" fill="hold"/>
                                        <p:tgtEl>
                                          <p:spTgt spid="4">
                                            <p:graphicEl>
                                              <a:dgm id="{EC73DA30-1BAE-4E29-B063-AEC6AAB68857}"/>
                                            </p:graphicEl>
                                          </p:spTgt>
                                        </p:tgtEl>
                                        <p:attrNameLst>
                                          <p:attrName>ppt_h</p:attrName>
                                        </p:attrNameLst>
                                      </p:cBhvr>
                                      <p:tavLst>
                                        <p:tav tm="0">
                                          <p:val>
                                            <p:strVal val="#ppt_h"/>
                                          </p:val>
                                        </p:tav>
                                        <p:tav tm="100000">
                                          <p:val>
                                            <p:strVal val="#ppt_h"/>
                                          </p:val>
                                        </p:tav>
                                      </p:tavLst>
                                    </p:anim>
                                  </p:childTnLst>
                                </p:cTn>
                              </p:par>
                              <p:par>
                                <p:cTn id="37" presetID="17" presetClass="entr" presetSubtype="10" fill="hold" grpId="0" nodeType="withEffect">
                                  <p:stCondLst>
                                    <p:cond delay="0"/>
                                  </p:stCondLst>
                                  <p:childTnLst>
                                    <p:set>
                                      <p:cBhvr>
                                        <p:cTn id="38" dur="1" fill="hold">
                                          <p:stCondLst>
                                            <p:cond delay="0"/>
                                          </p:stCondLst>
                                        </p:cTn>
                                        <p:tgtEl>
                                          <p:spTgt spid="4">
                                            <p:graphicEl>
                                              <a:dgm id="{F56A5C4A-45E3-4D79-AE1D-914EC93E34F1}"/>
                                            </p:graphicEl>
                                          </p:spTgt>
                                        </p:tgtEl>
                                        <p:attrNameLst>
                                          <p:attrName>style.visibility</p:attrName>
                                        </p:attrNameLst>
                                      </p:cBhvr>
                                      <p:to>
                                        <p:strVal val="visible"/>
                                      </p:to>
                                    </p:set>
                                    <p:anim calcmode="lin" valueType="num">
                                      <p:cBhvr>
                                        <p:cTn id="39" dur="500" fill="hold"/>
                                        <p:tgtEl>
                                          <p:spTgt spid="4">
                                            <p:graphicEl>
                                              <a:dgm id="{F56A5C4A-45E3-4D79-AE1D-914EC93E34F1}"/>
                                            </p:graphicEl>
                                          </p:spTgt>
                                        </p:tgtEl>
                                        <p:attrNameLst>
                                          <p:attrName>ppt_w</p:attrName>
                                        </p:attrNameLst>
                                      </p:cBhvr>
                                      <p:tavLst>
                                        <p:tav tm="0">
                                          <p:val>
                                            <p:fltVal val="0"/>
                                          </p:val>
                                        </p:tav>
                                        <p:tav tm="100000">
                                          <p:val>
                                            <p:strVal val="#ppt_w"/>
                                          </p:val>
                                        </p:tav>
                                      </p:tavLst>
                                    </p:anim>
                                    <p:anim calcmode="lin" valueType="num">
                                      <p:cBhvr>
                                        <p:cTn id="40" dur="500" fill="hold"/>
                                        <p:tgtEl>
                                          <p:spTgt spid="4">
                                            <p:graphicEl>
                                              <a:dgm id="{F56A5C4A-45E3-4D79-AE1D-914EC93E34F1}"/>
                                            </p:graphic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447800" y="152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ounded Rectangle 3"/>
          <p:cNvSpPr/>
          <p:nvPr/>
        </p:nvSpPr>
        <p:spPr>
          <a:xfrm>
            <a:off x="1600200" y="4267200"/>
            <a:ext cx="2514600" cy="2057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a:t>The Principal has no control over, or power to interfere in, the day-to-day business of the agent</a:t>
            </a:r>
          </a:p>
        </p:txBody>
      </p:sp>
      <p:sp>
        <p:nvSpPr>
          <p:cNvPr id="5" name="Rounded Rectangle 4"/>
          <p:cNvSpPr/>
          <p:nvPr/>
        </p:nvSpPr>
        <p:spPr>
          <a:xfrm>
            <a:off x="4876800" y="4267200"/>
            <a:ext cx="2514600" cy="1981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a:t>Agent conducts its own exclusive business wherein It bears the entrepreneurial risk of the business</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2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4"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2743200" y="838200"/>
            <a:ext cx="3581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400" b="1">
                <a:latin typeface="Calibri" pitchFamily="34" charset="0"/>
              </a:rPr>
              <a:t>Criteria for Dependence</a:t>
            </a:r>
          </a:p>
        </p:txBody>
      </p:sp>
      <p:sp>
        <p:nvSpPr>
          <p:cNvPr id="3" name="Rectangle 2"/>
          <p:cNvSpPr/>
          <p:nvPr/>
        </p:nvSpPr>
        <p:spPr>
          <a:xfrm>
            <a:off x="1828800" y="1447800"/>
            <a:ext cx="54864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t>Nature of Relationship Between</a:t>
            </a:r>
          </a:p>
          <a:p>
            <a:pPr algn="ctr" fontAlgn="auto">
              <a:spcBef>
                <a:spcPts val="0"/>
              </a:spcBef>
              <a:spcAft>
                <a:spcPts val="0"/>
              </a:spcAft>
              <a:defRPr/>
            </a:pPr>
            <a:r>
              <a:rPr lang="en-US" sz="2400" dirty="0"/>
              <a:t>Agent and Principal</a:t>
            </a:r>
          </a:p>
        </p:txBody>
      </p:sp>
      <p:sp>
        <p:nvSpPr>
          <p:cNvPr id="4" name="Down Arrow Callout 3"/>
          <p:cNvSpPr/>
          <p:nvPr/>
        </p:nvSpPr>
        <p:spPr>
          <a:xfrm>
            <a:off x="1828800" y="3200400"/>
            <a:ext cx="2667000" cy="16764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Agent has NO entrepreneurial Risk</a:t>
            </a:r>
          </a:p>
        </p:txBody>
      </p:sp>
      <p:sp>
        <p:nvSpPr>
          <p:cNvPr id="5" name="Down Arrow Callout 4"/>
          <p:cNvSpPr/>
          <p:nvPr/>
        </p:nvSpPr>
        <p:spPr>
          <a:xfrm>
            <a:off x="4648200" y="3200400"/>
            <a:ext cx="2667000" cy="16764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Agent is subject to detailed instructions or to comprehensive control</a:t>
            </a:r>
          </a:p>
        </p:txBody>
      </p:sp>
      <p:sp>
        <p:nvSpPr>
          <p:cNvPr id="6" name="Rectangle 5"/>
          <p:cNvSpPr/>
          <p:nvPr/>
        </p:nvSpPr>
        <p:spPr>
          <a:xfrm>
            <a:off x="2286000" y="5214938"/>
            <a:ext cx="4648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t>Agent is DEPENDENT</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strVal val="#ppt_h"/>
                                          </p:val>
                                        </p:tav>
                                        <p:tav tm="100000">
                                          <p:val>
                                            <p:strVal val="#ppt_h"/>
                                          </p:val>
                                        </p:tav>
                                      </p:tavLst>
                                    </p:anim>
                                  </p:childTnLst>
                                </p:cTn>
                              </p:par>
                              <p:par>
                                <p:cTn id="14" presetID="17" presetClass="entr" presetSubtype="1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7"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7086600" y="228600"/>
            <a:ext cx="18288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ARTICLE 5(7)</a:t>
            </a:r>
          </a:p>
        </p:txBody>
      </p:sp>
      <p:graphicFrame>
        <p:nvGraphicFramePr>
          <p:cNvPr id="3" name="Diagram 2"/>
          <p:cNvGraphicFramePr/>
          <p:nvPr/>
        </p:nvGraphicFramePr>
        <p:xfrm>
          <a:off x="685800" y="228600"/>
          <a:ext cx="3886200" cy="289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a:spLocks noChangeArrowheads="1"/>
          </p:cNvSpPr>
          <p:nvPr/>
        </p:nvSpPr>
        <p:spPr bwMode="auto">
          <a:xfrm>
            <a:off x="4572000" y="1524000"/>
            <a:ext cx="28956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000" b="1">
                <a:latin typeface="Calibri" pitchFamily="34" charset="0"/>
              </a:rPr>
              <a:t>Existence of Holding and Subsidiary Relationship does not make each other PE of the other in the respective states</a:t>
            </a:r>
          </a:p>
        </p:txBody>
      </p:sp>
      <p:graphicFrame>
        <p:nvGraphicFramePr>
          <p:cNvPr id="6" name="Diagram 5"/>
          <p:cNvGraphicFramePr/>
          <p:nvPr/>
        </p:nvGraphicFramePr>
        <p:xfrm>
          <a:off x="1219200" y="3429000"/>
          <a:ext cx="2971800" cy="3200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5" grpId="0"/>
      <p:bldGraphic spid="6"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97673"/>
            <a:ext cx="3428992" cy="461665"/>
          </a:xfrm>
          <a:prstGeom prst="rect">
            <a:avLst/>
          </a:prstGeom>
          <a:solidFill>
            <a:schemeClr val="accent6">
              <a:lumMod val="20000"/>
              <a:lumOff val="80000"/>
            </a:schemeClr>
          </a:solidFill>
          <a:scene3d>
            <a:camera prst="orthographicFront"/>
            <a:lightRig rig="threePt" dir="t"/>
          </a:scene3d>
          <a:sp3d extrusionH="76200" contourW="12700">
            <a:extrusionClr>
              <a:schemeClr val="accent6">
                <a:lumMod val="75000"/>
              </a:schemeClr>
            </a:extrusionClr>
            <a:contourClr>
              <a:schemeClr val="accent6">
                <a:lumMod val="40000"/>
                <a:lumOff val="60000"/>
              </a:schemeClr>
            </a:contourClr>
          </a:sp3d>
        </p:spPr>
        <p:txBody>
          <a:bodyPr>
            <a:spAutoFit/>
          </a:bodyPr>
          <a:lstStyle/>
          <a:p>
            <a:pPr algn="ctr" fontAlgn="auto">
              <a:spcBef>
                <a:spcPts val="0"/>
              </a:spcBef>
              <a:spcAft>
                <a:spcPts val="0"/>
              </a:spcAft>
              <a:defRPr/>
            </a:pPr>
            <a:r>
              <a:rPr lang="en-US" sz="2400" b="1" dirty="0">
                <a:latin typeface="+mn-lt"/>
                <a:cs typeface="+mn-cs"/>
              </a:rPr>
              <a:t>Impact of e-commerce</a:t>
            </a:r>
            <a:endParaRPr lang="en-SG" sz="2400" b="1" dirty="0">
              <a:latin typeface="+mn-lt"/>
              <a:cs typeface="+mn-cs"/>
            </a:endParaRPr>
          </a:p>
        </p:txBody>
      </p:sp>
      <p:sp>
        <p:nvSpPr>
          <p:cNvPr id="34821" name="TextBox 2"/>
          <p:cNvSpPr txBox="1">
            <a:spLocks noChangeArrowheads="1"/>
          </p:cNvSpPr>
          <p:nvPr/>
        </p:nvSpPr>
        <p:spPr bwMode="auto">
          <a:xfrm>
            <a:off x="0" y="1357313"/>
            <a:ext cx="9144000" cy="83026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a:latin typeface="Calibri" pitchFamily="34" charset="0"/>
              </a:rPr>
              <a:t>In the increasing interactive commercial use of the Internet in recent years, the location of a PE as a geographical point is more challenging</a:t>
            </a:r>
            <a:endParaRPr lang="en-SG" sz="2400">
              <a:latin typeface="Calibri" pitchFamily="34" charset="0"/>
            </a:endParaRPr>
          </a:p>
        </p:txBody>
      </p:sp>
      <p:sp>
        <p:nvSpPr>
          <p:cNvPr id="34822" name="TextBox 3"/>
          <p:cNvSpPr txBox="1">
            <a:spLocks noChangeArrowheads="1"/>
          </p:cNvSpPr>
          <p:nvPr/>
        </p:nvSpPr>
        <p:spPr bwMode="auto">
          <a:xfrm>
            <a:off x="0" y="4181475"/>
            <a:ext cx="9144000" cy="4619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a:latin typeface="Calibri" pitchFamily="34" charset="0"/>
              </a:rPr>
              <a:t>Does the use of  the internet create a PE abroad for an enterprise?</a:t>
            </a:r>
            <a:endParaRPr lang="en-SG" sz="2400">
              <a:latin typeface="Calibri" pitchFamily="34" charset="0"/>
            </a:endParaRPr>
          </a:p>
        </p:txBody>
      </p:sp>
      <p:sp>
        <p:nvSpPr>
          <p:cNvPr id="34823" name="TextBox 4"/>
          <p:cNvSpPr txBox="1">
            <a:spLocks noChangeArrowheads="1"/>
          </p:cNvSpPr>
          <p:nvPr/>
        </p:nvSpPr>
        <p:spPr bwMode="auto">
          <a:xfrm>
            <a:off x="0" y="3038475"/>
            <a:ext cx="9144000" cy="4619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a:latin typeface="Calibri" pitchFamily="34" charset="0"/>
              </a:rPr>
              <a:t>Is human intervention required before a PE can exist?</a:t>
            </a:r>
            <a:endParaRPr lang="en-SG" sz="2400">
              <a:latin typeface="Calibri" pitchFamily="34" charset="0"/>
            </a:endParaRPr>
          </a:p>
        </p:txBody>
      </p:sp>
    </p:spTree>
  </p:cSld>
  <p:clrMapOvr>
    <a:masterClrMapping/>
  </p:clrMapOvr>
  <p:transition>
    <p:split orient="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1"/>
          <p:cNvSpPr txBox="1">
            <a:spLocks noChangeArrowheads="1"/>
          </p:cNvSpPr>
          <p:nvPr/>
        </p:nvSpPr>
        <p:spPr bwMode="auto">
          <a:xfrm>
            <a:off x="0" y="98425"/>
            <a:ext cx="3429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400" b="1">
                <a:latin typeface="Calibri" pitchFamily="34" charset="0"/>
              </a:rPr>
              <a:t>E- Commerce - PE</a:t>
            </a:r>
            <a:endParaRPr lang="en-SG" sz="2400" b="1">
              <a:latin typeface="Calibri" pitchFamily="34" charset="0"/>
            </a:endParaRPr>
          </a:p>
        </p:txBody>
      </p:sp>
      <p:sp>
        <p:nvSpPr>
          <p:cNvPr id="3" name="Flowchart: Alternate Process 2"/>
          <p:cNvSpPr/>
          <p:nvPr/>
        </p:nvSpPr>
        <p:spPr>
          <a:xfrm>
            <a:off x="500063" y="928688"/>
            <a:ext cx="7286625" cy="142875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400" b="1" dirty="0"/>
              <a:t>PE by definition needs –</a:t>
            </a:r>
          </a:p>
          <a:p>
            <a:pPr marL="400050" indent="-400050" fontAlgn="auto">
              <a:spcBef>
                <a:spcPts val="0"/>
              </a:spcBef>
              <a:spcAft>
                <a:spcPts val="0"/>
              </a:spcAft>
              <a:buFontTx/>
              <a:buAutoNum type="romanLcParenBoth"/>
              <a:defRPr/>
            </a:pPr>
            <a:r>
              <a:rPr lang="en-US" sz="2400" b="1" dirty="0"/>
              <a:t>A fixed place of business; or</a:t>
            </a:r>
          </a:p>
          <a:p>
            <a:pPr marL="400050" indent="-400050" fontAlgn="auto">
              <a:spcBef>
                <a:spcPts val="0"/>
              </a:spcBef>
              <a:spcAft>
                <a:spcPts val="0"/>
              </a:spcAft>
              <a:buFontTx/>
              <a:buAutoNum type="romanLcParenBoth"/>
              <a:defRPr/>
            </a:pPr>
            <a:r>
              <a:rPr lang="en-US" sz="2400" b="1" dirty="0"/>
              <a:t>A dependent agent working in the Country of Source</a:t>
            </a:r>
            <a:endParaRPr lang="en-SG" sz="2400" b="1" dirty="0"/>
          </a:p>
        </p:txBody>
      </p:sp>
      <p:sp>
        <p:nvSpPr>
          <p:cNvPr id="4" name="Flowchart: Alternate Process 3"/>
          <p:cNvSpPr/>
          <p:nvPr/>
        </p:nvSpPr>
        <p:spPr>
          <a:xfrm>
            <a:off x="500063" y="2571750"/>
            <a:ext cx="7286625" cy="11430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b="1" dirty="0"/>
              <a:t>E- Commerce by its very structure needs neither fixed base nor human intervention</a:t>
            </a:r>
            <a:endParaRPr lang="en-SG" sz="2800" b="1" dirty="0"/>
          </a:p>
        </p:txBody>
      </p:sp>
      <p:sp>
        <p:nvSpPr>
          <p:cNvPr id="5" name="Flowchart: Alternate Process 4"/>
          <p:cNvSpPr/>
          <p:nvPr/>
        </p:nvSpPr>
        <p:spPr>
          <a:xfrm>
            <a:off x="500063" y="3929063"/>
            <a:ext cx="7286625" cy="11430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400" b="1" dirty="0"/>
              <a:t>Can the concept of PE be applied to E-Commerce?</a:t>
            </a:r>
            <a:endParaRPr lang="en-SG" sz="2400" b="1"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1"/>
          <p:cNvSpPr txBox="1">
            <a:spLocks noChangeArrowheads="1"/>
          </p:cNvSpPr>
          <p:nvPr/>
        </p:nvSpPr>
        <p:spPr bwMode="auto">
          <a:xfrm>
            <a:off x="0" y="0"/>
            <a:ext cx="2071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Internet constitutes PE?</a:t>
            </a:r>
            <a:endParaRPr lang="en-SG" b="1">
              <a:latin typeface="Calibri" pitchFamily="34" charset="0"/>
            </a:endParaRPr>
          </a:p>
        </p:txBody>
      </p:sp>
      <p:sp>
        <p:nvSpPr>
          <p:cNvPr id="3" name="Oval 2"/>
          <p:cNvSpPr/>
          <p:nvPr/>
        </p:nvSpPr>
        <p:spPr>
          <a:xfrm>
            <a:off x="3500438" y="142875"/>
            <a:ext cx="1714500" cy="9286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Internet Website</a:t>
            </a:r>
            <a:endParaRPr lang="en-SG" b="1" dirty="0"/>
          </a:p>
        </p:txBody>
      </p:sp>
      <p:graphicFrame>
        <p:nvGraphicFramePr>
          <p:cNvPr id="4" name="Diagram 3"/>
          <p:cNvGraphicFramePr/>
          <p:nvPr/>
        </p:nvGraphicFramePr>
        <p:xfrm>
          <a:off x="1714480" y="1214422"/>
          <a:ext cx="5191140" cy="47149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893" name="TextBox 4"/>
          <p:cNvSpPr txBox="1">
            <a:spLocks noChangeArrowheads="1"/>
          </p:cNvSpPr>
          <p:nvPr/>
        </p:nvSpPr>
        <p:spPr bwMode="auto">
          <a:xfrm>
            <a:off x="2000250" y="6215063"/>
            <a:ext cx="46434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solidFill>
                  <a:schemeClr val="bg1"/>
                </a:solidFill>
                <a:latin typeface="Calibri" pitchFamily="34" charset="0"/>
              </a:rPr>
              <a:t>                                              Hence no PE created</a:t>
            </a:r>
            <a:endParaRPr lang="en-SG" b="1">
              <a:solidFill>
                <a:schemeClr val="bg1"/>
              </a:solidFill>
              <a:latin typeface="Calibri" pitchFamily="34"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1"/>
          <p:cNvSpPr txBox="1">
            <a:spLocks noChangeArrowheads="1"/>
          </p:cNvSpPr>
          <p:nvPr/>
        </p:nvSpPr>
        <p:spPr bwMode="auto">
          <a:xfrm>
            <a:off x="0" y="0"/>
            <a:ext cx="2071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Internet constitutes PE?</a:t>
            </a:r>
            <a:endParaRPr lang="en-SG" b="1">
              <a:latin typeface="Calibri" pitchFamily="34" charset="0"/>
            </a:endParaRPr>
          </a:p>
        </p:txBody>
      </p:sp>
      <p:sp>
        <p:nvSpPr>
          <p:cNvPr id="3" name="Oval 2"/>
          <p:cNvSpPr/>
          <p:nvPr/>
        </p:nvSpPr>
        <p:spPr>
          <a:xfrm>
            <a:off x="3357563" y="1000125"/>
            <a:ext cx="2357437"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Use of Server – hosting arrangement</a:t>
            </a:r>
            <a:endParaRPr lang="en-SG" b="1" dirty="0"/>
          </a:p>
        </p:txBody>
      </p:sp>
      <p:graphicFrame>
        <p:nvGraphicFramePr>
          <p:cNvPr id="4" name="Diagram 3"/>
          <p:cNvGraphicFramePr/>
          <p:nvPr/>
        </p:nvGraphicFramePr>
        <p:xfrm>
          <a:off x="-32" y="2357430"/>
          <a:ext cx="9144032" cy="20717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
                                            <p:graphicEl>
                                              <a:dgm id="{6A35948B-24F7-4443-AC31-054C0228C367}"/>
                                            </p:graphicEl>
                                          </p:spTgt>
                                        </p:tgtEl>
                                        <p:attrNameLst>
                                          <p:attrName>style.visibility</p:attrName>
                                        </p:attrNameLst>
                                      </p:cBhvr>
                                      <p:to>
                                        <p:strVal val="visible"/>
                                      </p:to>
                                    </p:set>
                                    <p:anim calcmode="lin" valueType="num">
                                      <p:cBhvr>
                                        <p:cTn id="7" dur="500" fill="hold"/>
                                        <p:tgtEl>
                                          <p:spTgt spid="4">
                                            <p:graphicEl>
                                              <a:dgm id="{6A35948B-24F7-4443-AC31-054C0228C367}"/>
                                            </p:graphicEl>
                                          </p:spTgt>
                                        </p:tgtEl>
                                        <p:attrNameLst>
                                          <p:attrName>ppt_w</p:attrName>
                                        </p:attrNameLst>
                                      </p:cBhvr>
                                      <p:tavLst>
                                        <p:tav tm="0">
                                          <p:val>
                                            <p:fltVal val="0"/>
                                          </p:val>
                                        </p:tav>
                                        <p:tav tm="100000">
                                          <p:val>
                                            <p:strVal val="#ppt_w"/>
                                          </p:val>
                                        </p:tav>
                                      </p:tavLst>
                                    </p:anim>
                                    <p:anim calcmode="lin" valueType="num">
                                      <p:cBhvr>
                                        <p:cTn id="8" dur="500" fill="hold"/>
                                        <p:tgtEl>
                                          <p:spTgt spid="4">
                                            <p:graphicEl>
                                              <a:dgm id="{6A35948B-24F7-4443-AC31-054C0228C367}"/>
                                            </p:graphic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4">
                                            <p:graphicEl>
                                              <a:dgm id="{ED427186-2AEC-4A6E-AC20-20DA048A54CD}"/>
                                            </p:graphicEl>
                                          </p:spTgt>
                                        </p:tgtEl>
                                        <p:attrNameLst>
                                          <p:attrName>style.visibility</p:attrName>
                                        </p:attrNameLst>
                                      </p:cBhvr>
                                      <p:to>
                                        <p:strVal val="visible"/>
                                      </p:to>
                                    </p:set>
                                    <p:anim calcmode="lin" valueType="num">
                                      <p:cBhvr>
                                        <p:cTn id="13" dur="500" fill="hold"/>
                                        <p:tgtEl>
                                          <p:spTgt spid="4">
                                            <p:graphicEl>
                                              <a:dgm id="{ED427186-2AEC-4A6E-AC20-20DA048A54CD}"/>
                                            </p:graphicEl>
                                          </p:spTgt>
                                        </p:tgtEl>
                                        <p:attrNameLst>
                                          <p:attrName>ppt_w</p:attrName>
                                        </p:attrNameLst>
                                      </p:cBhvr>
                                      <p:tavLst>
                                        <p:tav tm="0">
                                          <p:val>
                                            <p:fltVal val="0"/>
                                          </p:val>
                                        </p:tav>
                                        <p:tav tm="100000">
                                          <p:val>
                                            <p:strVal val="#ppt_w"/>
                                          </p:val>
                                        </p:tav>
                                      </p:tavLst>
                                    </p:anim>
                                    <p:anim calcmode="lin" valueType="num">
                                      <p:cBhvr>
                                        <p:cTn id="14" dur="500" fill="hold"/>
                                        <p:tgtEl>
                                          <p:spTgt spid="4">
                                            <p:graphicEl>
                                              <a:dgm id="{ED427186-2AEC-4A6E-AC20-20DA048A54CD}"/>
                                            </p:graphic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4">
                                            <p:graphicEl>
                                              <a:dgm id="{47A64F8D-B030-4ECF-9CAE-1F398F5A09EC}"/>
                                            </p:graphicEl>
                                          </p:spTgt>
                                        </p:tgtEl>
                                        <p:attrNameLst>
                                          <p:attrName>style.visibility</p:attrName>
                                        </p:attrNameLst>
                                      </p:cBhvr>
                                      <p:to>
                                        <p:strVal val="visible"/>
                                      </p:to>
                                    </p:set>
                                    <p:anim calcmode="lin" valueType="num">
                                      <p:cBhvr>
                                        <p:cTn id="19" dur="500" fill="hold"/>
                                        <p:tgtEl>
                                          <p:spTgt spid="4">
                                            <p:graphicEl>
                                              <a:dgm id="{47A64F8D-B030-4ECF-9CAE-1F398F5A09EC}"/>
                                            </p:graphicEl>
                                          </p:spTgt>
                                        </p:tgtEl>
                                        <p:attrNameLst>
                                          <p:attrName>ppt_w</p:attrName>
                                        </p:attrNameLst>
                                      </p:cBhvr>
                                      <p:tavLst>
                                        <p:tav tm="0">
                                          <p:val>
                                            <p:fltVal val="0"/>
                                          </p:val>
                                        </p:tav>
                                        <p:tav tm="100000">
                                          <p:val>
                                            <p:strVal val="#ppt_w"/>
                                          </p:val>
                                        </p:tav>
                                      </p:tavLst>
                                    </p:anim>
                                    <p:anim calcmode="lin" valueType="num">
                                      <p:cBhvr>
                                        <p:cTn id="20" dur="500" fill="hold"/>
                                        <p:tgtEl>
                                          <p:spTgt spid="4">
                                            <p:graphicEl>
                                              <a:dgm id="{47A64F8D-B030-4ECF-9CAE-1F398F5A09EC}"/>
                                            </p:graphic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4">
                                            <p:graphicEl>
                                              <a:dgm id="{BAB6092F-ACB5-4945-BDAC-1792A03A0BFB}"/>
                                            </p:graphicEl>
                                          </p:spTgt>
                                        </p:tgtEl>
                                        <p:attrNameLst>
                                          <p:attrName>style.visibility</p:attrName>
                                        </p:attrNameLst>
                                      </p:cBhvr>
                                      <p:to>
                                        <p:strVal val="visible"/>
                                      </p:to>
                                    </p:set>
                                    <p:anim calcmode="lin" valueType="num">
                                      <p:cBhvr>
                                        <p:cTn id="25" dur="500" fill="hold"/>
                                        <p:tgtEl>
                                          <p:spTgt spid="4">
                                            <p:graphicEl>
                                              <a:dgm id="{BAB6092F-ACB5-4945-BDAC-1792A03A0BFB}"/>
                                            </p:graphicEl>
                                          </p:spTgt>
                                        </p:tgtEl>
                                        <p:attrNameLst>
                                          <p:attrName>ppt_w</p:attrName>
                                        </p:attrNameLst>
                                      </p:cBhvr>
                                      <p:tavLst>
                                        <p:tav tm="0">
                                          <p:val>
                                            <p:fltVal val="0"/>
                                          </p:val>
                                        </p:tav>
                                        <p:tav tm="100000">
                                          <p:val>
                                            <p:strVal val="#ppt_w"/>
                                          </p:val>
                                        </p:tav>
                                      </p:tavLst>
                                    </p:anim>
                                    <p:anim calcmode="lin" valueType="num">
                                      <p:cBhvr>
                                        <p:cTn id="26" dur="500" fill="hold"/>
                                        <p:tgtEl>
                                          <p:spTgt spid="4">
                                            <p:graphicEl>
                                              <a:dgm id="{BAB6092F-ACB5-4945-BDAC-1792A03A0BFB}"/>
                                            </p:graphic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4">
                                            <p:graphicEl>
                                              <a:dgm id="{8C1CFF66-54CF-4DB1-AF8E-0376F68DC06A}"/>
                                            </p:graphicEl>
                                          </p:spTgt>
                                        </p:tgtEl>
                                        <p:attrNameLst>
                                          <p:attrName>style.visibility</p:attrName>
                                        </p:attrNameLst>
                                      </p:cBhvr>
                                      <p:to>
                                        <p:strVal val="visible"/>
                                      </p:to>
                                    </p:set>
                                    <p:anim calcmode="lin" valueType="num">
                                      <p:cBhvr>
                                        <p:cTn id="31" dur="500" fill="hold"/>
                                        <p:tgtEl>
                                          <p:spTgt spid="4">
                                            <p:graphicEl>
                                              <a:dgm id="{8C1CFF66-54CF-4DB1-AF8E-0376F68DC06A}"/>
                                            </p:graphicEl>
                                          </p:spTgt>
                                        </p:tgtEl>
                                        <p:attrNameLst>
                                          <p:attrName>ppt_w</p:attrName>
                                        </p:attrNameLst>
                                      </p:cBhvr>
                                      <p:tavLst>
                                        <p:tav tm="0">
                                          <p:val>
                                            <p:fltVal val="0"/>
                                          </p:val>
                                        </p:tav>
                                        <p:tav tm="100000">
                                          <p:val>
                                            <p:strVal val="#ppt_w"/>
                                          </p:val>
                                        </p:tav>
                                      </p:tavLst>
                                    </p:anim>
                                    <p:anim calcmode="lin" valueType="num">
                                      <p:cBhvr>
                                        <p:cTn id="32" dur="500" fill="hold"/>
                                        <p:tgtEl>
                                          <p:spTgt spid="4">
                                            <p:graphicEl>
                                              <a:dgm id="{8C1CFF66-54CF-4DB1-AF8E-0376F68DC06A}"/>
                                            </p:graphic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dirty="0">
                <a:latin typeface="Calibri" pitchFamily="34" charset="0"/>
              </a:rPr>
              <a:t>Snap shot of this </a:t>
            </a:r>
            <a:r>
              <a:rPr lang="en-US" sz="3600" dirty="0" smtClean="0">
                <a:latin typeface="Calibri" pitchFamily="34" charset="0"/>
              </a:rPr>
              <a:t>presentation (</a:t>
            </a:r>
            <a:r>
              <a:rPr lang="en-US" sz="3600" dirty="0" err="1" smtClean="0">
                <a:latin typeface="Calibri" pitchFamily="34" charset="0"/>
              </a:rPr>
              <a:t>contd</a:t>
            </a:r>
            <a:r>
              <a:rPr lang="en-US" sz="3600" dirty="0" smtClean="0">
                <a:latin typeface="Calibri" pitchFamily="34" charset="0"/>
              </a:rPr>
              <a:t>…)</a:t>
            </a:r>
            <a:endParaRPr lang="en-IN" dirty="0"/>
          </a:p>
        </p:txBody>
      </p:sp>
      <p:sp>
        <p:nvSpPr>
          <p:cNvPr id="3" name="Content Placeholder 2"/>
          <p:cNvSpPr>
            <a:spLocks noGrp="1"/>
          </p:cNvSpPr>
          <p:nvPr>
            <p:ph idx="1"/>
          </p:nvPr>
        </p:nvSpPr>
        <p:spPr/>
        <p:txBody>
          <a:bodyPr/>
          <a:lstStyle/>
          <a:p>
            <a:pPr marL="723900" indent="-723900">
              <a:buFont typeface="Wingdings" pitchFamily="2" charset="2"/>
              <a:buChar char="v"/>
            </a:pPr>
            <a:r>
              <a:rPr lang="en-US" dirty="0" smtClean="0"/>
              <a:t>Business Profits</a:t>
            </a:r>
          </a:p>
          <a:p>
            <a:pPr marL="723900" indent="-723900">
              <a:buFont typeface="Wingdings" pitchFamily="2" charset="2"/>
              <a:buChar char="v"/>
            </a:pPr>
            <a:r>
              <a:rPr lang="en-US" dirty="0" smtClean="0"/>
              <a:t>Relevance of PE in Business Profits</a:t>
            </a:r>
          </a:p>
          <a:p>
            <a:pPr marL="723900" indent="-723900">
              <a:buFont typeface="Wingdings" pitchFamily="2" charset="2"/>
              <a:buChar char="v"/>
            </a:pPr>
            <a:r>
              <a:rPr lang="en-US" dirty="0" smtClean="0"/>
              <a:t>Force of Attraction </a:t>
            </a:r>
          </a:p>
          <a:p>
            <a:pPr marL="723900" indent="-723900">
              <a:buFont typeface="Wingdings" pitchFamily="2" charset="2"/>
              <a:buChar char="v"/>
            </a:pPr>
            <a:r>
              <a:rPr lang="en-US" dirty="0" smtClean="0"/>
              <a:t>Allocation of profits to PE</a:t>
            </a:r>
          </a:p>
          <a:p>
            <a:pPr marL="723900" indent="-723900">
              <a:buFont typeface="Wingdings" pitchFamily="2" charset="2"/>
              <a:buChar char="v"/>
            </a:pPr>
            <a:r>
              <a:rPr lang="en-US" dirty="0" smtClean="0"/>
              <a:t>Business Connection</a:t>
            </a:r>
          </a:p>
          <a:p>
            <a:pPr marL="723900" indent="-723900">
              <a:buFont typeface="Wingdings" pitchFamily="2" charset="2"/>
              <a:buChar char="v"/>
            </a:pPr>
            <a:r>
              <a:rPr lang="en-US" dirty="0" smtClean="0"/>
              <a:t>Attribution and Indian Tax laws</a:t>
            </a:r>
            <a:endParaRPr lang="en-IN" dirty="0"/>
          </a:p>
        </p:txBody>
      </p:sp>
    </p:spTree>
    <p:extLst>
      <p:ext uri="{BB962C8B-B14F-4D97-AF65-F5344CB8AC3E}">
        <p14:creationId xmlns:p14="http://schemas.microsoft.com/office/powerpoint/2010/main" val="1250127591"/>
      </p:ext>
    </p:extLst>
  </p:cSld>
  <p:clrMapOvr>
    <a:masterClrMapping/>
  </p:clrMapOvr>
  <p:transition>
    <p:split orient="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1"/>
          <p:cNvSpPr txBox="1">
            <a:spLocks noChangeArrowheads="1"/>
          </p:cNvSpPr>
          <p:nvPr/>
        </p:nvSpPr>
        <p:spPr bwMode="auto">
          <a:xfrm>
            <a:off x="0" y="0"/>
            <a:ext cx="20716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600" b="1">
                <a:latin typeface="Calibri" pitchFamily="34" charset="0"/>
              </a:rPr>
              <a:t>Internet constitutes PE?</a:t>
            </a:r>
            <a:endParaRPr lang="en-SG" sz="1600" b="1">
              <a:latin typeface="Calibri" pitchFamily="34" charset="0"/>
            </a:endParaRPr>
          </a:p>
        </p:txBody>
      </p:sp>
      <p:sp>
        <p:nvSpPr>
          <p:cNvPr id="5" name="Oval 4"/>
          <p:cNvSpPr/>
          <p:nvPr/>
        </p:nvSpPr>
        <p:spPr>
          <a:xfrm>
            <a:off x="3571875" y="71438"/>
            <a:ext cx="2000250" cy="7858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b="1" dirty="0"/>
              <a:t>Use of Server – Own</a:t>
            </a:r>
          </a:p>
          <a:p>
            <a:pPr algn="ctr" fontAlgn="auto">
              <a:spcBef>
                <a:spcPts val="0"/>
              </a:spcBef>
              <a:spcAft>
                <a:spcPts val="0"/>
              </a:spcAft>
              <a:defRPr/>
            </a:pPr>
            <a:r>
              <a:rPr lang="en-US" sz="1600" b="1" dirty="0"/>
              <a:t>Server</a:t>
            </a:r>
            <a:endParaRPr lang="en-SG" sz="1600" b="1" dirty="0"/>
          </a:p>
        </p:txBody>
      </p:sp>
      <p:graphicFrame>
        <p:nvGraphicFramePr>
          <p:cNvPr id="6" name="Diagram 5"/>
          <p:cNvGraphicFramePr/>
          <p:nvPr/>
        </p:nvGraphicFramePr>
        <p:xfrm>
          <a:off x="214282" y="1000108"/>
          <a:ext cx="8786874" cy="56436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graphicEl>
                                              <a:dgm id="{C7307794-CF2B-42C2-B28C-B1C09D7DCBCC}"/>
                                            </p:graphicEl>
                                          </p:spTgt>
                                        </p:tgtEl>
                                        <p:attrNameLst>
                                          <p:attrName>style.visibility</p:attrName>
                                        </p:attrNameLst>
                                      </p:cBhvr>
                                      <p:to>
                                        <p:strVal val="visible"/>
                                      </p:to>
                                    </p:set>
                                    <p:animEffect transition="in" filter="fade">
                                      <p:cBhvr>
                                        <p:cTn id="7" dur="1000"/>
                                        <p:tgtEl>
                                          <p:spTgt spid="6">
                                            <p:graphicEl>
                                              <a:dgm id="{C7307794-CF2B-42C2-B28C-B1C09D7DCBCC}"/>
                                            </p:graphicEl>
                                          </p:spTgt>
                                        </p:tgtEl>
                                      </p:cBhvr>
                                    </p:animEffect>
                                    <p:anim calcmode="lin" valueType="num">
                                      <p:cBhvr>
                                        <p:cTn id="8" dur="1000" fill="hold"/>
                                        <p:tgtEl>
                                          <p:spTgt spid="6">
                                            <p:graphicEl>
                                              <a:dgm id="{C7307794-CF2B-42C2-B28C-B1C09D7DCBCC}"/>
                                            </p:graphicEl>
                                          </p:spTgt>
                                        </p:tgtEl>
                                        <p:attrNameLst>
                                          <p:attrName>ppt_x</p:attrName>
                                        </p:attrNameLst>
                                      </p:cBhvr>
                                      <p:tavLst>
                                        <p:tav tm="0">
                                          <p:val>
                                            <p:strVal val="#ppt_x"/>
                                          </p:val>
                                        </p:tav>
                                        <p:tav tm="100000">
                                          <p:val>
                                            <p:strVal val="#ppt_x"/>
                                          </p:val>
                                        </p:tav>
                                      </p:tavLst>
                                    </p:anim>
                                    <p:anim calcmode="lin" valueType="num">
                                      <p:cBhvr>
                                        <p:cTn id="9" dur="1000" fill="hold"/>
                                        <p:tgtEl>
                                          <p:spTgt spid="6">
                                            <p:graphicEl>
                                              <a:dgm id="{C7307794-CF2B-42C2-B28C-B1C09D7DCBCC}"/>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6">
                                            <p:graphicEl>
                                              <a:dgm id="{96661D15-038C-4D89-8B06-26A27B0506C5}"/>
                                            </p:graphicEl>
                                          </p:spTgt>
                                        </p:tgtEl>
                                        <p:attrNameLst>
                                          <p:attrName>style.visibility</p:attrName>
                                        </p:attrNameLst>
                                      </p:cBhvr>
                                      <p:to>
                                        <p:strVal val="visible"/>
                                      </p:to>
                                    </p:set>
                                    <p:animEffect transition="in" filter="fade">
                                      <p:cBhvr>
                                        <p:cTn id="14" dur="1000"/>
                                        <p:tgtEl>
                                          <p:spTgt spid="6">
                                            <p:graphicEl>
                                              <a:dgm id="{96661D15-038C-4D89-8B06-26A27B0506C5}"/>
                                            </p:graphicEl>
                                          </p:spTgt>
                                        </p:tgtEl>
                                      </p:cBhvr>
                                    </p:animEffect>
                                    <p:anim calcmode="lin" valueType="num">
                                      <p:cBhvr>
                                        <p:cTn id="15" dur="1000" fill="hold"/>
                                        <p:tgtEl>
                                          <p:spTgt spid="6">
                                            <p:graphicEl>
                                              <a:dgm id="{96661D15-038C-4D89-8B06-26A27B0506C5}"/>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96661D15-038C-4D89-8B06-26A27B0506C5}"/>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6">
                                            <p:graphicEl>
                                              <a:dgm id="{7EE3E914-3216-4811-81FB-05284DEE2BDA}"/>
                                            </p:graphicEl>
                                          </p:spTgt>
                                        </p:tgtEl>
                                        <p:attrNameLst>
                                          <p:attrName>style.visibility</p:attrName>
                                        </p:attrNameLst>
                                      </p:cBhvr>
                                      <p:to>
                                        <p:strVal val="visible"/>
                                      </p:to>
                                    </p:set>
                                    <p:animEffect transition="in" filter="fade">
                                      <p:cBhvr>
                                        <p:cTn id="21" dur="1000"/>
                                        <p:tgtEl>
                                          <p:spTgt spid="6">
                                            <p:graphicEl>
                                              <a:dgm id="{7EE3E914-3216-4811-81FB-05284DEE2BDA}"/>
                                            </p:graphicEl>
                                          </p:spTgt>
                                        </p:tgtEl>
                                      </p:cBhvr>
                                    </p:animEffect>
                                    <p:anim calcmode="lin" valueType="num">
                                      <p:cBhvr>
                                        <p:cTn id="22" dur="1000" fill="hold"/>
                                        <p:tgtEl>
                                          <p:spTgt spid="6">
                                            <p:graphicEl>
                                              <a:dgm id="{7EE3E914-3216-4811-81FB-05284DEE2BDA}"/>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7EE3E914-3216-4811-81FB-05284DEE2BDA}"/>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6">
                                            <p:graphicEl>
                                              <a:dgm id="{7A309F28-D10A-4D54-826C-D5177882CA55}"/>
                                            </p:graphicEl>
                                          </p:spTgt>
                                        </p:tgtEl>
                                        <p:attrNameLst>
                                          <p:attrName>style.visibility</p:attrName>
                                        </p:attrNameLst>
                                      </p:cBhvr>
                                      <p:to>
                                        <p:strVal val="visible"/>
                                      </p:to>
                                    </p:set>
                                    <p:animEffect transition="in" filter="fade">
                                      <p:cBhvr>
                                        <p:cTn id="28" dur="1000"/>
                                        <p:tgtEl>
                                          <p:spTgt spid="6">
                                            <p:graphicEl>
                                              <a:dgm id="{7A309F28-D10A-4D54-826C-D5177882CA55}"/>
                                            </p:graphicEl>
                                          </p:spTgt>
                                        </p:tgtEl>
                                      </p:cBhvr>
                                    </p:animEffect>
                                    <p:anim calcmode="lin" valueType="num">
                                      <p:cBhvr>
                                        <p:cTn id="29" dur="1000" fill="hold"/>
                                        <p:tgtEl>
                                          <p:spTgt spid="6">
                                            <p:graphicEl>
                                              <a:dgm id="{7A309F28-D10A-4D54-826C-D5177882CA55}"/>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7A309F28-D10A-4D54-826C-D5177882CA55}"/>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6">
                                            <p:graphicEl>
                                              <a:dgm id="{389BB244-0711-4A9E-B525-E71E3AD45AED}"/>
                                            </p:graphicEl>
                                          </p:spTgt>
                                        </p:tgtEl>
                                        <p:attrNameLst>
                                          <p:attrName>style.visibility</p:attrName>
                                        </p:attrNameLst>
                                      </p:cBhvr>
                                      <p:to>
                                        <p:strVal val="visible"/>
                                      </p:to>
                                    </p:set>
                                    <p:animEffect transition="in" filter="fade">
                                      <p:cBhvr>
                                        <p:cTn id="35" dur="1000"/>
                                        <p:tgtEl>
                                          <p:spTgt spid="6">
                                            <p:graphicEl>
                                              <a:dgm id="{389BB244-0711-4A9E-B525-E71E3AD45AED}"/>
                                            </p:graphicEl>
                                          </p:spTgt>
                                        </p:tgtEl>
                                      </p:cBhvr>
                                    </p:animEffect>
                                    <p:anim calcmode="lin" valueType="num">
                                      <p:cBhvr>
                                        <p:cTn id="36" dur="1000" fill="hold"/>
                                        <p:tgtEl>
                                          <p:spTgt spid="6">
                                            <p:graphicEl>
                                              <a:dgm id="{389BB244-0711-4A9E-B525-E71E3AD45AED}"/>
                                            </p:graphicEl>
                                          </p:spTgt>
                                        </p:tgtEl>
                                        <p:attrNameLst>
                                          <p:attrName>ppt_x</p:attrName>
                                        </p:attrNameLst>
                                      </p:cBhvr>
                                      <p:tavLst>
                                        <p:tav tm="0">
                                          <p:val>
                                            <p:strVal val="#ppt_x"/>
                                          </p:val>
                                        </p:tav>
                                        <p:tav tm="100000">
                                          <p:val>
                                            <p:strVal val="#ppt_x"/>
                                          </p:val>
                                        </p:tav>
                                      </p:tavLst>
                                    </p:anim>
                                    <p:anim calcmode="lin" valueType="num">
                                      <p:cBhvr>
                                        <p:cTn id="37" dur="1000" fill="hold"/>
                                        <p:tgtEl>
                                          <p:spTgt spid="6">
                                            <p:graphicEl>
                                              <a:dgm id="{389BB244-0711-4A9E-B525-E71E3AD45AED}"/>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6">
                                            <p:graphicEl>
                                              <a:dgm id="{8A123067-A0DF-4134-81A3-4F3FF311C0F1}"/>
                                            </p:graphicEl>
                                          </p:spTgt>
                                        </p:tgtEl>
                                        <p:attrNameLst>
                                          <p:attrName>style.visibility</p:attrName>
                                        </p:attrNameLst>
                                      </p:cBhvr>
                                      <p:to>
                                        <p:strVal val="visible"/>
                                      </p:to>
                                    </p:set>
                                    <p:animEffect transition="in" filter="fade">
                                      <p:cBhvr>
                                        <p:cTn id="42" dur="1000"/>
                                        <p:tgtEl>
                                          <p:spTgt spid="6">
                                            <p:graphicEl>
                                              <a:dgm id="{8A123067-A0DF-4134-81A3-4F3FF311C0F1}"/>
                                            </p:graphicEl>
                                          </p:spTgt>
                                        </p:tgtEl>
                                      </p:cBhvr>
                                    </p:animEffect>
                                    <p:anim calcmode="lin" valueType="num">
                                      <p:cBhvr>
                                        <p:cTn id="43" dur="1000" fill="hold"/>
                                        <p:tgtEl>
                                          <p:spTgt spid="6">
                                            <p:graphicEl>
                                              <a:dgm id="{8A123067-A0DF-4134-81A3-4F3FF311C0F1}"/>
                                            </p:graphicEl>
                                          </p:spTgt>
                                        </p:tgtEl>
                                        <p:attrNameLst>
                                          <p:attrName>ppt_x</p:attrName>
                                        </p:attrNameLst>
                                      </p:cBhvr>
                                      <p:tavLst>
                                        <p:tav tm="0">
                                          <p:val>
                                            <p:strVal val="#ppt_x"/>
                                          </p:val>
                                        </p:tav>
                                        <p:tav tm="100000">
                                          <p:val>
                                            <p:strVal val="#ppt_x"/>
                                          </p:val>
                                        </p:tav>
                                      </p:tavLst>
                                    </p:anim>
                                    <p:anim calcmode="lin" valueType="num">
                                      <p:cBhvr>
                                        <p:cTn id="44" dur="1000" fill="hold"/>
                                        <p:tgtEl>
                                          <p:spTgt spid="6">
                                            <p:graphicEl>
                                              <a:dgm id="{8A123067-A0DF-4134-81A3-4F3FF311C0F1}"/>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6">
                                            <p:graphicEl>
                                              <a:dgm id="{7473185C-130F-4686-8CCE-2FA986547C46}"/>
                                            </p:graphicEl>
                                          </p:spTgt>
                                        </p:tgtEl>
                                        <p:attrNameLst>
                                          <p:attrName>style.visibility</p:attrName>
                                        </p:attrNameLst>
                                      </p:cBhvr>
                                      <p:to>
                                        <p:strVal val="visible"/>
                                      </p:to>
                                    </p:set>
                                    <p:animEffect transition="in" filter="fade">
                                      <p:cBhvr>
                                        <p:cTn id="49" dur="1000"/>
                                        <p:tgtEl>
                                          <p:spTgt spid="6">
                                            <p:graphicEl>
                                              <a:dgm id="{7473185C-130F-4686-8CCE-2FA986547C46}"/>
                                            </p:graphicEl>
                                          </p:spTgt>
                                        </p:tgtEl>
                                      </p:cBhvr>
                                    </p:animEffect>
                                    <p:anim calcmode="lin" valueType="num">
                                      <p:cBhvr>
                                        <p:cTn id="50" dur="1000" fill="hold"/>
                                        <p:tgtEl>
                                          <p:spTgt spid="6">
                                            <p:graphicEl>
                                              <a:dgm id="{7473185C-130F-4686-8CCE-2FA986547C46}"/>
                                            </p:graphicEl>
                                          </p:spTgt>
                                        </p:tgtEl>
                                        <p:attrNameLst>
                                          <p:attrName>ppt_x</p:attrName>
                                        </p:attrNameLst>
                                      </p:cBhvr>
                                      <p:tavLst>
                                        <p:tav tm="0">
                                          <p:val>
                                            <p:strVal val="#ppt_x"/>
                                          </p:val>
                                        </p:tav>
                                        <p:tav tm="100000">
                                          <p:val>
                                            <p:strVal val="#ppt_x"/>
                                          </p:val>
                                        </p:tav>
                                      </p:tavLst>
                                    </p:anim>
                                    <p:anim calcmode="lin" valueType="num">
                                      <p:cBhvr>
                                        <p:cTn id="51" dur="1000" fill="hold"/>
                                        <p:tgtEl>
                                          <p:spTgt spid="6">
                                            <p:graphicEl>
                                              <a:dgm id="{7473185C-130F-4686-8CCE-2FA986547C46}"/>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6">
                                            <p:graphicEl>
                                              <a:dgm id="{239ED38D-9411-4C3C-A0DB-243EA6082272}"/>
                                            </p:graphicEl>
                                          </p:spTgt>
                                        </p:tgtEl>
                                        <p:attrNameLst>
                                          <p:attrName>style.visibility</p:attrName>
                                        </p:attrNameLst>
                                      </p:cBhvr>
                                      <p:to>
                                        <p:strVal val="visible"/>
                                      </p:to>
                                    </p:set>
                                    <p:animEffect transition="in" filter="fade">
                                      <p:cBhvr>
                                        <p:cTn id="56" dur="1000"/>
                                        <p:tgtEl>
                                          <p:spTgt spid="6">
                                            <p:graphicEl>
                                              <a:dgm id="{239ED38D-9411-4C3C-A0DB-243EA6082272}"/>
                                            </p:graphicEl>
                                          </p:spTgt>
                                        </p:tgtEl>
                                      </p:cBhvr>
                                    </p:animEffect>
                                    <p:anim calcmode="lin" valueType="num">
                                      <p:cBhvr>
                                        <p:cTn id="57" dur="1000" fill="hold"/>
                                        <p:tgtEl>
                                          <p:spTgt spid="6">
                                            <p:graphicEl>
                                              <a:dgm id="{239ED38D-9411-4C3C-A0DB-243EA6082272}"/>
                                            </p:graphicEl>
                                          </p:spTgt>
                                        </p:tgtEl>
                                        <p:attrNameLst>
                                          <p:attrName>ppt_x</p:attrName>
                                        </p:attrNameLst>
                                      </p:cBhvr>
                                      <p:tavLst>
                                        <p:tav tm="0">
                                          <p:val>
                                            <p:strVal val="#ppt_x"/>
                                          </p:val>
                                        </p:tav>
                                        <p:tav tm="100000">
                                          <p:val>
                                            <p:strVal val="#ppt_x"/>
                                          </p:val>
                                        </p:tav>
                                      </p:tavLst>
                                    </p:anim>
                                    <p:anim calcmode="lin" valueType="num">
                                      <p:cBhvr>
                                        <p:cTn id="58" dur="1000" fill="hold"/>
                                        <p:tgtEl>
                                          <p:spTgt spid="6">
                                            <p:graphicEl>
                                              <a:dgm id="{239ED38D-9411-4C3C-A0DB-243EA6082272}"/>
                                            </p:graphic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6">
                                            <p:graphicEl>
                                              <a:dgm id="{045A7F6B-6D28-4A64-9684-336B1FCB6F65}"/>
                                            </p:graphicEl>
                                          </p:spTgt>
                                        </p:tgtEl>
                                        <p:attrNameLst>
                                          <p:attrName>style.visibility</p:attrName>
                                        </p:attrNameLst>
                                      </p:cBhvr>
                                      <p:to>
                                        <p:strVal val="visible"/>
                                      </p:to>
                                    </p:set>
                                    <p:animEffect transition="in" filter="fade">
                                      <p:cBhvr>
                                        <p:cTn id="63" dur="1000"/>
                                        <p:tgtEl>
                                          <p:spTgt spid="6">
                                            <p:graphicEl>
                                              <a:dgm id="{045A7F6B-6D28-4A64-9684-336B1FCB6F65}"/>
                                            </p:graphicEl>
                                          </p:spTgt>
                                        </p:tgtEl>
                                      </p:cBhvr>
                                    </p:animEffect>
                                    <p:anim calcmode="lin" valueType="num">
                                      <p:cBhvr>
                                        <p:cTn id="64" dur="1000" fill="hold"/>
                                        <p:tgtEl>
                                          <p:spTgt spid="6">
                                            <p:graphicEl>
                                              <a:dgm id="{045A7F6B-6D28-4A64-9684-336B1FCB6F65}"/>
                                            </p:graphicEl>
                                          </p:spTgt>
                                        </p:tgtEl>
                                        <p:attrNameLst>
                                          <p:attrName>ppt_x</p:attrName>
                                        </p:attrNameLst>
                                      </p:cBhvr>
                                      <p:tavLst>
                                        <p:tav tm="0">
                                          <p:val>
                                            <p:strVal val="#ppt_x"/>
                                          </p:val>
                                        </p:tav>
                                        <p:tav tm="100000">
                                          <p:val>
                                            <p:strVal val="#ppt_x"/>
                                          </p:val>
                                        </p:tav>
                                      </p:tavLst>
                                    </p:anim>
                                    <p:anim calcmode="lin" valueType="num">
                                      <p:cBhvr>
                                        <p:cTn id="65" dur="1000" fill="hold"/>
                                        <p:tgtEl>
                                          <p:spTgt spid="6">
                                            <p:graphicEl>
                                              <a:dgm id="{045A7F6B-6D28-4A64-9684-336B1FCB6F65}"/>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1"/>
          <p:cNvSpPr txBox="1">
            <a:spLocks noChangeArrowheads="1"/>
          </p:cNvSpPr>
          <p:nvPr/>
        </p:nvSpPr>
        <p:spPr bwMode="auto">
          <a:xfrm>
            <a:off x="0" y="0"/>
            <a:ext cx="20716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600" b="1">
                <a:latin typeface="Calibri" pitchFamily="34" charset="0"/>
              </a:rPr>
              <a:t>Internet constitutes PE?</a:t>
            </a:r>
            <a:endParaRPr lang="en-SG" sz="1600" b="1">
              <a:latin typeface="Calibri" pitchFamily="34" charset="0"/>
            </a:endParaRPr>
          </a:p>
        </p:txBody>
      </p:sp>
      <p:sp>
        <p:nvSpPr>
          <p:cNvPr id="3" name="Oval 2"/>
          <p:cNvSpPr/>
          <p:nvPr/>
        </p:nvSpPr>
        <p:spPr>
          <a:xfrm>
            <a:off x="3571875" y="71438"/>
            <a:ext cx="2000250" cy="7858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b="1" dirty="0"/>
              <a:t>Internet</a:t>
            </a:r>
          </a:p>
          <a:p>
            <a:pPr algn="ctr" fontAlgn="auto">
              <a:spcBef>
                <a:spcPts val="0"/>
              </a:spcBef>
              <a:spcAft>
                <a:spcPts val="0"/>
              </a:spcAft>
              <a:defRPr/>
            </a:pPr>
            <a:r>
              <a:rPr lang="en-US" sz="1600" b="1" dirty="0"/>
              <a:t>Service</a:t>
            </a:r>
          </a:p>
          <a:p>
            <a:pPr algn="ctr" fontAlgn="auto">
              <a:spcBef>
                <a:spcPts val="0"/>
              </a:spcBef>
              <a:spcAft>
                <a:spcPts val="0"/>
              </a:spcAft>
              <a:defRPr/>
            </a:pPr>
            <a:r>
              <a:rPr lang="en-US" sz="1600" b="1" dirty="0"/>
              <a:t>Providers</a:t>
            </a:r>
            <a:endParaRPr lang="en-SG" sz="1600" b="1" dirty="0"/>
          </a:p>
        </p:txBody>
      </p:sp>
      <p:graphicFrame>
        <p:nvGraphicFramePr>
          <p:cNvPr id="4" name="Diagram 3"/>
          <p:cNvGraphicFramePr/>
          <p:nvPr/>
        </p:nvGraphicFramePr>
        <p:xfrm>
          <a:off x="1000100" y="1397000"/>
          <a:ext cx="7429552" cy="45323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graphicEl>
                                              <a:dgm id="{7548A8D3-889D-4381-A46D-B8E8CFFAB815}"/>
                                            </p:graphicEl>
                                          </p:spTgt>
                                        </p:tgtEl>
                                        <p:attrNameLst>
                                          <p:attrName>style.visibility</p:attrName>
                                        </p:attrNameLst>
                                      </p:cBhvr>
                                      <p:to>
                                        <p:strVal val="visible"/>
                                      </p:to>
                                    </p:set>
                                    <p:anim calcmode="lin" valueType="num">
                                      <p:cBhvr>
                                        <p:cTn id="7" dur="1000" fill="hold"/>
                                        <p:tgtEl>
                                          <p:spTgt spid="4">
                                            <p:graphicEl>
                                              <a:dgm id="{7548A8D3-889D-4381-A46D-B8E8CFFAB815}"/>
                                            </p:graphicEl>
                                          </p:spTgt>
                                        </p:tgtEl>
                                        <p:attrNameLst>
                                          <p:attrName>ppt_x</p:attrName>
                                        </p:attrNameLst>
                                      </p:cBhvr>
                                      <p:tavLst>
                                        <p:tav tm="0">
                                          <p:val>
                                            <p:strVal val="#ppt_x-.2"/>
                                          </p:val>
                                        </p:tav>
                                        <p:tav tm="100000">
                                          <p:val>
                                            <p:strVal val="#ppt_x"/>
                                          </p:val>
                                        </p:tav>
                                      </p:tavLst>
                                    </p:anim>
                                    <p:anim calcmode="lin" valueType="num">
                                      <p:cBhvr>
                                        <p:cTn id="8" dur="1000" fill="hold"/>
                                        <p:tgtEl>
                                          <p:spTgt spid="4">
                                            <p:graphicEl>
                                              <a:dgm id="{7548A8D3-889D-4381-A46D-B8E8CFFAB815}"/>
                                            </p:graphic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graphicEl>
                                              <a:dgm id="{7548A8D3-889D-4381-A46D-B8E8CFFAB815}"/>
                                            </p:graphicEl>
                                          </p:spTgt>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4">
                                            <p:graphicEl>
                                              <a:dgm id="{8E8D6346-695C-42F7-9A00-A2170E8BDC62}"/>
                                            </p:graphicEl>
                                          </p:spTgt>
                                        </p:tgtEl>
                                        <p:attrNameLst>
                                          <p:attrName>style.visibility</p:attrName>
                                        </p:attrNameLst>
                                      </p:cBhvr>
                                      <p:to>
                                        <p:strVal val="visible"/>
                                      </p:to>
                                    </p:set>
                                    <p:anim calcmode="lin" valueType="num">
                                      <p:cBhvr>
                                        <p:cTn id="12" dur="1000" fill="hold"/>
                                        <p:tgtEl>
                                          <p:spTgt spid="4">
                                            <p:graphicEl>
                                              <a:dgm id="{8E8D6346-695C-42F7-9A00-A2170E8BDC62}"/>
                                            </p:graphicEl>
                                          </p:spTgt>
                                        </p:tgtEl>
                                        <p:attrNameLst>
                                          <p:attrName>ppt_x</p:attrName>
                                        </p:attrNameLst>
                                      </p:cBhvr>
                                      <p:tavLst>
                                        <p:tav tm="0">
                                          <p:val>
                                            <p:strVal val="#ppt_x-.2"/>
                                          </p:val>
                                        </p:tav>
                                        <p:tav tm="100000">
                                          <p:val>
                                            <p:strVal val="#ppt_x"/>
                                          </p:val>
                                        </p:tav>
                                      </p:tavLst>
                                    </p:anim>
                                    <p:anim calcmode="lin" valueType="num">
                                      <p:cBhvr>
                                        <p:cTn id="13" dur="1000" fill="hold"/>
                                        <p:tgtEl>
                                          <p:spTgt spid="4">
                                            <p:graphicEl>
                                              <a:dgm id="{8E8D6346-695C-42F7-9A00-A2170E8BDC62}"/>
                                            </p:graphic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
                                            <p:graphicEl>
                                              <a:dgm id="{8E8D6346-695C-42F7-9A00-A2170E8BDC62}"/>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4">
                                            <p:graphicEl>
                                              <a:dgm id="{AC934598-5AAF-4B39-A512-090DE5403E7E}"/>
                                            </p:graphicEl>
                                          </p:spTgt>
                                        </p:tgtEl>
                                        <p:attrNameLst>
                                          <p:attrName>style.visibility</p:attrName>
                                        </p:attrNameLst>
                                      </p:cBhvr>
                                      <p:to>
                                        <p:strVal val="visible"/>
                                      </p:to>
                                    </p:set>
                                    <p:anim calcmode="lin" valueType="num">
                                      <p:cBhvr>
                                        <p:cTn id="19" dur="1000" fill="hold"/>
                                        <p:tgtEl>
                                          <p:spTgt spid="4">
                                            <p:graphicEl>
                                              <a:dgm id="{AC934598-5AAF-4B39-A512-090DE5403E7E}"/>
                                            </p:graphicEl>
                                          </p:spTgt>
                                        </p:tgtEl>
                                        <p:attrNameLst>
                                          <p:attrName>ppt_x</p:attrName>
                                        </p:attrNameLst>
                                      </p:cBhvr>
                                      <p:tavLst>
                                        <p:tav tm="0">
                                          <p:val>
                                            <p:strVal val="#ppt_x-.2"/>
                                          </p:val>
                                        </p:tav>
                                        <p:tav tm="100000">
                                          <p:val>
                                            <p:strVal val="#ppt_x"/>
                                          </p:val>
                                        </p:tav>
                                      </p:tavLst>
                                    </p:anim>
                                    <p:anim calcmode="lin" valueType="num">
                                      <p:cBhvr>
                                        <p:cTn id="20" dur="1000" fill="hold"/>
                                        <p:tgtEl>
                                          <p:spTgt spid="4">
                                            <p:graphicEl>
                                              <a:dgm id="{AC934598-5AAF-4B39-A512-090DE5403E7E}"/>
                                            </p:graphic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
                                            <p:graphicEl>
                                              <a:dgm id="{AC934598-5AAF-4B39-A512-090DE5403E7E}"/>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4">
                                            <p:graphicEl>
                                              <a:dgm id="{A7798E24-1766-42B7-9429-C40EF990397B}"/>
                                            </p:graphicEl>
                                          </p:spTgt>
                                        </p:tgtEl>
                                        <p:attrNameLst>
                                          <p:attrName>style.visibility</p:attrName>
                                        </p:attrNameLst>
                                      </p:cBhvr>
                                      <p:to>
                                        <p:strVal val="visible"/>
                                      </p:to>
                                    </p:set>
                                    <p:anim calcmode="lin" valueType="num">
                                      <p:cBhvr>
                                        <p:cTn id="26" dur="1000" fill="hold"/>
                                        <p:tgtEl>
                                          <p:spTgt spid="4">
                                            <p:graphicEl>
                                              <a:dgm id="{A7798E24-1766-42B7-9429-C40EF990397B}"/>
                                            </p:graphicEl>
                                          </p:spTgt>
                                        </p:tgtEl>
                                        <p:attrNameLst>
                                          <p:attrName>ppt_x</p:attrName>
                                        </p:attrNameLst>
                                      </p:cBhvr>
                                      <p:tavLst>
                                        <p:tav tm="0">
                                          <p:val>
                                            <p:strVal val="#ppt_x-.2"/>
                                          </p:val>
                                        </p:tav>
                                        <p:tav tm="100000">
                                          <p:val>
                                            <p:strVal val="#ppt_x"/>
                                          </p:val>
                                        </p:tav>
                                      </p:tavLst>
                                    </p:anim>
                                    <p:anim calcmode="lin" valueType="num">
                                      <p:cBhvr>
                                        <p:cTn id="27" dur="1000" fill="hold"/>
                                        <p:tgtEl>
                                          <p:spTgt spid="4">
                                            <p:graphicEl>
                                              <a:dgm id="{A7798E24-1766-42B7-9429-C40EF990397B}"/>
                                            </p:graphic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4">
                                            <p:graphicEl>
                                              <a:dgm id="{A7798E24-1766-42B7-9429-C40EF990397B}"/>
                                            </p:graphicEl>
                                          </p:spTgt>
                                        </p:tgtEl>
                                      </p:cBhvr>
                                    </p:animEffect>
                                  </p:childTnLst>
                                </p:cTn>
                              </p:par>
                              <p:par>
                                <p:cTn id="29" presetID="29" presetClass="entr" presetSubtype="0" fill="hold" grpId="0" nodeType="withEffect">
                                  <p:stCondLst>
                                    <p:cond delay="0"/>
                                  </p:stCondLst>
                                  <p:childTnLst>
                                    <p:set>
                                      <p:cBhvr>
                                        <p:cTn id="30" dur="1" fill="hold">
                                          <p:stCondLst>
                                            <p:cond delay="0"/>
                                          </p:stCondLst>
                                        </p:cTn>
                                        <p:tgtEl>
                                          <p:spTgt spid="4">
                                            <p:graphicEl>
                                              <a:dgm id="{344C1C7C-2674-4AD5-B3B5-D044B2EC54F4}"/>
                                            </p:graphicEl>
                                          </p:spTgt>
                                        </p:tgtEl>
                                        <p:attrNameLst>
                                          <p:attrName>style.visibility</p:attrName>
                                        </p:attrNameLst>
                                      </p:cBhvr>
                                      <p:to>
                                        <p:strVal val="visible"/>
                                      </p:to>
                                    </p:set>
                                    <p:anim calcmode="lin" valueType="num">
                                      <p:cBhvr>
                                        <p:cTn id="31" dur="1000" fill="hold"/>
                                        <p:tgtEl>
                                          <p:spTgt spid="4">
                                            <p:graphicEl>
                                              <a:dgm id="{344C1C7C-2674-4AD5-B3B5-D044B2EC54F4}"/>
                                            </p:graphicEl>
                                          </p:spTgt>
                                        </p:tgtEl>
                                        <p:attrNameLst>
                                          <p:attrName>ppt_x</p:attrName>
                                        </p:attrNameLst>
                                      </p:cBhvr>
                                      <p:tavLst>
                                        <p:tav tm="0">
                                          <p:val>
                                            <p:strVal val="#ppt_x-.2"/>
                                          </p:val>
                                        </p:tav>
                                        <p:tav tm="100000">
                                          <p:val>
                                            <p:strVal val="#ppt_x"/>
                                          </p:val>
                                        </p:tav>
                                      </p:tavLst>
                                    </p:anim>
                                    <p:anim calcmode="lin" valueType="num">
                                      <p:cBhvr>
                                        <p:cTn id="32" dur="1000" fill="hold"/>
                                        <p:tgtEl>
                                          <p:spTgt spid="4">
                                            <p:graphicEl>
                                              <a:dgm id="{344C1C7C-2674-4AD5-B3B5-D044B2EC54F4}"/>
                                            </p:graphic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4">
                                            <p:graphicEl>
                                              <a:dgm id="{344C1C7C-2674-4AD5-B3B5-D044B2EC54F4}"/>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29" presetClass="entr" presetSubtype="0" fill="hold" grpId="0" nodeType="clickEffect">
                                  <p:stCondLst>
                                    <p:cond delay="0"/>
                                  </p:stCondLst>
                                  <p:childTnLst>
                                    <p:set>
                                      <p:cBhvr>
                                        <p:cTn id="37" dur="1" fill="hold">
                                          <p:stCondLst>
                                            <p:cond delay="0"/>
                                          </p:stCondLst>
                                        </p:cTn>
                                        <p:tgtEl>
                                          <p:spTgt spid="4">
                                            <p:graphicEl>
                                              <a:dgm id="{4DC37FA1-B982-4162-8EBD-20B59E09CB30}"/>
                                            </p:graphicEl>
                                          </p:spTgt>
                                        </p:tgtEl>
                                        <p:attrNameLst>
                                          <p:attrName>style.visibility</p:attrName>
                                        </p:attrNameLst>
                                      </p:cBhvr>
                                      <p:to>
                                        <p:strVal val="visible"/>
                                      </p:to>
                                    </p:set>
                                    <p:anim calcmode="lin" valueType="num">
                                      <p:cBhvr>
                                        <p:cTn id="38" dur="1000" fill="hold"/>
                                        <p:tgtEl>
                                          <p:spTgt spid="4">
                                            <p:graphicEl>
                                              <a:dgm id="{4DC37FA1-B982-4162-8EBD-20B59E09CB30}"/>
                                            </p:graphicEl>
                                          </p:spTgt>
                                        </p:tgtEl>
                                        <p:attrNameLst>
                                          <p:attrName>ppt_x</p:attrName>
                                        </p:attrNameLst>
                                      </p:cBhvr>
                                      <p:tavLst>
                                        <p:tav tm="0">
                                          <p:val>
                                            <p:strVal val="#ppt_x-.2"/>
                                          </p:val>
                                        </p:tav>
                                        <p:tav tm="100000">
                                          <p:val>
                                            <p:strVal val="#ppt_x"/>
                                          </p:val>
                                        </p:tav>
                                      </p:tavLst>
                                    </p:anim>
                                    <p:anim calcmode="lin" valueType="num">
                                      <p:cBhvr>
                                        <p:cTn id="39" dur="1000" fill="hold"/>
                                        <p:tgtEl>
                                          <p:spTgt spid="4">
                                            <p:graphicEl>
                                              <a:dgm id="{4DC37FA1-B982-4162-8EBD-20B59E09CB30}"/>
                                            </p:graphicEl>
                                          </p:spTgt>
                                        </p:tgtEl>
                                        <p:attrNameLst>
                                          <p:attrName>ppt_y</p:attrName>
                                        </p:attrNameLst>
                                      </p:cBhvr>
                                      <p:tavLst>
                                        <p:tav tm="0">
                                          <p:val>
                                            <p:strVal val="#ppt_y"/>
                                          </p:val>
                                        </p:tav>
                                        <p:tav tm="100000">
                                          <p:val>
                                            <p:strVal val="#ppt_y"/>
                                          </p:val>
                                        </p:tav>
                                      </p:tavLst>
                                    </p:anim>
                                    <p:animEffect transition="in" filter="wipe(right)" prLst="gradientSize: 0.1">
                                      <p:cBhvr>
                                        <p:cTn id="40" dur="1000"/>
                                        <p:tgtEl>
                                          <p:spTgt spid="4">
                                            <p:graphicEl>
                                              <a:dgm id="{4DC37FA1-B982-4162-8EBD-20B59E09CB3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0" y="0"/>
            <a:ext cx="4357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800" b="1" u="sng">
                <a:latin typeface="Calibri" pitchFamily="34" charset="0"/>
              </a:rPr>
              <a:t>HOW TO DETERMINE PE?</a:t>
            </a:r>
            <a:endParaRPr lang="en-SG" sz="2800" b="1" u="sng">
              <a:latin typeface="Calibri" pitchFamily="34" charset="0"/>
            </a:endParaRPr>
          </a:p>
        </p:txBody>
      </p:sp>
      <p:sp>
        <p:nvSpPr>
          <p:cNvPr id="9" name="Diamond 8"/>
          <p:cNvSpPr/>
          <p:nvPr/>
        </p:nvSpPr>
        <p:spPr>
          <a:xfrm>
            <a:off x="3786188" y="428625"/>
            <a:ext cx="2571750" cy="171450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t>Does the Basic Rule in Arts. 5(1) and 5(2 )apply?</a:t>
            </a:r>
            <a:endParaRPr lang="en-SG" sz="1400" b="1" dirty="0"/>
          </a:p>
        </p:txBody>
      </p:sp>
      <p:sp>
        <p:nvSpPr>
          <p:cNvPr id="10" name="Diamond 9"/>
          <p:cNvSpPr/>
          <p:nvPr/>
        </p:nvSpPr>
        <p:spPr>
          <a:xfrm>
            <a:off x="0" y="1214438"/>
            <a:ext cx="2643188" cy="2143125"/>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t>Does the building / construction/ installation project rule in Art 5(3) apply?</a:t>
            </a:r>
            <a:endParaRPr lang="en-SG" sz="1400" b="1" dirty="0"/>
          </a:p>
        </p:txBody>
      </p:sp>
      <p:cxnSp>
        <p:nvCxnSpPr>
          <p:cNvPr id="20" name="Elbow Connector 19"/>
          <p:cNvCxnSpPr>
            <a:stCxn id="9" idx="1"/>
            <a:endCxn id="10" idx="3"/>
          </p:cNvCxnSpPr>
          <p:nvPr/>
        </p:nvCxnSpPr>
        <p:spPr>
          <a:xfrm rot="10800000" flipV="1">
            <a:off x="2643188" y="1285875"/>
            <a:ext cx="1143000" cy="1000125"/>
          </a:xfrm>
          <a:prstGeom prst="bentConnector3">
            <a:avLst>
              <a:gd name="adj1" fmla="val 50000"/>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29" name="Diamond 28"/>
          <p:cNvSpPr/>
          <p:nvPr/>
        </p:nvSpPr>
        <p:spPr>
          <a:xfrm>
            <a:off x="3857625" y="2643188"/>
            <a:ext cx="2428875" cy="1571625"/>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t>Do the Exceptions in Art 5(4) Apply?</a:t>
            </a:r>
            <a:endParaRPr lang="en-SG" sz="1400" b="1" dirty="0"/>
          </a:p>
        </p:txBody>
      </p:sp>
      <p:cxnSp>
        <p:nvCxnSpPr>
          <p:cNvPr id="31" name="Straight Arrow Connector 30"/>
          <p:cNvCxnSpPr>
            <a:stCxn id="9" idx="2"/>
            <a:endCxn id="29" idx="0"/>
          </p:cNvCxnSpPr>
          <p:nvPr/>
        </p:nvCxnSpPr>
        <p:spPr>
          <a:xfrm rot="5400000">
            <a:off x="4822031" y="2393157"/>
            <a:ext cx="500063"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32" name="Diamond 31"/>
          <p:cNvSpPr/>
          <p:nvPr/>
        </p:nvSpPr>
        <p:spPr>
          <a:xfrm>
            <a:off x="0" y="4429125"/>
            <a:ext cx="2643188" cy="2214563"/>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230" b="1" dirty="0"/>
              <a:t>Is the business conducted through agents who are legally and economically independent or by a non – agent subsidiary?</a:t>
            </a:r>
            <a:endParaRPr lang="en-SG" sz="1230" b="1" dirty="0"/>
          </a:p>
        </p:txBody>
      </p:sp>
      <p:cxnSp>
        <p:nvCxnSpPr>
          <p:cNvPr id="33" name="Straight Arrow Connector 32"/>
          <p:cNvCxnSpPr>
            <a:stCxn id="10" idx="2"/>
            <a:endCxn id="32" idx="0"/>
          </p:cNvCxnSpPr>
          <p:nvPr/>
        </p:nvCxnSpPr>
        <p:spPr>
          <a:xfrm rot="5400000">
            <a:off x="785019" y="3893344"/>
            <a:ext cx="1071562"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a:spLocks noChangeArrowheads="1"/>
          </p:cNvSpPr>
          <p:nvPr/>
        </p:nvSpPr>
        <p:spPr bwMode="auto">
          <a:xfrm>
            <a:off x="2571750" y="1500188"/>
            <a:ext cx="571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NO</a:t>
            </a:r>
            <a:endParaRPr lang="en-SG" b="1">
              <a:latin typeface="Calibri" pitchFamily="34" charset="0"/>
            </a:endParaRPr>
          </a:p>
        </p:txBody>
      </p:sp>
      <p:sp>
        <p:nvSpPr>
          <p:cNvPr id="37" name="TextBox 36"/>
          <p:cNvSpPr txBox="1">
            <a:spLocks noChangeArrowheads="1"/>
          </p:cNvSpPr>
          <p:nvPr/>
        </p:nvSpPr>
        <p:spPr bwMode="auto">
          <a:xfrm>
            <a:off x="4429125" y="2214563"/>
            <a:ext cx="571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YES</a:t>
            </a:r>
            <a:endParaRPr lang="en-SG" b="1">
              <a:latin typeface="Calibri" pitchFamily="34" charset="0"/>
            </a:endParaRPr>
          </a:p>
        </p:txBody>
      </p:sp>
      <p:cxnSp>
        <p:nvCxnSpPr>
          <p:cNvPr id="39" name="Straight Arrow Connector 38"/>
          <p:cNvCxnSpPr>
            <a:stCxn id="10" idx="2"/>
            <a:endCxn id="29" idx="1"/>
          </p:cNvCxnSpPr>
          <p:nvPr/>
        </p:nvCxnSpPr>
        <p:spPr>
          <a:xfrm rot="16200000" flipH="1">
            <a:off x="2553494" y="2124869"/>
            <a:ext cx="71437" cy="2536825"/>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a:spLocks noChangeArrowheads="1"/>
          </p:cNvSpPr>
          <p:nvPr/>
        </p:nvSpPr>
        <p:spPr bwMode="auto">
          <a:xfrm>
            <a:off x="2643188" y="3000375"/>
            <a:ext cx="571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YES</a:t>
            </a:r>
            <a:endParaRPr lang="en-SG" b="1">
              <a:latin typeface="Calibri" pitchFamily="34" charset="0"/>
            </a:endParaRPr>
          </a:p>
        </p:txBody>
      </p:sp>
      <p:sp>
        <p:nvSpPr>
          <p:cNvPr id="41" name="TextBox 40"/>
          <p:cNvSpPr txBox="1">
            <a:spLocks noChangeArrowheads="1"/>
          </p:cNvSpPr>
          <p:nvPr/>
        </p:nvSpPr>
        <p:spPr bwMode="auto">
          <a:xfrm>
            <a:off x="1285875" y="3714750"/>
            <a:ext cx="571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NO</a:t>
            </a:r>
            <a:endParaRPr lang="en-SG" b="1">
              <a:latin typeface="Calibri" pitchFamily="34" charset="0"/>
            </a:endParaRPr>
          </a:p>
        </p:txBody>
      </p:sp>
      <p:sp>
        <p:nvSpPr>
          <p:cNvPr id="48" name="Diamond 47"/>
          <p:cNvSpPr/>
          <p:nvPr/>
        </p:nvSpPr>
        <p:spPr>
          <a:xfrm>
            <a:off x="3857625" y="4714875"/>
            <a:ext cx="2428875" cy="1571625"/>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b="1" dirty="0"/>
              <a:t>Is the business conducted through Dependant agent?</a:t>
            </a:r>
            <a:endParaRPr lang="en-SG" sz="1400" b="1" dirty="0"/>
          </a:p>
        </p:txBody>
      </p:sp>
      <p:cxnSp>
        <p:nvCxnSpPr>
          <p:cNvPr id="50" name="Straight Arrow Connector 49"/>
          <p:cNvCxnSpPr>
            <a:stCxn id="32" idx="3"/>
            <a:endCxn id="48" idx="1"/>
          </p:cNvCxnSpPr>
          <p:nvPr/>
        </p:nvCxnSpPr>
        <p:spPr>
          <a:xfrm flipV="1">
            <a:off x="2643188" y="5500688"/>
            <a:ext cx="1214437" cy="36512"/>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6858000" y="3000375"/>
            <a:ext cx="1571625"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PE </a:t>
            </a:r>
          </a:p>
          <a:p>
            <a:pPr algn="ctr" fontAlgn="auto">
              <a:spcBef>
                <a:spcPts val="0"/>
              </a:spcBef>
              <a:spcAft>
                <a:spcPts val="0"/>
              </a:spcAft>
              <a:defRPr/>
            </a:pPr>
            <a:r>
              <a:rPr lang="en-US" b="1" dirty="0"/>
              <a:t>EXISTS</a:t>
            </a:r>
            <a:endParaRPr lang="en-SG" b="1" dirty="0"/>
          </a:p>
        </p:txBody>
      </p:sp>
      <p:sp>
        <p:nvSpPr>
          <p:cNvPr id="54" name="Rectangle 53"/>
          <p:cNvSpPr/>
          <p:nvPr/>
        </p:nvSpPr>
        <p:spPr>
          <a:xfrm>
            <a:off x="6858000" y="5072063"/>
            <a:ext cx="1571625"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NO</a:t>
            </a:r>
          </a:p>
          <a:p>
            <a:pPr algn="ctr" fontAlgn="auto">
              <a:spcBef>
                <a:spcPts val="0"/>
              </a:spcBef>
              <a:spcAft>
                <a:spcPts val="0"/>
              </a:spcAft>
              <a:defRPr/>
            </a:pPr>
            <a:r>
              <a:rPr lang="en-US" b="1" dirty="0"/>
              <a:t>PE</a:t>
            </a:r>
            <a:endParaRPr lang="en-SG" b="1" dirty="0"/>
          </a:p>
        </p:txBody>
      </p:sp>
      <p:cxnSp>
        <p:nvCxnSpPr>
          <p:cNvPr id="56" name="Straight Arrow Connector 55"/>
          <p:cNvCxnSpPr>
            <a:stCxn id="29" idx="3"/>
            <a:endCxn id="53" idx="1"/>
          </p:cNvCxnSpPr>
          <p:nvPr/>
        </p:nvCxnSpPr>
        <p:spPr>
          <a:xfrm>
            <a:off x="6286500" y="3429000"/>
            <a:ext cx="571500"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6286500" y="5499100"/>
            <a:ext cx="571500"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59" name="Shape 58"/>
          <p:cNvCxnSpPr>
            <a:stCxn id="32" idx="2"/>
            <a:endCxn id="54" idx="2"/>
          </p:cNvCxnSpPr>
          <p:nvPr/>
        </p:nvCxnSpPr>
        <p:spPr>
          <a:xfrm rot="5400000" flipH="1" flipV="1">
            <a:off x="4125119" y="3124994"/>
            <a:ext cx="714375" cy="6323013"/>
          </a:xfrm>
          <a:prstGeom prst="bentConnector3">
            <a:avLst>
              <a:gd name="adj1" fmla="val -7619"/>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29" idx="3"/>
          </p:cNvCxnSpPr>
          <p:nvPr/>
        </p:nvCxnSpPr>
        <p:spPr>
          <a:xfrm flipV="1">
            <a:off x="6286500" y="1857375"/>
            <a:ext cx="0" cy="1571625"/>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0800000">
            <a:off x="6286500" y="1857375"/>
            <a:ext cx="2571750"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7036594" y="3679031"/>
            <a:ext cx="3644900"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endCxn id="54" idx="3"/>
          </p:cNvCxnSpPr>
          <p:nvPr/>
        </p:nvCxnSpPr>
        <p:spPr>
          <a:xfrm rot="10800000">
            <a:off x="8429625" y="5500688"/>
            <a:ext cx="428625" cy="1587"/>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77" name="TextBox 76"/>
          <p:cNvSpPr txBox="1">
            <a:spLocks noChangeArrowheads="1"/>
          </p:cNvSpPr>
          <p:nvPr/>
        </p:nvSpPr>
        <p:spPr bwMode="auto">
          <a:xfrm>
            <a:off x="2714625" y="6273800"/>
            <a:ext cx="571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YES</a:t>
            </a:r>
            <a:endParaRPr lang="en-SG" b="1">
              <a:latin typeface="Calibri" pitchFamily="34" charset="0"/>
            </a:endParaRPr>
          </a:p>
        </p:txBody>
      </p:sp>
      <p:sp>
        <p:nvSpPr>
          <p:cNvPr id="78" name="TextBox 77"/>
          <p:cNvSpPr txBox="1">
            <a:spLocks noChangeArrowheads="1"/>
          </p:cNvSpPr>
          <p:nvPr/>
        </p:nvSpPr>
        <p:spPr bwMode="auto">
          <a:xfrm>
            <a:off x="2714625" y="5059363"/>
            <a:ext cx="571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NO</a:t>
            </a:r>
            <a:endParaRPr lang="en-SG" b="1">
              <a:latin typeface="Calibri" pitchFamily="34" charset="0"/>
            </a:endParaRPr>
          </a:p>
        </p:txBody>
      </p:sp>
      <p:sp>
        <p:nvSpPr>
          <p:cNvPr id="79" name="TextBox 78"/>
          <p:cNvSpPr txBox="1">
            <a:spLocks noChangeArrowheads="1"/>
          </p:cNvSpPr>
          <p:nvPr/>
        </p:nvSpPr>
        <p:spPr bwMode="auto">
          <a:xfrm>
            <a:off x="6215063" y="3559175"/>
            <a:ext cx="571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NO</a:t>
            </a:r>
            <a:endParaRPr lang="en-SG" b="1">
              <a:latin typeface="Calibri" pitchFamily="34" charset="0"/>
            </a:endParaRPr>
          </a:p>
        </p:txBody>
      </p:sp>
      <p:cxnSp>
        <p:nvCxnSpPr>
          <p:cNvPr id="81" name="Straight Arrow Connector 80"/>
          <p:cNvCxnSpPr>
            <a:stCxn id="48" idx="0"/>
            <a:endCxn id="29" idx="2"/>
          </p:cNvCxnSpPr>
          <p:nvPr/>
        </p:nvCxnSpPr>
        <p:spPr>
          <a:xfrm rot="5400000" flipH="1" flipV="1">
            <a:off x="4821237" y="4465638"/>
            <a:ext cx="500063"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82" name="TextBox 81"/>
          <p:cNvSpPr txBox="1">
            <a:spLocks noChangeArrowheads="1"/>
          </p:cNvSpPr>
          <p:nvPr/>
        </p:nvSpPr>
        <p:spPr bwMode="auto">
          <a:xfrm>
            <a:off x="4429125" y="4344988"/>
            <a:ext cx="571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YES</a:t>
            </a:r>
            <a:endParaRPr lang="en-SG" b="1">
              <a:latin typeface="Calibri" pitchFamily="34" charset="0"/>
            </a:endParaRPr>
          </a:p>
        </p:txBody>
      </p:sp>
      <p:sp>
        <p:nvSpPr>
          <p:cNvPr id="83" name="TextBox 82"/>
          <p:cNvSpPr txBox="1">
            <a:spLocks noChangeArrowheads="1"/>
          </p:cNvSpPr>
          <p:nvPr/>
        </p:nvSpPr>
        <p:spPr bwMode="auto">
          <a:xfrm>
            <a:off x="7358063" y="1857375"/>
            <a:ext cx="571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YES</a:t>
            </a:r>
            <a:endParaRPr lang="en-SG" b="1">
              <a:latin typeface="Calibri" pitchFamily="34" charset="0"/>
            </a:endParaRPr>
          </a:p>
        </p:txBody>
      </p:sp>
      <p:sp>
        <p:nvSpPr>
          <p:cNvPr id="84" name="TextBox 83"/>
          <p:cNvSpPr txBox="1">
            <a:spLocks noChangeArrowheads="1"/>
          </p:cNvSpPr>
          <p:nvPr/>
        </p:nvSpPr>
        <p:spPr bwMode="auto">
          <a:xfrm>
            <a:off x="6215063" y="5143500"/>
            <a:ext cx="571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NO</a:t>
            </a:r>
            <a:endParaRPr lang="en-SG" b="1">
              <a:latin typeface="Calibri" pitchFamily="34" charset="0"/>
            </a:endParaRPr>
          </a:p>
        </p:txBody>
      </p:sp>
      <p:sp>
        <p:nvSpPr>
          <p:cNvPr id="34" name="TextBox 33"/>
          <p:cNvSpPr txBox="1">
            <a:spLocks noChangeArrowheads="1"/>
          </p:cNvSpPr>
          <p:nvPr/>
        </p:nvSpPr>
        <p:spPr bwMode="auto">
          <a:xfrm>
            <a:off x="4214813" y="500063"/>
            <a:ext cx="357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Calibri" pitchFamily="34" charset="0"/>
              </a:rPr>
              <a:t>1</a:t>
            </a:r>
            <a:endParaRPr lang="en-SG">
              <a:latin typeface="Calibri" pitchFamily="34" charset="0"/>
            </a:endParaRPr>
          </a:p>
        </p:txBody>
      </p:sp>
      <p:sp>
        <p:nvSpPr>
          <p:cNvPr id="35" name="TextBox 34"/>
          <p:cNvSpPr txBox="1">
            <a:spLocks noChangeArrowheads="1"/>
          </p:cNvSpPr>
          <p:nvPr/>
        </p:nvSpPr>
        <p:spPr bwMode="auto">
          <a:xfrm>
            <a:off x="428625" y="1344613"/>
            <a:ext cx="3571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Calibri" pitchFamily="34" charset="0"/>
              </a:rPr>
              <a:t>2</a:t>
            </a:r>
            <a:endParaRPr lang="en-SG">
              <a:latin typeface="Calibri" pitchFamily="34" charset="0"/>
            </a:endParaRPr>
          </a:p>
        </p:txBody>
      </p:sp>
      <p:sp>
        <p:nvSpPr>
          <p:cNvPr id="38" name="TextBox 37"/>
          <p:cNvSpPr txBox="1">
            <a:spLocks noChangeArrowheads="1"/>
          </p:cNvSpPr>
          <p:nvPr/>
        </p:nvSpPr>
        <p:spPr bwMode="auto">
          <a:xfrm>
            <a:off x="4143375" y="2630488"/>
            <a:ext cx="3571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Calibri" pitchFamily="34" charset="0"/>
              </a:rPr>
              <a:t>3</a:t>
            </a:r>
            <a:endParaRPr lang="en-SG">
              <a:latin typeface="Calibri" pitchFamily="34" charset="0"/>
            </a:endParaRPr>
          </a:p>
        </p:txBody>
      </p:sp>
      <p:sp>
        <p:nvSpPr>
          <p:cNvPr id="42" name="TextBox 41"/>
          <p:cNvSpPr txBox="1">
            <a:spLocks noChangeArrowheads="1"/>
          </p:cNvSpPr>
          <p:nvPr/>
        </p:nvSpPr>
        <p:spPr bwMode="auto">
          <a:xfrm>
            <a:off x="142875" y="4845050"/>
            <a:ext cx="3571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Calibri" pitchFamily="34" charset="0"/>
              </a:rPr>
              <a:t>4</a:t>
            </a:r>
            <a:endParaRPr lang="en-SG">
              <a:latin typeface="Calibri" pitchFamily="34" charset="0"/>
            </a:endParaRPr>
          </a:p>
        </p:txBody>
      </p:sp>
      <p:sp>
        <p:nvSpPr>
          <p:cNvPr id="43" name="TextBox 42"/>
          <p:cNvSpPr txBox="1">
            <a:spLocks noChangeArrowheads="1"/>
          </p:cNvSpPr>
          <p:nvPr/>
        </p:nvSpPr>
        <p:spPr bwMode="auto">
          <a:xfrm>
            <a:off x="4071938" y="4845050"/>
            <a:ext cx="3571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Calibri" pitchFamily="34" charset="0"/>
              </a:rPr>
              <a:t>5</a:t>
            </a:r>
            <a:endParaRPr lang="en-SG">
              <a:latin typeface="Calibri" pitchFamily="34" charset="0"/>
            </a:endParaRPr>
          </a:p>
        </p:txBody>
      </p:sp>
      <p:sp>
        <p:nvSpPr>
          <p:cNvPr id="44" name="TextBox 43"/>
          <p:cNvSpPr txBox="1">
            <a:spLocks noChangeArrowheads="1"/>
          </p:cNvSpPr>
          <p:nvPr/>
        </p:nvSpPr>
        <p:spPr bwMode="auto">
          <a:xfrm>
            <a:off x="8429625" y="3143250"/>
            <a:ext cx="3571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Calibri" pitchFamily="34" charset="0"/>
              </a:rPr>
              <a:t>6</a:t>
            </a:r>
            <a:endParaRPr lang="en-SG">
              <a:latin typeface="Calibri" pitchFamily="34" charset="0"/>
            </a:endParaRPr>
          </a:p>
        </p:txBody>
      </p:sp>
      <p:sp>
        <p:nvSpPr>
          <p:cNvPr id="45" name="TextBox 44"/>
          <p:cNvSpPr txBox="1">
            <a:spLocks noChangeArrowheads="1"/>
          </p:cNvSpPr>
          <p:nvPr/>
        </p:nvSpPr>
        <p:spPr bwMode="auto">
          <a:xfrm>
            <a:off x="8429625" y="5059363"/>
            <a:ext cx="3571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Calibri" pitchFamily="34" charset="0"/>
              </a:rPr>
              <a:t>7</a:t>
            </a:r>
            <a:endParaRPr lang="en-SG">
              <a:latin typeface="Calibri" pitchFamily="34"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ssolve">
                                      <p:cBhvr>
                                        <p:cTn id="13" dur="500"/>
                                        <p:tgtEl>
                                          <p:spTgt spid="10"/>
                                        </p:tgtEl>
                                      </p:cBhvr>
                                    </p:animEffect>
                                  </p:childTnLst>
                                </p:cTn>
                              </p:par>
                              <p:par>
                                <p:cTn id="14" presetID="9"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dissolve">
                                      <p:cBhvr>
                                        <p:cTn id="16" dur="500"/>
                                        <p:tgtEl>
                                          <p:spTgt spid="2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dissolve">
                                      <p:cBhvr>
                                        <p:cTn id="19" dur="500"/>
                                        <p:tgtEl>
                                          <p:spTgt spid="29"/>
                                        </p:tgtEl>
                                      </p:cBhvr>
                                    </p:animEffect>
                                  </p:childTnLst>
                                </p:cTn>
                              </p:par>
                              <p:par>
                                <p:cTn id="20" presetID="9" presetClass="entr" presetSubtype="0" fill="hold"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dissolve">
                                      <p:cBhvr>
                                        <p:cTn id="22" dur="500"/>
                                        <p:tgtEl>
                                          <p:spTgt spid="31"/>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dissolve">
                                      <p:cBhvr>
                                        <p:cTn id="25" dur="500"/>
                                        <p:tgtEl>
                                          <p:spTgt spid="32"/>
                                        </p:tgtEl>
                                      </p:cBhvr>
                                    </p:animEffect>
                                  </p:childTnLst>
                                </p:cTn>
                              </p:par>
                              <p:par>
                                <p:cTn id="26" presetID="9" presetClass="entr" presetSubtype="0" fill="hold"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dissolve">
                                      <p:cBhvr>
                                        <p:cTn id="28" dur="500"/>
                                        <p:tgtEl>
                                          <p:spTgt spid="33"/>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dissolve">
                                      <p:cBhvr>
                                        <p:cTn id="31" dur="500"/>
                                        <p:tgtEl>
                                          <p:spTgt spid="36"/>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dissolve">
                                      <p:cBhvr>
                                        <p:cTn id="34" dur="500"/>
                                        <p:tgtEl>
                                          <p:spTgt spid="37"/>
                                        </p:tgtEl>
                                      </p:cBhvr>
                                    </p:animEffect>
                                  </p:childTnLst>
                                </p:cTn>
                              </p:par>
                              <p:par>
                                <p:cTn id="35" presetID="9" presetClass="entr" presetSubtype="0" fill="hold" nodeType="with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dissolve">
                                      <p:cBhvr>
                                        <p:cTn id="37" dur="500"/>
                                        <p:tgtEl>
                                          <p:spTgt spid="39"/>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dissolve">
                                      <p:cBhvr>
                                        <p:cTn id="40" dur="500"/>
                                        <p:tgtEl>
                                          <p:spTgt spid="40"/>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dissolve">
                                      <p:cBhvr>
                                        <p:cTn id="43" dur="500"/>
                                        <p:tgtEl>
                                          <p:spTgt spid="41"/>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48"/>
                                        </p:tgtEl>
                                        <p:attrNameLst>
                                          <p:attrName>style.visibility</p:attrName>
                                        </p:attrNameLst>
                                      </p:cBhvr>
                                      <p:to>
                                        <p:strVal val="visible"/>
                                      </p:to>
                                    </p:set>
                                    <p:animEffect transition="in" filter="dissolve">
                                      <p:cBhvr>
                                        <p:cTn id="46" dur="500"/>
                                        <p:tgtEl>
                                          <p:spTgt spid="48"/>
                                        </p:tgtEl>
                                      </p:cBhvr>
                                    </p:animEffect>
                                  </p:childTnLst>
                                </p:cTn>
                              </p:par>
                              <p:par>
                                <p:cTn id="47" presetID="9" presetClass="entr" presetSubtype="0" fill="hold" nodeType="with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dissolve">
                                      <p:cBhvr>
                                        <p:cTn id="49" dur="500"/>
                                        <p:tgtEl>
                                          <p:spTgt spid="50"/>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Effect transition="in" filter="dissolve">
                                      <p:cBhvr>
                                        <p:cTn id="52" dur="500"/>
                                        <p:tgtEl>
                                          <p:spTgt spid="53"/>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dissolve">
                                      <p:cBhvr>
                                        <p:cTn id="55" dur="500"/>
                                        <p:tgtEl>
                                          <p:spTgt spid="54"/>
                                        </p:tgtEl>
                                      </p:cBhvr>
                                    </p:animEffect>
                                  </p:childTnLst>
                                </p:cTn>
                              </p:par>
                              <p:par>
                                <p:cTn id="56" presetID="9" presetClass="entr" presetSubtype="0" fill="hold" nodeType="withEffect">
                                  <p:stCondLst>
                                    <p:cond delay="0"/>
                                  </p:stCondLst>
                                  <p:childTnLst>
                                    <p:set>
                                      <p:cBhvr>
                                        <p:cTn id="57" dur="1" fill="hold">
                                          <p:stCondLst>
                                            <p:cond delay="0"/>
                                          </p:stCondLst>
                                        </p:cTn>
                                        <p:tgtEl>
                                          <p:spTgt spid="56"/>
                                        </p:tgtEl>
                                        <p:attrNameLst>
                                          <p:attrName>style.visibility</p:attrName>
                                        </p:attrNameLst>
                                      </p:cBhvr>
                                      <p:to>
                                        <p:strVal val="visible"/>
                                      </p:to>
                                    </p:set>
                                    <p:animEffect transition="in" filter="dissolve">
                                      <p:cBhvr>
                                        <p:cTn id="58" dur="500"/>
                                        <p:tgtEl>
                                          <p:spTgt spid="56"/>
                                        </p:tgtEl>
                                      </p:cBhvr>
                                    </p:animEffect>
                                  </p:childTnLst>
                                </p:cTn>
                              </p:par>
                              <p:par>
                                <p:cTn id="59" presetID="9" presetClass="entr" presetSubtype="0" fill="hold" nodeType="withEffect">
                                  <p:stCondLst>
                                    <p:cond delay="0"/>
                                  </p:stCondLst>
                                  <p:childTnLst>
                                    <p:set>
                                      <p:cBhvr>
                                        <p:cTn id="60" dur="1" fill="hold">
                                          <p:stCondLst>
                                            <p:cond delay="0"/>
                                          </p:stCondLst>
                                        </p:cTn>
                                        <p:tgtEl>
                                          <p:spTgt spid="57"/>
                                        </p:tgtEl>
                                        <p:attrNameLst>
                                          <p:attrName>style.visibility</p:attrName>
                                        </p:attrNameLst>
                                      </p:cBhvr>
                                      <p:to>
                                        <p:strVal val="visible"/>
                                      </p:to>
                                    </p:set>
                                    <p:animEffect transition="in" filter="dissolve">
                                      <p:cBhvr>
                                        <p:cTn id="61" dur="500"/>
                                        <p:tgtEl>
                                          <p:spTgt spid="57"/>
                                        </p:tgtEl>
                                      </p:cBhvr>
                                    </p:animEffect>
                                  </p:childTnLst>
                                </p:cTn>
                              </p:par>
                              <p:par>
                                <p:cTn id="62" presetID="9" presetClass="entr" presetSubtype="0" fill="hold" nodeType="withEffect">
                                  <p:stCondLst>
                                    <p:cond delay="0"/>
                                  </p:stCondLst>
                                  <p:childTnLst>
                                    <p:set>
                                      <p:cBhvr>
                                        <p:cTn id="63" dur="1" fill="hold">
                                          <p:stCondLst>
                                            <p:cond delay="0"/>
                                          </p:stCondLst>
                                        </p:cTn>
                                        <p:tgtEl>
                                          <p:spTgt spid="59"/>
                                        </p:tgtEl>
                                        <p:attrNameLst>
                                          <p:attrName>style.visibility</p:attrName>
                                        </p:attrNameLst>
                                      </p:cBhvr>
                                      <p:to>
                                        <p:strVal val="visible"/>
                                      </p:to>
                                    </p:set>
                                    <p:animEffect transition="in" filter="dissolve">
                                      <p:cBhvr>
                                        <p:cTn id="64" dur="500"/>
                                        <p:tgtEl>
                                          <p:spTgt spid="59"/>
                                        </p:tgtEl>
                                      </p:cBhvr>
                                    </p:animEffect>
                                  </p:childTnLst>
                                </p:cTn>
                              </p:par>
                              <p:par>
                                <p:cTn id="65" presetID="9" presetClass="entr" presetSubtype="0" fill="hold" nodeType="withEffect">
                                  <p:stCondLst>
                                    <p:cond delay="0"/>
                                  </p:stCondLst>
                                  <p:childTnLst>
                                    <p:set>
                                      <p:cBhvr>
                                        <p:cTn id="66" dur="1" fill="hold">
                                          <p:stCondLst>
                                            <p:cond delay="0"/>
                                          </p:stCondLst>
                                        </p:cTn>
                                        <p:tgtEl>
                                          <p:spTgt spid="68"/>
                                        </p:tgtEl>
                                        <p:attrNameLst>
                                          <p:attrName>style.visibility</p:attrName>
                                        </p:attrNameLst>
                                      </p:cBhvr>
                                      <p:to>
                                        <p:strVal val="visible"/>
                                      </p:to>
                                    </p:set>
                                    <p:animEffect transition="in" filter="dissolve">
                                      <p:cBhvr>
                                        <p:cTn id="67" dur="500"/>
                                        <p:tgtEl>
                                          <p:spTgt spid="68"/>
                                        </p:tgtEl>
                                      </p:cBhvr>
                                    </p:animEffect>
                                  </p:childTnLst>
                                </p:cTn>
                              </p:par>
                              <p:par>
                                <p:cTn id="68" presetID="9" presetClass="entr" presetSubtype="0" fill="hold" nodeType="withEffect">
                                  <p:stCondLst>
                                    <p:cond delay="0"/>
                                  </p:stCondLst>
                                  <p:childTnLst>
                                    <p:set>
                                      <p:cBhvr>
                                        <p:cTn id="69" dur="1" fill="hold">
                                          <p:stCondLst>
                                            <p:cond delay="0"/>
                                          </p:stCondLst>
                                        </p:cTn>
                                        <p:tgtEl>
                                          <p:spTgt spid="69"/>
                                        </p:tgtEl>
                                        <p:attrNameLst>
                                          <p:attrName>style.visibility</p:attrName>
                                        </p:attrNameLst>
                                      </p:cBhvr>
                                      <p:to>
                                        <p:strVal val="visible"/>
                                      </p:to>
                                    </p:set>
                                    <p:animEffect transition="in" filter="dissolve">
                                      <p:cBhvr>
                                        <p:cTn id="70" dur="500"/>
                                        <p:tgtEl>
                                          <p:spTgt spid="69"/>
                                        </p:tgtEl>
                                      </p:cBhvr>
                                    </p:animEffect>
                                  </p:childTnLst>
                                </p:cTn>
                              </p:par>
                              <p:par>
                                <p:cTn id="71" presetID="9" presetClass="entr" presetSubtype="0" fill="hold" nodeType="withEffect">
                                  <p:stCondLst>
                                    <p:cond delay="0"/>
                                  </p:stCondLst>
                                  <p:childTnLst>
                                    <p:set>
                                      <p:cBhvr>
                                        <p:cTn id="72" dur="1" fill="hold">
                                          <p:stCondLst>
                                            <p:cond delay="0"/>
                                          </p:stCondLst>
                                        </p:cTn>
                                        <p:tgtEl>
                                          <p:spTgt spid="72"/>
                                        </p:tgtEl>
                                        <p:attrNameLst>
                                          <p:attrName>style.visibility</p:attrName>
                                        </p:attrNameLst>
                                      </p:cBhvr>
                                      <p:to>
                                        <p:strVal val="visible"/>
                                      </p:to>
                                    </p:set>
                                    <p:animEffect transition="in" filter="dissolve">
                                      <p:cBhvr>
                                        <p:cTn id="73" dur="500"/>
                                        <p:tgtEl>
                                          <p:spTgt spid="72"/>
                                        </p:tgtEl>
                                      </p:cBhvr>
                                    </p:animEffect>
                                  </p:childTnLst>
                                </p:cTn>
                              </p:par>
                              <p:par>
                                <p:cTn id="74" presetID="9" presetClass="entr" presetSubtype="0" fill="hold" nodeType="withEffect">
                                  <p:stCondLst>
                                    <p:cond delay="0"/>
                                  </p:stCondLst>
                                  <p:childTnLst>
                                    <p:set>
                                      <p:cBhvr>
                                        <p:cTn id="75" dur="1" fill="hold">
                                          <p:stCondLst>
                                            <p:cond delay="0"/>
                                          </p:stCondLst>
                                        </p:cTn>
                                        <p:tgtEl>
                                          <p:spTgt spid="76"/>
                                        </p:tgtEl>
                                        <p:attrNameLst>
                                          <p:attrName>style.visibility</p:attrName>
                                        </p:attrNameLst>
                                      </p:cBhvr>
                                      <p:to>
                                        <p:strVal val="visible"/>
                                      </p:to>
                                    </p:set>
                                    <p:animEffect transition="in" filter="dissolve">
                                      <p:cBhvr>
                                        <p:cTn id="76" dur="500"/>
                                        <p:tgtEl>
                                          <p:spTgt spid="76"/>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77"/>
                                        </p:tgtEl>
                                        <p:attrNameLst>
                                          <p:attrName>style.visibility</p:attrName>
                                        </p:attrNameLst>
                                      </p:cBhvr>
                                      <p:to>
                                        <p:strVal val="visible"/>
                                      </p:to>
                                    </p:set>
                                    <p:animEffect transition="in" filter="dissolve">
                                      <p:cBhvr>
                                        <p:cTn id="79" dur="500"/>
                                        <p:tgtEl>
                                          <p:spTgt spid="77"/>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78"/>
                                        </p:tgtEl>
                                        <p:attrNameLst>
                                          <p:attrName>style.visibility</p:attrName>
                                        </p:attrNameLst>
                                      </p:cBhvr>
                                      <p:to>
                                        <p:strVal val="visible"/>
                                      </p:to>
                                    </p:set>
                                    <p:animEffect transition="in" filter="dissolve">
                                      <p:cBhvr>
                                        <p:cTn id="82" dur="500"/>
                                        <p:tgtEl>
                                          <p:spTgt spid="78"/>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79"/>
                                        </p:tgtEl>
                                        <p:attrNameLst>
                                          <p:attrName>style.visibility</p:attrName>
                                        </p:attrNameLst>
                                      </p:cBhvr>
                                      <p:to>
                                        <p:strVal val="visible"/>
                                      </p:to>
                                    </p:set>
                                    <p:animEffect transition="in" filter="dissolve">
                                      <p:cBhvr>
                                        <p:cTn id="85" dur="500"/>
                                        <p:tgtEl>
                                          <p:spTgt spid="79"/>
                                        </p:tgtEl>
                                      </p:cBhvr>
                                    </p:animEffect>
                                  </p:childTnLst>
                                </p:cTn>
                              </p:par>
                              <p:par>
                                <p:cTn id="86" presetID="9" presetClass="entr" presetSubtype="0" fill="hold" nodeType="withEffect">
                                  <p:stCondLst>
                                    <p:cond delay="0"/>
                                  </p:stCondLst>
                                  <p:childTnLst>
                                    <p:set>
                                      <p:cBhvr>
                                        <p:cTn id="87" dur="1" fill="hold">
                                          <p:stCondLst>
                                            <p:cond delay="0"/>
                                          </p:stCondLst>
                                        </p:cTn>
                                        <p:tgtEl>
                                          <p:spTgt spid="81"/>
                                        </p:tgtEl>
                                        <p:attrNameLst>
                                          <p:attrName>style.visibility</p:attrName>
                                        </p:attrNameLst>
                                      </p:cBhvr>
                                      <p:to>
                                        <p:strVal val="visible"/>
                                      </p:to>
                                    </p:set>
                                    <p:animEffect transition="in" filter="dissolve">
                                      <p:cBhvr>
                                        <p:cTn id="88" dur="500"/>
                                        <p:tgtEl>
                                          <p:spTgt spid="81"/>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82"/>
                                        </p:tgtEl>
                                        <p:attrNameLst>
                                          <p:attrName>style.visibility</p:attrName>
                                        </p:attrNameLst>
                                      </p:cBhvr>
                                      <p:to>
                                        <p:strVal val="visible"/>
                                      </p:to>
                                    </p:set>
                                    <p:animEffect transition="in" filter="dissolve">
                                      <p:cBhvr>
                                        <p:cTn id="91" dur="500"/>
                                        <p:tgtEl>
                                          <p:spTgt spid="82"/>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83"/>
                                        </p:tgtEl>
                                        <p:attrNameLst>
                                          <p:attrName>style.visibility</p:attrName>
                                        </p:attrNameLst>
                                      </p:cBhvr>
                                      <p:to>
                                        <p:strVal val="visible"/>
                                      </p:to>
                                    </p:set>
                                    <p:animEffect transition="in" filter="dissolve">
                                      <p:cBhvr>
                                        <p:cTn id="94" dur="500"/>
                                        <p:tgtEl>
                                          <p:spTgt spid="83"/>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84"/>
                                        </p:tgtEl>
                                        <p:attrNameLst>
                                          <p:attrName>style.visibility</p:attrName>
                                        </p:attrNameLst>
                                      </p:cBhvr>
                                      <p:to>
                                        <p:strVal val="visible"/>
                                      </p:to>
                                    </p:set>
                                    <p:animEffect transition="in" filter="dissolve">
                                      <p:cBhvr>
                                        <p:cTn id="97" dur="500"/>
                                        <p:tgtEl>
                                          <p:spTgt spid="84"/>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34"/>
                                        </p:tgtEl>
                                        <p:attrNameLst>
                                          <p:attrName>style.visibility</p:attrName>
                                        </p:attrNameLst>
                                      </p:cBhvr>
                                      <p:to>
                                        <p:strVal val="visible"/>
                                      </p:to>
                                    </p:set>
                                    <p:animEffect transition="in" filter="fade">
                                      <p:cBhvr>
                                        <p:cTn id="102" dur="2000"/>
                                        <p:tgtEl>
                                          <p:spTgt spid="34"/>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35"/>
                                        </p:tgtEl>
                                        <p:attrNameLst>
                                          <p:attrName>style.visibility</p:attrName>
                                        </p:attrNameLst>
                                      </p:cBhvr>
                                      <p:to>
                                        <p:strVal val="visible"/>
                                      </p:to>
                                    </p:set>
                                    <p:animEffect transition="in" filter="fade">
                                      <p:cBhvr>
                                        <p:cTn id="105" dur="2000"/>
                                        <p:tgtEl>
                                          <p:spTgt spid="35"/>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fade">
                                      <p:cBhvr>
                                        <p:cTn id="108" dur="2000"/>
                                        <p:tgtEl>
                                          <p:spTgt spid="42"/>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38"/>
                                        </p:tgtEl>
                                        <p:attrNameLst>
                                          <p:attrName>style.visibility</p:attrName>
                                        </p:attrNameLst>
                                      </p:cBhvr>
                                      <p:to>
                                        <p:strVal val="visible"/>
                                      </p:to>
                                    </p:set>
                                    <p:animEffect transition="in" filter="fade">
                                      <p:cBhvr>
                                        <p:cTn id="111" dur="2000"/>
                                        <p:tgtEl>
                                          <p:spTgt spid="38"/>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43"/>
                                        </p:tgtEl>
                                        <p:attrNameLst>
                                          <p:attrName>style.visibility</p:attrName>
                                        </p:attrNameLst>
                                      </p:cBhvr>
                                      <p:to>
                                        <p:strVal val="visible"/>
                                      </p:to>
                                    </p:set>
                                    <p:animEffect transition="in" filter="fade">
                                      <p:cBhvr>
                                        <p:cTn id="114" dur="2000"/>
                                        <p:tgtEl>
                                          <p:spTgt spid="43"/>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44"/>
                                        </p:tgtEl>
                                        <p:attrNameLst>
                                          <p:attrName>style.visibility</p:attrName>
                                        </p:attrNameLst>
                                      </p:cBhvr>
                                      <p:to>
                                        <p:strVal val="visible"/>
                                      </p:to>
                                    </p:set>
                                    <p:animEffect transition="in" filter="fade">
                                      <p:cBhvr>
                                        <p:cTn id="117" dur="2000"/>
                                        <p:tgtEl>
                                          <p:spTgt spid="44"/>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45"/>
                                        </p:tgtEl>
                                        <p:attrNameLst>
                                          <p:attrName>style.visibility</p:attrName>
                                        </p:attrNameLst>
                                      </p:cBhvr>
                                      <p:to>
                                        <p:strVal val="visible"/>
                                      </p:to>
                                    </p:set>
                                    <p:animEffect transition="in" filter="fade">
                                      <p:cBhvr>
                                        <p:cTn id="120" dur="20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animBg="1"/>
      <p:bldP spid="10" grpId="0" animBg="1"/>
      <p:bldP spid="29" grpId="0" animBg="1"/>
      <p:bldP spid="32" grpId="0" animBg="1"/>
      <p:bldP spid="36" grpId="0"/>
      <p:bldP spid="37" grpId="0"/>
      <p:bldP spid="40" grpId="0"/>
      <p:bldP spid="41" grpId="0"/>
      <p:bldP spid="48" grpId="0" animBg="1"/>
      <p:bldP spid="53" grpId="0" animBg="1"/>
      <p:bldP spid="54" grpId="0" animBg="1"/>
      <p:bldP spid="77" grpId="0"/>
      <p:bldP spid="78" grpId="0"/>
      <p:bldP spid="79" grpId="0"/>
      <p:bldP spid="82" grpId="0"/>
      <p:bldP spid="83" grpId="0"/>
      <p:bldP spid="84" grpId="0"/>
      <p:bldP spid="34" grpId="0"/>
      <p:bldP spid="35" grpId="0"/>
      <p:bldP spid="38" grpId="0"/>
      <p:bldP spid="42" grpId="0"/>
      <p:bldP spid="43" grpId="0"/>
      <p:bldP spid="44" grpId="0"/>
      <p:bldP spid="4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http://t1.gstatic.com/images?q=tbn:TCZ5epxtomoKWM%3Ahttp://www.besportier.com/archives/sylvansport-go-camping-and-travel-trailer-1.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25" y="390525"/>
            <a:ext cx="1171575" cy="168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1" name="TextBox 2"/>
          <p:cNvSpPr txBox="1">
            <a:spLocks noChangeArrowheads="1"/>
          </p:cNvSpPr>
          <p:nvPr/>
        </p:nvSpPr>
        <p:spPr bwMode="auto">
          <a:xfrm>
            <a:off x="7286625" y="0"/>
            <a:ext cx="1857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000" b="1" u="sng"/>
              <a:t>Illustration 2</a:t>
            </a:r>
            <a:endParaRPr lang="en-SG" sz="2000" b="1" u="sng"/>
          </a:p>
        </p:txBody>
      </p:sp>
      <p:pic>
        <p:nvPicPr>
          <p:cNvPr id="49156" name="Picture 4" descr="http://t1.gstatic.com/images?q=tbn:b0m9yUw6Ac6edM%3Ahttp://www.acmeindiatechnologies.com/images/Man-Pulling.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313" y="642938"/>
            <a:ext cx="7239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reeform 4"/>
          <p:cNvSpPr/>
          <p:nvPr/>
        </p:nvSpPr>
        <p:spPr>
          <a:xfrm>
            <a:off x="785813" y="1036638"/>
            <a:ext cx="414337" cy="46037"/>
          </a:xfrm>
          <a:custGeom>
            <a:avLst/>
            <a:gdLst>
              <a:gd name="connsiteX0" fmla="*/ 0 w 358877"/>
              <a:gd name="connsiteY0" fmla="*/ 68825 h 68825"/>
              <a:gd name="connsiteX1" fmla="*/ 309716 w 358877"/>
              <a:gd name="connsiteY1" fmla="*/ 9832 h 68825"/>
              <a:gd name="connsiteX2" fmla="*/ 294968 w 358877"/>
              <a:gd name="connsiteY2" fmla="*/ 9832 h 68825"/>
              <a:gd name="connsiteX3" fmla="*/ 294968 w 358877"/>
              <a:gd name="connsiteY3" fmla="*/ 9832 h 68825"/>
            </a:gdLst>
            <a:ahLst/>
            <a:cxnLst>
              <a:cxn ang="0">
                <a:pos x="connsiteX0" y="connsiteY0"/>
              </a:cxn>
              <a:cxn ang="0">
                <a:pos x="connsiteX1" y="connsiteY1"/>
              </a:cxn>
              <a:cxn ang="0">
                <a:pos x="connsiteX2" y="connsiteY2"/>
              </a:cxn>
              <a:cxn ang="0">
                <a:pos x="connsiteX3" y="connsiteY3"/>
              </a:cxn>
            </a:cxnLst>
            <a:rect l="l" t="t" r="r" b="b"/>
            <a:pathLst>
              <a:path w="358877" h="68825">
                <a:moveTo>
                  <a:pt x="0" y="68825"/>
                </a:moveTo>
                <a:lnTo>
                  <a:pt x="309716" y="9832"/>
                </a:lnTo>
                <a:cubicBezTo>
                  <a:pt x="358877" y="0"/>
                  <a:pt x="294968" y="9832"/>
                  <a:pt x="294968" y="9832"/>
                </a:cubicBezTo>
                <a:lnTo>
                  <a:pt x="294968" y="9832"/>
                </a:lnTo>
              </a:path>
            </a:pathLst>
          </a:custGeom>
          <a:ln w="6032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SG"/>
          </a:p>
        </p:txBody>
      </p:sp>
      <p:sp>
        <p:nvSpPr>
          <p:cNvPr id="6" name="TextBox 5"/>
          <p:cNvSpPr txBox="1">
            <a:spLocks noChangeArrowheads="1"/>
          </p:cNvSpPr>
          <p:nvPr/>
        </p:nvSpPr>
        <p:spPr bwMode="auto">
          <a:xfrm>
            <a:off x="142875" y="2214563"/>
            <a:ext cx="22860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600" b="1"/>
              <a:t>Mr. Bush resident of Los Angeles, California, USA.</a:t>
            </a:r>
          </a:p>
          <a:p>
            <a:pPr eaLnBrk="1" hangingPunct="1"/>
            <a:r>
              <a:rPr lang="en-US" sz="1600" b="1"/>
              <a:t>He carries on a small part-time, but lucrative business selling knives, gloves and handy utensils from a trailer and collapsible booth – transports to 2 markets in California for a period of 2-3 weeks per year.</a:t>
            </a:r>
            <a:endParaRPr lang="en-SG" sz="1600" b="1"/>
          </a:p>
        </p:txBody>
      </p:sp>
      <p:pic>
        <p:nvPicPr>
          <p:cNvPr id="49158" name="Picture 6" descr="http://t3.gstatic.com/images?q=tbn:lra7me0wcjyzIM%3Ahttp://www.soab.state.pa.us/portal/server.pt/gateway/PTARGS_0_2_99767_7560_593006_43/http%253B/pubcontent.state.pa.us/publishedcontent/publish/cop_public_safety/soab/adam_walsh_home_text/usa_flag.jpg">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773113"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60" name="Picture 8" descr="http://t2.gstatic.com/images?q=tbn:2mIKNwUkdGagFM:http://www.businessweek.com/the_thread/hotproperty/archives/800px-Flag_of_Canada.svg.png">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24238" y="0"/>
            <a:ext cx="13620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a:spLocks noChangeArrowheads="1"/>
          </p:cNvSpPr>
          <p:nvPr/>
        </p:nvSpPr>
        <p:spPr bwMode="auto">
          <a:xfrm>
            <a:off x="3429000" y="714375"/>
            <a:ext cx="1357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t>Canada</a:t>
            </a:r>
            <a:endParaRPr lang="en-SG" b="1"/>
          </a:p>
        </p:txBody>
      </p:sp>
      <p:pic>
        <p:nvPicPr>
          <p:cNvPr id="49162" name="Picture 10" descr="http://t1.gstatic.com/images?q=tbn:jiNFay5VW12_QM%3Ahttp://blawg.lehmanlaw.com/english/uploadfiles/2007_canton_01_74525.jpg">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43250" y="1071563"/>
            <a:ext cx="1928813"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3143250" y="2071688"/>
            <a:ext cx="19288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600" b="1"/>
              <a:t>Pacific Business Development Trade Fair</a:t>
            </a:r>
            <a:endParaRPr lang="en-SG" sz="1600" b="1"/>
          </a:p>
        </p:txBody>
      </p:sp>
      <p:sp>
        <p:nvSpPr>
          <p:cNvPr id="12" name="Rectangle 11"/>
          <p:cNvSpPr/>
          <p:nvPr/>
        </p:nvSpPr>
        <p:spPr>
          <a:xfrm>
            <a:off x="2071688" y="1500188"/>
            <a:ext cx="1071562" cy="571500"/>
          </a:xfrm>
          <a:prstGeom prst="rect">
            <a:avLst/>
          </a:prstGeom>
          <a:blipFill>
            <a:blip r:embed="rId1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SG"/>
          </a:p>
        </p:txBody>
      </p:sp>
      <p:sp>
        <p:nvSpPr>
          <p:cNvPr id="13" name="TextBox 12"/>
          <p:cNvSpPr txBox="1"/>
          <p:nvPr/>
        </p:nvSpPr>
        <p:spPr>
          <a:xfrm>
            <a:off x="3143250" y="3000375"/>
            <a:ext cx="1928813" cy="3662363"/>
          </a:xfrm>
          <a:prstGeom prst="rect">
            <a:avLst/>
          </a:prstGeom>
          <a:noFill/>
        </p:spPr>
        <p:txBody>
          <a:bodyPr>
            <a:spAutoFit/>
          </a:bodyPr>
          <a:lstStyle/>
          <a:p>
            <a:pPr>
              <a:defRPr/>
            </a:pPr>
            <a:r>
              <a:rPr lang="en-US" sz="1600" b="1" dirty="0">
                <a:solidFill>
                  <a:schemeClr val="bg2">
                    <a:lumMod val="25000"/>
                  </a:schemeClr>
                </a:solidFill>
              </a:rPr>
              <a:t>For 15 years</a:t>
            </a:r>
          </a:p>
          <a:p>
            <a:pPr>
              <a:defRPr/>
            </a:pPr>
            <a:r>
              <a:rPr lang="en-US" sz="1600" b="1" dirty="0">
                <a:solidFill>
                  <a:schemeClr val="tx2">
                    <a:lumMod val="75000"/>
                  </a:schemeClr>
                </a:solidFill>
              </a:rPr>
              <a:t>He has towed his trailer and booth to the Trade fair</a:t>
            </a:r>
          </a:p>
          <a:p>
            <a:pPr>
              <a:defRPr/>
            </a:pPr>
            <a:r>
              <a:rPr lang="en-US" sz="1600" b="1" dirty="0">
                <a:solidFill>
                  <a:schemeClr val="accent2">
                    <a:lumMod val="75000"/>
                  </a:schemeClr>
                </a:solidFill>
              </a:rPr>
              <a:t>Sells goods for over a 3-week period</a:t>
            </a:r>
          </a:p>
          <a:p>
            <a:pPr>
              <a:defRPr/>
            </a:pPr>
            <a:r>
              <a:rPr lang="en-US" sz="1600" b="1" dirty="0">
                <a:solidFill>
                  <a:schemeClr val="accent3">
                    <a:lumMod val="75000"/>
                  </a:schemeClr>
                </a:solidFill>
              </a:rPr>
              <a:t>At the end of each trade fair tows back to USA</a:t>
            </a:r>
          </a:p>
          <a:p>
            <a:pPr>
              <a:defRPr/>
            </a:pPr>
            <a:r>
              <a:rPr lang="en-US" sz="1600" b="1" dirty="0"/>
              <a:t>Returns to Canada only in the next Trade fair</a:t>
            </a:r>
            <a:endParaRPr lang="en-SG" sz="1600" b="1" dirty="0"/>
          </a:p>
        </p:txBody>
      </p:sp>
      <p:sp>
        <p:nvSpPr>
          <p:cNvPr id="14" name="TextBox 13"/>
          <p:cNvSpPr txBox="1"/>
          <p:nvPr/>
        </p:nvSpPr>
        <p:spPr>
          <a:xfrm>
            <a:off x="5286375" y="571500"/>
            <a:ext cx="3714750" cy="4770438"/>
          </a:xfrm>
          <a:prstGeom prst="rect">
            <a:avLst/>
          </a:prstGeom>
          <a:noFill/>
        </p:spPr>
        <p:txBody>
          <a:bodyPr>
            <a:spAutoFit/>
          </a:bodyPr>
          <a:lstStyle/>
          <a:p>
            <a:pPr>
              <a:defRPr/>
            </a:pPr>
            <a:r>
              <a:rPr lang="en-US" sz="1600" dirty="0">
                <a:solidFill>
                  <a:schemeClr val="accent1">
                    <a:lumMod val="50000"/>
                  </a:schemeClr>
                </a:solidFill>
              </a:rPr>
              <a:t>He participates in the trade fair under following circumstances:</a:t>
            </a:r>
          </a:p>
          <a:p>
            <a:pPr>
              <a:defRPr/>
            </a:pPr>
            <a:endParaRPr lang="en-US" sz="1600" dirty="0">
              <a:solidFill>
                <a:schemeClr val="accent1">
                  <a:lumMod val="50000"/>
                </a:schemeClr>
              </a:solidFill>
            </a:endParaRPr>
          </a:p>
          <a:p>
            <a:pPr marL="342900" indent="-342900">
              <a:buFontTx/>
              <a:buAutoNum type="arabicPeriod"/>
              <a:defRPr/>
            </a:pPr>
            <a:r>
              <a:rPr lang="en-US" sz="1600" dirty="0"/>
              <a:t>Has a non-exclusive annual licence to occupy a specific area. The licence can be varied, suspended or revoked at any time.</a:t>
            </a:r>
          </a:p>
          <a:p>
            <a:pPr marL="342900" indent="-342900">
              <a:buFontTx/>
              <a:buAutoNum type="arabicPeriod"/>
              <a:defRPr/>
            </a:pPr>
            <a:r>
              <a:rPr lang="en-US" sz="1600" b="1" dirty="0">
                <a:solidFill>
                  <a:schemeClr val="accent3">
                    <a:lumMod val="75000"/>
                  </a:schemeClr>
                </a:solidFill>
              </a:rPr>
              <a:t>Entry into Canada is temporary for immigration purposes for limited purpose of attending fair</a:t>
            </a:r>
          </a:p>
          <a:p>
            <a:pPr marL="342900" indent="-342900">
              <a:buFontTx/>
              <a:buAutoNum type="arabicPeriod"/>
              <a:defRPr/>
            </a:pPr>
            <a:r>
              <a:rPr lang="en-US" sz="1600" b="1" dirty="0">
                <a:solidFill>
                  <a:schemeClr val="accent4">
                    <a:lumMod val="75000"/>
                  </a:schemeClr>
                </a:solidFill>
              </a:rPr>
              <a:t>Canadian customers cannot order or return his products. He has no telephone in Canada</a:t>
            </a:r>
          </a:p>
          <a:p>
            <a:pPr marL="342900" indent="-342900">
              <a:buFontTx/>
              <a:buAutoNum type="arabicPeriod"/>
              <a:defRPr/>
            </a:pPr>
            <a:r>
              <a:rPr lang="en-US" sz="1600" dirty="0">
                <a:solidFill>
                  <a:srgbClr val="002060"/>
                </a:solidFill>
              </a:rPr>
              <a:t>His goods are not stored in Canada (apart from inventory in his van and booth.</a:t>
            </a:r>
          </a:p>
          <a:p>
            <a:pPr marL="342900" indent="-342900">
              <a:buFontTx/>
              <a:buAutoNum type="arabicPeriod"/>
              <a:defRPr/>
            </a:pPr>
            <a:r>
              <a:rPr lang="en-US" sz="1600" b="1" dirty="0">
                <a:solidFill>
                  <a:schemeClr val="bg1">
                    <a:lumMod val="50000"/>
                  </a:schemeClr>
                </a:solidFill>
              </a:rPr>
              <a:t>Significant proportion of his total business profits each year is earned at the trade fair.</a:t>
            </a:r>
            <a:endParaRPr lang="en-SG" sz="1600" b="1" dirty="0">
              <a:solidFill>
                <a:schemeClr val="bg1">
                  <a:lumMod val="50000"/>
                </a:schemeClr>
              </a:solidFill>
            </a:endParaRPr>
          </a:p>
        </p:txBody>
      </p:sp>
      <p:sp>
        <p:nvSpPr>
          <p:cNvPr id="15" name="TextBox 14"/>
          <p:cNvSpPr txBox="1"/>
          <p:nvPr/>
        </p:nvSpPr>
        <p:spPr>
          <a:xfrm>
            <a:off x="5214938" y="6211888"/>
            <a:ext cx="3929062" cy="646112"/>
          </a:xfrm>
          <a:prstGeom prst="rect">
            <a:avLst/>
          </a:prstGeom>
          <a:solidFill>
            <a:schemeClr val="accent3">
              <a:lumMod val="60000"/>
              <a:lumOff val="40000"/>
            </a:schemeClr>
          </a:solidFill>
        </p:spPr>
        <p:txBody>
          <a:bodyPr>
            <a:spAutoFit/>
          </a:bodyPr>
          <a:lstStyle/>
          <a:p>
            <a:pPr>
              <a:defRPr/>
            </a:pPr>
            <a:r>
              <a:rPr lang="en-US" b="1" dirty="0"/>
              <a:t>Does Mr.Bush have a PE in Canada?</a:t>
            </a:r>
            <a:endParaRPr lang="en-SG" sz="1600" b="1"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49158"/>
                                        </p:tgtEl>
                                        <p:attrNameLst>
                                          <p:attrName>style.visibility</p:attrName>
                                        </p:attrNameLst>
                                      </p:cBhvr>
                                      <p:to>
                                        <p:strVal val="visible"/>
                                      </p:to>
                                    </p:set>
                                    <p:anim calcmode="lin" valueType="num">
                                      <p:cBhvr>
                                        <p:cTn id="7" dur="500" fill="hold"/>
                                        <p:tgtEl>
                                          <p:spTgt spid="49158"/>
                                        </p:tgtEl>
                                        <p:attrNameLst>
                                          <p:attrName>ppt_w</p:attrName>
                                        </p:attrNameLst>
                                      </p:cBhvr>
                                      <p:tavLst>
                                        <p:tav tm="0">
                                          <p:val>
                                            <p:fltVal val="0"/>
                                          </p:val>
                                        </p:tav>
                                        <p:tav tm="100000">
                                          <p:val>
                                            <p:strVal val="#ppt_w"/>
                                          </p:val>
                                        </p:tav>
                                      </p:tavLst>
                                    </p:anim>
                                    <p:anim calcmode="lin" valueType="num">
                                      <p:cBhvr>
                                        <p:cTn id="8" dur="500" fill="hold"/>
                                        <p:tgtEl>
                                          <p:spTgt spid="49158"/>
                                        </p:tgtEl>
                                        <p:attrNameLst>
                                          <p:attrName>ppt_h</p:attrName>
                                        </p:attrNameLst>
                                      </p:cBhvr>
                                      <p:tavLst>
                                        <p:tav tm="0">
                                          <p:val>
                                            <p:fltVal val="0"/>
                                          </p:val>
                                        </p:tav>
                                        <p:tav tm="100000">
                                          <p:val>
                                            <p:strVal val="#ppt_h"/>
                                          </p:val>
                                        </p:tav>
                                      </p:tavLst>
                                    </p:anim>
                                    <p:animEffect transition="in" filter="fade">
                                      <p:cBhvr>
                                        <p:cTn id="9" dur="500"/>
                                        <p:tgtEl>
                                          <p:spTgt spid="4915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ppt_x</p:attrName>
                                        </p:attrNameLst>
                                      </p:cBhvr>
                                      <p:tavLst>
                                        <p:tav tm="0">
                                          <p:val>
                                            <p:strVal val="#ppt_x-.2"/>
                                          </p:val>
                                        </p:tav>
                                        <p:tav tm="100000">
                                          <p:val>
                                            <p:strVal val="#ppt_x"/>
                                          </p:val>
                                        </p:tav>
                                      </p:tavLst>
                                    </p:anim>
                                    <p:anim calcmode="lin" valueType="num">
                                      <p:cBhvr>
                                        <p:cTn id="15"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6" dur="1000"/>
                                        <p:tgtEl>
                                          <p:spTgt spid="5"/>
                                        </p:tgtEl>
                                      </p:cBhvr>
                                    </p:animEffect>
                                  </p:childTnLst>
                                </p:cTn>
                              </p:par>
                              <p:par>
                                <p:cTn id="17" presetID="53" presetClass="entr" presetSubtype="0" fill="hold" nodeType="withEffect">
                                  <p:stCondLst>
                                    <p:cond delay="0"/>
                                  </p:stCondLst>
                                  <p:childTnLst>
                                    <p:set>
                                      <p:cBhvr>
                                        <p:cTn id="18" dur="1" fill="hold">
                                          <p:stCondLst>
                                            <p:cond delay="0"/>
                                          </p:stCondLst>
                                        </p:cTn>
                                        <p:tgtEl>
                                          <p:spTgt spid="49156"/>
                                        </p:tgtEl>
                                        <p:attrNameLst>
                                          <p:attrName>style.visibility</p:attrName>
                                        </p:attrNameLst>
                                      </p:cBhvr>
                                      <p:to>
                                        <p:strVal val="visible"/>
                                      </p:to>
                                    </p:set>
                                    <p:anim calcmode="lin" valueType="num">
                                      <p:cBhvr>
                                        <p:cTn id="19" dur="500" fill="hold"/>
                                        <p:tgtEl>
                                          <p:spTgt spid="49156"/>
                                        </p:tgtEl>
                                        <p:attrNameLst>
                                          <p:attrName>ppt_w</p:attrName>
                                        </p:attrNameLst>
                                      </p:cBhvr>
                                      <p:tavLst>
                                        <p:tav tm="0">
                                          <p:val>
                                            <p:fltVal val="0"/>
                                          </p:val>
                                        </p:tav>
                                        <p:tav tm="100000">
                                          <p:val>
                                            <p:strVal val="#ppt_w"/>
                                          </p:val>
                                        </p:tav>
                                      </p:tavLst>
                                    </p:anim>
                                    <p:anim calcmode="lin" valueType="num">
                                      <p:cBhvr>
                                        <p:cTn id="20" dur="500" fill="hold"/>
                                        <p:tgtEl>
                                          <p:spTgt spid="49156"/>
                                        </p:tgtEl>
                                        <p:attrNameLst>
                                          <p:attrName>ppt_h</p:attrName>
                                        </p:attrNameLst>
                                      </p:cBhvr>
                                      <p:tavLst>
                                        <p:tav tm="0">
                                          <p:val>
                                            <p:fltVal val="0"/>
                                          </p:val>
                                        </p:tav>
                                        <p:tav tm="100000">
                                          <p:val>
                                            <p:strVal val="#ppt_h"/>
                                          </p:val>
                                        </p:tav>
                                      </p:tavLst>
                                    </p:anim>
                                    <p:animEffect transition="in" filter="fade">
                                      <p:cBhvr>
                                        <p:cTn id="21" dur="500"/>
                                        <p:tgtEl>
                                          <p:spTgt spid="49156"/>
                                        </p:tgtEl>
                                      </p:cBhvr>
                                    </p:animEffect>
                                  </p:childTnLst>
                                </p:cTn>
                              </p:par>
                              <p:par>
                                <p:cTn id="22" presetID="53" presetClass="entr" presetSubtype="0" fill="hold" nodeType="withEffect">
                                  <p:stCondLst>
                                    <p:cond delay="0"/>
                                  </p:stCondLst>
                                  <p:childTnLst>
                                    <p:set>
                                      <p:cBhvr>
                                        <p:cTn id="23" dur="1" fill="hold">
                                          <p:stCondLst>
                                            <p:cond delay="0"/>
                                          </p:stCondLst>
                                        </p:cTn>
                                        <p:tgtEl>
                                          <p:spTgt spid="49154"/>
                                        </p:tgtEl>
                                        <p:attrNameLst>
                                          <p:attrName>style.visibility</p:attrName>
                                        </p:attrNameLst>
                                      </p:cBhvr>
                                      <p:to>
                                        <p:strVal val="visible"/>
                                      </p:to>
                                    </p:set>
                                    <p:anim calcmode="lin" valueType="num">
                                      <p:cBhvr>
                                        <p:cTn id="24" dur="500" fill="hold"/>
                                        <p:tgtEl>
                                          <p:spTgt spid="49154"/>
                                        </p:tgtEl>
                                        <p:attrNameLst>
                                          <p:attrName>ppt_w</p:attrName>
                                        </p:attrNameLst>
                                      </p:cBhvr>
                                      <p:tavLst>
                                        <p:tav tm="0">
                                          <p:val>
                                            <p:fltVal val="0"/>
                                          </p:val>
                                        </p:tav>
                                        <p:tav tm="100000">
                                          <p:val>
                                            <p:strVal val="#ppt_w"/>
                                          </p:val>
                                        </p:tav>
                                      </p:tavLst>
                                    </p:anim>
                                    <p:anim calcmode="lin" valueType="num">
                                      <p:cBhvr>
                                        <p:cTn id="25" dur="500" fill="hold"/>
                                        <p:tgtEl>
                                          <p:spTgt spid="49154"/>
                                        </p:tgtEl>
                                        <p:attrNameLst>
                                          <p:attrName>ppt_h</p:attrName>
                                        </p:attrNameLst>
                                      </p:cBhvr>
                                      <p:tavLst>
                                        <p:tav tm="0">
                                          <p:val>
                                            <p:fltVal val="0"/>
                                          </p:val>
                                        </p:tav>
                                        <p:tav tm="100000">
                                          <p:val>
                                            <p:strVal val="#ppt_h"/>
                                          </p:val>
                                        </p:tav>
                                      </p:tavLst>
                                    </p:anim>
                                    <p:animEffect transition="in" filter="fade">
                                      <p:cBhvr>
                                        <p:cTn id="26" dur="500"/>
                                        <p:tgtEl>
                                          <p:spTgt spid="49154"/>
                                        </p:tgtEl>
                                      </p:cBhvr>
                                    </p:animEffect>
                                  </p:childTnLst>
                                </p:cTn>
                              </p:par>
                              <p:par>
                                <p:cTn id="27" presetID="53"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animEffect transition="in" filter="fade">
                                      <p:cBhvr>
                                        <p:cTn id="31" dur="500"/>
                                        <p:tgtEl>
                                          <p:spTgt spid="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1000" fill="hold"/>
                                        <p:tgtEl>
                                          <p:spTgt spid="12"/>
                                        </p:tgtEl>
                                        <p:attrNameLst>
                                          <p:attrName>ppt_x</p:attrName>
                                        </p:attrNameLst>
                                      </p:cBhvr>
                                      <p:tavLst>
                                        <p:tav tm="0">
                                          <p:val>
                                            <p:strVal val="#ppt_x-.2"/>
                                          </p:val>
                                        </p:tav>
                                        <p:tav tm="100000">
                                          <p:val>
                                            <p:strVal val="#ppt_x"/>
                                          </p:val>
                                        </p:tav>
                                      </p:tavLst>
                                    </p:anim>
                                    <p:anim calcmode="lin" valueType="num">
                                      <p:cBhvr>
                                        <p:cTn id="37"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38" dur="1000"/>
                                        <p:tgtEl>
                                          <p:spTgt spid="12"/>
                                        </p:tgtEl>
                                      </p:cBhvr>
                                    </p:animEffect>
                                  </p:childTnLst>
                                </p:cTn>
                              </p:par>
                              <p:par>
                                <p:cTn id="39" presetID="29" presetClass="entr" presetSubtype="0" fill="hold" nodeType="withEffect">
                                  <p:stCondLst>
                                    <p:cond delay="0"/>
                                  </p:stCondLst>
                                  <p:childTnLst>
                                    <p:set>
                                      <p:cBhvr>
                                        <p:cTn id="40" dur="1" fill="hold">
                                          <p:stCondLst>
                                            <p:cond delay="0"/>
                                          </p:stCondLst>
                                        </p:cTn>
                                        <p:tgtEl>
                                          <p:spTgt spid="49160"/>
                                        </p:tgtEl>
                                        <p:attrNameLst>
                                          <p:attrName>style.visibility</p:attrName>
                                        </p:attrNameLst>
                                      </p:cBhvr>
                                      <p:to>
                                        <p:strVal val="visible"/>
                                      </p:to>
                                    </p:set>
                                    <p:anim calcmode="lin" valueType="num">
                                      <p:cBhvr>
                                        <p:cTn id="41" dur="1000" fill="hold"/>
                                        <p:tgtEl>
                                          <p:spTgt spid="49160"/>
                                        </p:tgtEl>
                                        <p:attrNameLst>
                                          <p:attrName>ppt_x</p:attrName>
                                        </p:attrNameLst>
                                      </p:cBhvr>
                                      <p:tavLst>
                                        <p:tav tm="0">
                                          <p:val>
                                            <p:strVal val="#ppt_x-.2"/>
                                          </p:val>
                                        </p:tav>
                                        <p:tav tm="100000">
                                          <p:val>
                                            <p:strVal val="#ppt_x"/>
                                          </p:val>
                                        </p:tav>
                                      </p:tavLst>
                                    </p:anim>
                                    <p:anim calcmode="lin" valueType="num">
                                      <p:cBhvr>
                                        <p:cTn id="42" dur="1000" fill="hold"/>
                                        <p:tgtEl>
                                          <p:spTgt spid="49160"/>
                                        </p:tgtEl>
                                        <p:attrNameLst>
                                          <p:attrName>ppt_y</p:attrName>
                                        </p:attrNameLst>
                                      </p:cBhvr>
                                      <p:tavLst>
                                        <p:tav tm="0">
                                          <p:val>
                                            <p:strVal val="#ppt_y"/>
                                          </p:val>
                                        </p:tav>
                                        <p:tav tm="100000">
                                          <p:val>
                                            <p:strVal val="#ppt_y"/>
                                          </p:val>
                                        </p:tav>
                                      </p:tavLst>
                                    </p:anim>
                                    <p:animEffect transition="in" filter="wipe(right)" prLst="gradientSize: 0.1">
                                      <p:cBhvr>
                                        <p:cTn id="43" dur="1000"/>
                                        <p:tgtEl>
                                          <p:spTgt spid="49160"/>
                                        </p:tgtEl>
                                      </p:cBhvr>
                                    </p:animEffect>
                                  </p:childTnLst>
                                </p:cTn>
                              </p:par>
                              <p:par>
                                <p:cTn id="44" presetID="29" presetClass="entr" presetSubtype="0" fill="hold" grpId="0" nodeType="with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1000" fill="hold"/>
                                        <p:tgtEl>
                                          <p:spTgt spid="9"/>
                                        </p:tgtEl>
                                        <p:attrNameLst>
                                          <p:attrName>ppt_x</p:attrName>
                                        </p:attrNameLst>
                                      </p:cBhvr>
                                      <p:tavLst>
                                        <p:tav tm="0">
                                          <p:val>
                                            <p:strVal val="#ppt_x-.2"/>
                                          </p:val>
                                        </p:tav>
                                        <p:tav tm="100000">
                                          <p:val>
                                            <p:strVal val="#ppt_x"/>
                                          </p:val>
                                        </p:tav>
                                      </p:tavLst>
                                    </p:anim>
                                    <p:anim calcmode="lin" valueType="num">
                                      <p:cBhvr>
                                        <p:cTn id="47"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48" dur="1000"/>
                                        <p:tgtEl>
                                          <p:spTgt spid="9"/>
                                        </p:tgtEl>
                                      </p:cBhvr>
                                    </p:animEffect>
                                  </p:childTnLst>
                                </p:cTn>
                              </p:par>
                              <p:par>
                                <p:cTn id="49" presetID="29" presetClass="entr" presetSubtype="0" fill="hold" nodeType="withEffect">
                                  <p:stCondLst>
                                    <p:cond delay="0"/>
                                  </p:stCondLst>
                                  <p:childTnLst>
                                    <p:set>
                                      <p:cBhvr>
                                        <p:cTn id="50" dur="1" fill="hold">
                                          <p:stCondLst>
                                            <p:cond delay="0"/>
                                          </p:stCondLst>
                                        </p:cTn>
                                        <p:tgtEl>
                                          <p:spTgt spid="49162"/>
                                        </p:tgtEl>
                                        <p:attrNameLst>
                                          <p:attrName>style.visibility</p:attrName>
                                        </p:attrNameLst>
                                      </p:cBhvr>
                                      <p:to>
                                        <p:strVal val="visible"/>
                                      </p:to>
                                    </p:set>
                                    <p:anim calcmode="lin" valueType="num">
                                      <p:cBhvr>
                                        <p:cTn id="51" dur="1000" fill="hold"/>
                                        <p:tgtEl>
                                          <p:spTgt spid="49162"/>
                                        </p:tgtEl>
                                        <p:attrNameLst>
                                          <p:attrName>ppt_x</p:attrName>
                                        </p:attrNameLst>
                                      </p:cBhvr>
                                      <p:tavLst>
                                        <p:tav tm="0">
                                          <p:val>
                                            <p:strVal val="#ppt_x-.2"/>
                                          </p:val>
                                        </p:tav>
                                        <p:tav tm="100000">
                                          <p:val>
                                            <p:strVal val="#ppt_x"/>
                                          </p:val>
                                        </p:tav>
                                      </p:tavLst>
                                    </p:anim>
                                    <p:anim calcmode="lin" valueType="num">
                                      <p:cBhvr>
                                        <p:cTn id="52" dur="1000" fill="hold"/>
                                        <p:tgtEl>
                                          <p:spTgt spid="49162"/>
                                        </p:tgtEl>
                                        <p:attrNameLst>
                                          <p:attrName>ppt_y</p:attrName>
                                        </p:attrNameLst>
                                      </p:cBhvr>
                                      <p:tavLst>
                                        <p:tav tm="0">
                                          <p:val>
                                            <p:strVal val="#ppt_y"/>
                                          </p:val>
                                        </p:tav>
                                        <p:tav tm="100000">
                                          <p:val>
                                            <p:strVal val="#ppt_y"/>
                                          </p:val>
                                        </p:tav>
                                      </p:tavLst>
                                    </p:anim>
                                    <p:animEffect transition="in" filter="wipe(right)" prLst="gradientSize: 0.1">
                                      <p:cBhvr>
                                        <p:cTn id="53" dur="1000"/>
                                        <p:tgtEl>
                                          <p:spTgt spid="49162"/>
                                        </p:tgtEl>
                                      </p:cBhvr>
                                    </p:animEffect>
                                  </p:childTnLst>
                                </p:cTn>
                              </p:par>
                              <p:par>
                                <p:cTn id="54" presetID="29" presetClass="entr" presetSubtype="0" fill="hold" grpId="0" nodeType="with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ppt_x</p:attrName>
                                        </p:attrNameLst>
                                      </p:cBhvr>
                                      <p:tavLst>
                                        <p:tav tm="0">
                                          <p:val>
                                            <p:strVal val="#ppt_x-.2"/>
                                          </p:val>
                                        </p:tav>
                                        <p:tav tm="100000">
                                          <p:val>
                                            <p:strVal val="#ppt_x"/>
                                          </p:val>
                                        </p:tav>
                                      </p:tavLst>
                                    </p:anim>
                                    <p:anim calcmode="lin" valueType="num">
                                      <p:cBhvr>
                                        <p:cTn id="57"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58" dur="1000"/>
                                        <p:tgtEl>
                                          <p:spTgt spid="11"/>
                                        </p:tgtEl>
                                      </p:cBhvr>
                                    </p:animEffect>
                                  </p:childTnLst>
                                </p:cTn>
                              </p:par>
                              <p:par>
                                <p:cTn id="59" presetID="29" presetClass="entr" presetSubtype="0" fill="hold" grpId="0" nodeType="with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p:cTn id="61" dur="1000" fill="hold"/>
                                        <p:tgtEl>
                                          <p:spTgt spid="13"/>
                                        </p:tgtEl>
                                        <p:attrNameLst>
                                          <p:attrName>ppt_x</p:attrName>
                                        </p:attrNameLst>
                                      </p:cBhvr>
                                      <p:tavLst>
                                        <p:tav tm="0">
                                          <p:val>
                                            <p:strVal val="#ppt_x-.2"/>
                                          </p:val>
                                        </p:tav>
                                        <p:tav tm="100000">
                                          <p:val>
                                            <p:strVal val="#ppt_x"/>
                                          </p:val>
                                        </p:tav>
                                      </p:tavLst>
                                    </p:anim>
                                    <p:anim calcmode="lin" valueType="num">
                                      <p:cBhvr>
                                        <p:cTn id="62"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63" dur="1000"/>
                                        <p:tgtEl>
                                          <p:spTgt spid="13"/>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47" presetClass="entr" presetSubtype="0"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fade">
                                      <p:cBhvr>
                                        <p:cTn id="68" dur="1000"/>
                                        <p:tgtEl>
                                          <p:spTgt spid="14"/>
                                        </p:tgtEl>
                                      </p:cBhvr>
                                    </p:animEffect>
                                    <p:anim calcmode="lin" valueType="num">
                                      <p:cBhvr>
                                        <p:cTn id="69" dur="1000" fill="hold"/>
                                        <p:tgtEl>
                                          <p:spTgt spid="14"/>
                                        </p:tgtEl>
                                        <p:attrNameLst>
                                          <p:attrName>ppt_x</p:attrName>
                                        </p:attrNameLst>
                                      </p:cBhvr>
                                      <p:tavLst>
                                        <p:tav tm="0">
                                          <p:val>
                                            <p:strVal val="#ppt_x"/>
                                          </p:val>
                                        </p:tav>
                                        <p:tav tm="100000">
                                          <p:val>
                                            <p:strVal val="#ppt_x"/>
                                          </p:val>
                                        </p:tav>
                                      </p:tavLst>
                                    </p:anim>
                                    <p:anim calcmode="lin" valueType="num">
                                      <p:cBhvr>
                                        <p:cTn id="7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18" presetClass="entr" presetSubtype="12" fill="hold" grpId="0" nodeType="click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strips(downLeft)">
                                      <p:cBhvr>
                                        <p:cTn id="7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1" grpId="0"/>
      <p:bldP spid="12" grpId="0" animBg="1"/>
      <p:bldP spid="13" grpId="0"/>
      <p:bldP spid="14" grpId="0"/>
      <p:bldP spid="1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1"/>
          <p:cNvSpPr txBox="1">
            <a:spLocks noChangeArrowheads="1"/>
          </p:cNvSpPr>
          <p:nvPr/>
        </p:nvSpPr>
        <p:spPr bwMode="auto">
          <a:xfrm>
            <a:off x="0" y="0"/>
            <a:ext cx="8286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buFont typeface="Wingdings" pitchFamily="2" charset="2"/>
              <a:buChar char=""/>
            </a:pPr>
            <a:r>
              <a:rPr lang="en-US" b="1">
                <a:latin typeface="Calibri" pitchFamily="34" charset="0"/>
              </a:rPr>
              <a:t> BUSINESS PROFITS </a:t>
            </a:r>
            <a:endParaRPr lang="en-SG">
              <a:latin typeface="Calibri" pitchFamily="34" charset="0"/>
            </a:endParaRPr>
          </a:p>
        </p:txBody>
      </p:sp>
      <p:sp>
        <p:nvSpPr>
          <p:cNvPr id="6" name="Rectangle 5"/>
          <p:cNvSpPr/>
          <p:nvPr/>
        </p:nvSpPr>
        <p:spPr>
          <a:xfrm>
            <a:off x="1500166" y="2786058"/>
            <a:ext cx="2000264" cy="1000132"/>
          </a:xfrm>
          <a:prstGeom prst="rect">
            <a:avLst/>
          </a:prstGeom>
          <a:solidFill>
            <a:schemeClr val="bg2">
              <a:lumMod val="50000"/>
            </a:schemeClr>
          </a:solidFill>
          <a:ln>
            <a:solidFill>
              <a:schemeClr val="bg2">
                <a:lumMod val="25000"/>
              </a:schemeClr>
            </a:solidFill>
          </a:ln>
          <a:effectLst>
            <a:innerShdw blurRad="63500" dist="50800" dir="8100000">
              <a:schemeClr val="bg2">
                <a:lumMod val="25000"/>
                <a:alpha val="50000"/>
              </a:schemeClr>
            </a:innerShdw>
          </a:effectLst>
          <a:scene3d>
            <a:camera prst="orthographicFront"/>
            <a:lightRig rig="chilly" dir="t"/>
          </a:scene3d>
          <a:sp3d extrusionH="76200" contourW="12700" prstMaterial="dkEdge">
            <a:bevelT prst="relaxedInset"/>
            <a:bevelB/>
            <a:extrusionClr>
              <a:schemeClr val="bg2">
                <a:lumMod val="25000"/>
              </a:schemeClr>
            </a:extrusionClr>
            <a:contourClr>
              <a:schemeClr val="bg2">
                <a:lumMod val="50000"/>
              </a:schemeClr>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t>ENTERPRISE</a:t>
            </a:r>
            <a:endParaRPr lang="en-SG" b="1" dirty="0"/>
          </a:p>
        </p:txBody>
      </p:sp>
      <p:sp>
        <p:nvSpPr>
          <p:cNvPr id="7" name="Oval 6"/>
          <p:cNvSpPr/>
          <p:nvPr/>
        </p:nvSpPr>
        <p:spPr>
          <a:xfrm>
            <a:off x="5572132" y="2571744"/>
            <a:ext cx="1500198" cy="1500198"/>
          </a:xfrm>
          <a:prstGeom prst="ellipse">
            <a:avLst/>
          </a:prstGeom>
          <a:solidFill>
            <a:srgbClr val="FC7660"/>
          </a:solidFill>
          <a:ln>
            <a:solidFill>
              <a:srgbClr val="FF0D0D"/>
            </a:solidFill>
          </a:ln>
          <a:effectLst>
            <a:outerShdw blurRad="50800" dist="38100" sx="1000" sy="1000" algn="br" rotWithShape="0">
              <a:srgbClr val="FF7171"/>
            </a:outerShdw>
          </a:effectLst>
          <a:scene3d>
            <a:camera prst="orthographicFront">
              <a:rot lat="600000" lon="0" rev="0"/>
            </a:camera>
            <a:lightRig rig="sunset" dir="t">
              <a:rot lat="0" lon="0" rev="10800000"/>
            </a:lightRig>
          </a:scene3d>
          <a:sp3d z="88900" extrusionH="76200" contourW="12700" prstMaterial="dkEdge">
            <a:bevelT/>
            <a:bevelB/>
            <a:extrusionClr>
              <a:srgbClr val="FC7660"/>
            </a:extrusionClr>
            <a:contourClr>
              <a:srgbClr val="FF7171"/>
            </a:contourClr>
          </a:sp3d>
        </p:spPr>
        <p:style>
          <a:lnRef idx="2">
            <a:schemeClr val="accent1">
              <a:shade val="50000"/>
            </a:schemeClr>
          </a:lnRef>
          <a:fillRef idx="1">
            <a:schemeClr val="accent1"/>
          </a:fillRef>
          <a:effectRef idx="0">
            <a:schemeClr val="accent1"/>
          </a:effectRef>
          <a:fontRef idx="minor">
            <a:schemeClr val="lt1"/>
          </a:fontRef>
        </p:style>
        <p:txBody>
          <a:bodyPr anchor="ctr">
            <a:flatTx/>
          </a:bodyPr>
          <a:lstStyle/>
          <a:p>
            <a:pPr algn="ctr" fontAlgn="auto">
              <a:spcBef>
                <a:spcPts val="0"/>
              </a:spcBef>
              <a:spcAft>
                <a:spcPts val="0"/>
              </a:spcAft>
              <a:defRPr/>
            </a:pPr>
            <a:r>
              <a:rPr lang="en-US" b="1" dirty="0"/>
              <a:t>Business</a:t>
            </a:r>
          </a:p>
          <a:p>
            <a:pPr algn="ctr" fontAlgn="auto">
              <a:spcBef>
                <a:spcPts val="0"/>
              </a:spcBef>
              <a:spcAft>
                <a:spcPts val="0"/>
              </a:spcAft>
              <a:defRPr/>
            </a:pPr>
            <a:r>
              <a:rPr lang="en-US" b="1" dirty="0"/>
              <a:t>Activity</a:t>
            </a:r>
            <a:endParaRPr lang="en-SG" b="1" dirty="0"/>
          </a:p>
        </p:txBody>
      </p:sp>
      <p:cxnSp>
        <p:nvCxnSpPr>
          <p:cNvPr id="8" name="Straight Connector 7"/>
          <p:cNvCxnSpPr/>
          <p:nvPr/>
        </p:nvCxnSpPr>
        <p:spPr>
          <a:xfrm rot="5400000">
            <a:off x="2858294" y="2856706"/>
            <a:ext cx="3429000" cy="1588"/>
          </a:xfrm>
          <a:prstGeom prst="line">
            <a:avLst/>
          </a:prstGeom>
          <a:ln>
            <a:solidFill>
              <a:srgbClr val="FFC000"/>
            </a:solidFill>
            <a:prstDash val="sysDash"/>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1143000" y="1357313"/>
            <a:ext cx="2714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Residence State</a:t>
            </a:r>
            <a:endParaRPr lang="en-SG" b="1">
              <a:latin typeface="Calibri" pitchFamily="34" charset="0"/>
            </a:endParaRPr>
          </a:p>
        </p:txBody>
      </p:sp>
      <p:sp>
        <p:nvSpPr>
          <p:cNvPr id="10" name="TextBox 9"/>
          <p:cNvSpPr txBox="1">
            <a:spLocks noChangeArrowheads="1"/>
          </p:cNvSpPr>
          <p:nvPr/>
        </p:nvSpPr>
        <p:spPr bwMode="auto">
          <a:xfrm>
            <a:off x="4929188" y="1357313"/>
            <a:ext cx="2714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Source State</a:t>
            </a:r>
            <a:endParaRPr lang="en-SG" b="1">
              <a:latin typeface="Calibri" pitchFamily="34" charset="0"/>
            </a:endParaRPr>
          </a:p>
        </p:txBody>
      </p:sp>
      <p:sp>
        <p:nvSpPr>
          <p:cNvPr id="11" name="Pentagon 10"/>
          <p:cNvSpPr/>
          <p:nvPr/>
        </p:nvSpPr>
        <p:spPr>
          <a:xfrm>
            <a:off x="1143000" y="4929188"/>
            <a:ext cx="2786063" cy="1143000"/>
          </a:xfrm>
          <a:prstGeom prst="homePlat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Article 7(1): Source State may only tax if Business Activity constitutes a PE</a:t>
            </a:r>
            <a:endParaRPr lang="en-SG" dirty="0"/>
          </a:p>
        </p:txBody>
      </p:sp>
      <p:sp>
        <p:nvSpPr>
          <p:cNvPr id="13" name="Pentagon 12"/>
          <p:cNvSpPr/>
          <p:nvPr/>
        </p:nvSpPr>
        <p:spPr>
          <a:xfrm>
            <a:off x="4286250" y="4929188"/>
            <a:ext cx="2000250" cy="1143000"/>
          </a:xfrm>
          <a:prstGeom prst="homePlat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Article 5: Definition of Permanent Establishment</a:t>
            </a:r>
            <a:endParaRPr lang="en-SG" dirty="0"/>
          </a:p>
        </p:txBody>
      </p:sp>
      <p:sp>
        <p:nvSpPr>
          <p:cNvPr id="14" name="Rectangle 13"/>
          <p:cNvSpPr/>
          <p:nvPr/>
        </p:nvSpPr>
        <p:spPr>
          <a:xfrm>
            <a:off x="6786563" y="4929188"/>
            <a:ext cx="1857375" cy="1214437"/>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Article 7: Income Attribution</a:t>
            </a:r>
            <a:endParaRPr lang="en-SG"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8" presetClass="emph" presetSubtype="0" fill="hold" grpId="0" nodeType="afterEffect">
                                  <p:stCondLst>
                                    <p:cond delay="0"/>
                                  </p:stCondLst>
                                  <p:iterate type="lt">
                                    <p:tmPct val="10000"/>
                                  </p:iterate>
                                  <p:childTnLst>
                                    <p:animClr clrSpc="rgb" dir="cw">
                                      <p:cBhvr override="childStyle">
                                        <p:cTn id="6" dur="500" fill="hold"/>
                                        <p:tgtEl>
                                          <p:spTgt spid="9"/>
                                        </p:tgtEl>
                                        <p:attrNameLst>
                                          <p:attrName>style.color</p:attrName>
                                        </p:attrNameLst>
                                      </p:cBhvr>
                                      <p:to>
                                        <a:schemeClr val="accent2"/>
                                      </p:to>
                                    </p:animClr>
                                    <p:animClr clrSpc="rgb" dir="cw">
                                      <p:cBhvr>
                                        <p:cTn id="7" dur="500" fill="hold"/>
                                        <p:tgtEl>
                                          <p:spTgt spid="9"/>
                                        </p:tgtEl>
                                        <p:attrNameLst>
                                          <p:attrName>fillcolor</p:attrName>
                                        </p:attrNameLst>
                                      </p:cBhvr>
                                      <p:to>
                                        <a:schemeClr val="accent2"/>
                                      </p:to>
                                    </p:animClr>
                                    <p:set>
                                      <p:cBhvr>
                                        <p:cTn id="8" dur="500" fill="hold"/>
                                        <p:tgtEl>
                                          <p:spTgt spid="9"/>
                                        </p:tgtEl>
                                        <p:attrNameLst>
                                          <p:attrName>fill.type</p:attrName>
                                        </p:attrNameLst>
                                      </p:cBhvr>
                                      <p:to>
                                        <p:strVal val="solid"/>
                                      </p:to>
                                    </p:set>
                                    <p:anim to="1.5" calcmode="lin" valueType="num">
                                      <p:cBhvr override="childStyle">
                                        <p:cTn id="9" dur="500" fill="hold"/>
                                        <p:tgtEl>
                                          <p:spTgt spid="9"/>
                                        </p:tgtEl>
                                        <p:attrNameLst>
                                          <p:attrName>style.fontSize</p:attrName>
                                        </p:attrNameLst>
                                      </p:cBhvr>
                                    </p:anim>
                                  </p:childTnLst>
                                </p:cTn>
                              </p:par>
                            </p:childTnLst>
                          </p:cTn>
                        </p:par>
                        <p:par>
                          <p:cTn id="10" fill="hold" nodeType="afterGroup">
                            <p:stCondLst>
                              <p:cond delay="1150"/>
                            </p:stCondLst>
                            <p:childTnLst>
                              <p:par>
                                <p:cTn id="11" presetID="28" presetClass="emph" presetSubtype="0" fill="hold" grpId="0" nodeType="afterEffect">
                                  <p:stCondLst>
                                    <p:cond delay="0"/>
                                  </p:stCondLst>
                                  <p:iterate type="lt">
                                    <p:tmPct val="10000"/>
                                  </p:iterate>
                                  <p:childTnLst>
                                    <p:animClr clrSpc="rgb" dir="cw">
                                      <p:cBhvr override="childStyle">
                                        <p:cTn id="12" dur="500" fill="hold"/>
                                        <p:tgtEl>
                                          <p:spTgt spid="10"/>
                                        </p:tgtEl>
                                        <p:attrNameLst>
                                          <p:attrName>style.color</p:attrName>
                                        </p:attrNameLst>
                                      </p:cBhvr>
                                      <p:to>
                                        <a:schemeClr val="accent2"/>
                                      </p:to>
                                    </p:animClr>
                                    <p:animClr clrSpc="rgb" dir="cw">
                                      <p:cBhvr>
                                        <p:cTn id="13" dur="500" fill="hold"/>
                                        <p:tgtEl>
                                          <p:spTgt spid="10"/>
                                        </p:tgtEl>
                                        <p:attrNameLst>
                                          <p:attrName>fillcolor</p:attrName>
                                        </p:attrNameLst>
                                      </p:cBhvr>
                                      <p:to>
                                        <a:schemeClr val="accent2"/>
                                      </p:to>
                                    </p:animClr>
                                    <p:set>
                                      <p:cBhvr>
                                        <p:cTn id="14" dur="500" fill="hold"/>
                                        <p:tgtEl>
                                          <p:spTgt spid="10"/>
                                        </p:tgtEl>
                                        <p:attrNameLst>
                                          <p:attrName>fill.type</p:attrName>
                                        </p:attrNameLst>
                                      </p:cBhvr>
                                      <p:to>
                                        <p:strVal val="solid"/>
                                      </p:to>
                                    </p:set>
                                    <p:anim to="1.5" calcmode="lin" valueType="num">
                                      <p:cBhvr override="childStyle">
                                        <p:cTn id="15" dur="500" fill="hold"/>
                                        <p:tgtEl>
                                          <p:spTgt spid="10"/>
                                        </p:tgtEl>
                                        <p:attrNameLst>
                                          <p:attrName>style.fontSize</p:attrName>
                                        </p:attrNameLst>
                                      </p:cBhvr>
                                    </p:anim>
                                  </p:childTnLst>
                                </p:cTn>
                              </p:par>
                            </p:childTnLst>
                          </p:cTn>
                        </p:par>
                        <p:par>
                          <p:cTn id="16" fill="hold" nodeType="afterGroup">
                            <p:stCondLst>
                              <p:cond delay="2150"/>
                            </p:stCondLst>
                            <p:childTnLst>
                              <p:par>
                                <p:cTn id="17" presetID="10" presetClass="entr" presetSubtype="0"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par>
                          <p:cTn id="20" fill="hold" nodeType="afterGroup">
                            <p:stCondLst>
                              <p:cond delay="2650"/>
                            </p:stCondLst>
                            <p:childTnLst>
                              <p:par>
                                <p:cTn id="21" presetID="10" presetClass="entr" presetSubtype="0"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par>
                          <p:cTn id="24" fill="hold" nodeType="afterGroup">
                            <p:stCondLst>
                              <p:cond delay="3150"/>
                            </p:stCondLst>
                            <p:childTnLst>
                              <p:par>
                                <p:cTn id="25" presetID="3" presetClass="entr" presetSubtype="1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par>
                          <p:cTn id="28" fill="hold" nodeType="afterGroup">
                            <p:stCondLst>
                              <p:cond delay="3650"/>
                            </p:stCondLst>
                            <p:childTnLst>
                              <p:par>
                                <p:cTn id="29" presetID="3" presetClass="entr" presetSubtype="1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blinds(horizontal)">
                                      <p:cBhvr>
                                        <p:cTn id="31" dur="500"/>
                                        <p:tgtEl>
                                          <p:spTgt spid="13"/>
                                        </p:tgtEl>
                                      </p:cBhvr>
                                    </p:animEffect>
                                  </p:childTnLst>
                                </p:cTn>
                              </p:par>
                            </p:childTnLst>
                          </p:cTn>
                        </p:par>
                        <p:par>
                          <p:cTn id="32" fill="hold" nodeType="afterGroup">
                            <p:stCondLst>
                              <p:cond delay="4150"/>
                            </p:stCondLst>
                            <p:childTnLst>
                              <p:par>
                                <p:cTn id="33" presetID="3" presetClass="entr" presetSubtype="1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blinds(horizontal)">
                                      <p:cBhvr>
                                        <p:cTn id="3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13" grpId="0" animBg="1"/>
      <p:bldP spid="1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rtlCol="0">
            <a:normAutofit/>
          </a:bodyPr>
          <a:lstStyle/>
          <a:p>
            <a:pPr eaLnBrk="1" fontAlgn="auto" hangingPunct="1">
              <a:spcAft>
                <a:spcPts val="0"/>
              </a:spcAft>
              <a:defRPr/>
            </a:pPr>
            <a:r>
              <a:rPr lang="en-US" dirty="0" smtClean="0"/>
              <a:t>Relevance of PE for Business Profits</a:t>
            </a:r>
            <a:endParaRPr lang="en-US" dirty="0"/>
          </a:p>
        </p:txBody>
      </p:sp>
      <p:sp>
        <p:nvSpPr>
          <p:cNvPr id="46083" name="Content Placeholder 2"/>
          <p:cNvSpPr>
            <a:spLocks noGrp="1"/>
          </p:cNvSpPr>
          <p:nvPr>
            <p:ph idx="1"/>
          </p:nvPr>
        </p:nvSpPr>
        <p:spPr/>
        <p:txBody>
          <a:bodyPr/>
          <a:lstStyle/>
          <a:p>
            <a:pPr algn="just" eaLnBrk="1" hangingPunct="1"/>
            <a:r>
              <a:rPr lang="en-US" sz="2400" smtClean="0"/>
              <a:t>Permanent Establishment is a Litmus test that is used in all the treaties to determine whether the business income is subject to tax in the </a:t>
            </a:r>
            <a:r>
              <a:rPr lang="en-US" sz="2400" b="1" smtClean="0"/>
              <a:t>Country of Source</a:t>
            </a:r>
          </a:p>
          <a:p>
            <a:pPr algn="just" eaLnBrk="1" hangingPunct="1"/>
            <a:endParaRPr lang="en-US" sz="2400" b="1" smtClean="0"/>
          </a:p>
          <a:p>
            <a:pPr algn="just" eaLnBrk="1" hangingPunct="1"/>
            <a:r>
              <a:rPr lang="en-US" sz="2400" smtClean="0"/>
              <a:t>Concept of PE is totally irrelevant in considering the assessee’s tax liability in COR. It assumes importance only while considering the tax liability in the host country (COS).</a:t>
            </a:r>
          </a:p>
          <a:p>
            <a:pPr algn="just" eaLnBrk="1" hangingPunct="1"/>
            <a:endParaRPr lang="en-US" sz="2400" smtClean="0"/>
          </a:p>
          <a:p>
            <a:pPr algn="just" eaLnBrk="1" hangingPunct="1"/>
            <a:r>
              <a:rPr lang="en-US" sz="2400" smtClean="0"/>
              <a:t>There is considerable scope for PE profits to be “massaged” by the manipulation of charges for goods and services supplied between the entity’s head office and its PE.</a:t>
            </a:r>
          </a:p>
          <a:p>
            <a:pPr algn="just" eaLnBrk="1" hangingPunct="1"/>
            <a:endParaRPr lang="en-US" sz="2400" smtClean="0"/>
          </a:p>
          <a:p>
            <a:pPr eaLnBrk="1" hangingPunct="1"/>
            <a:endParaRPr lang="en-US" sz="2400" b="1" smtClean="0"/>
          </a:p>
          <a:p>
            <a:pPr eaLnBrk="1" hangingPunct="1"/>
            <a:endParaRPr lang="en-US" sz="2400" b="1" smtClean="0"/>
          </a:p>
        </p:txBody>
      </p:sp>
    </p:spTree>
  </p:cSld>
  <p:clrMapOvr>
    <a:masterClrMapping/>
  </p:clrMapOvr>
  <p:transition>
    <p:split orient="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2"/>
          <p:cNvSpPr>
            <a:spLocks noChangeArrowheads="1"/>
          </p:cNvSpPr>
          <p:nvPr/>
        </p:nvSpPr>
        <p:spPr bwMode="auto">
          <a:xfrm>
            <a:off x="2000250" y="152400"/>
            <a:ext cx="5214938"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2500" b="1">
                <a:solidFill>
                  <a:schemeClr val="bg1"/>
                </a:solidFill>
                <a:latin typeface="Calibri" pitchFamily="34" charset="0"/>
              </a:rPr>
              <a:t>Relevance of PE for business Profits</a:t>
            </a:r>
          </a:p>
        </p:txBody>
      </p:sp>
      <p:sp>
        <p:nvSpPr>
          <p:cNvPr id="47107" name="Line 3"/>
          <p:cNvSpPr>
            <a:spLocks noChangeShapeType="1"/>
          </p:cNvSpPr>
          <p:nvPr/>
        </p:nvSpPr>
        <p:spPr bwMode="auto">
          <a:xfrm>
            <a:off x="4419600" y="6858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47108" name="Line 4"/>
          <p:cNvSpPr>
            <a:spLocks noChangeShapeType="1"/>
          </p:cNvSpPr>
          <p:nvPr/>
        </p:nvSpPr>
        <p:spPr bwMode="auto">
          <a:xfrm>
            <a:off x="1981200" y="914400"/>
            <a:ext cx="548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47109" name="Line 5"/>
          <p:cNvSpPr>
            <a:spLocks noChangeShapeType="1"/>
          </p:cNvSpPr>
          <p:nvPr/>
        </p:nvSpPr>
        <p:spPr bwMode="auto">
          <a:xfrm>
            <a:off x="1981200" y="9144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10" name="Line 6"/>
          <p:cNvSpPr>
            <a:spLocks noChangeShapeType="1"/>
          </p:cNvSpPr>
          <p:nvPr/>
        </p:nvSpPr>
        <p:spPr bwMode="auto">
          <a:xfrm>
            <a:off x="7467600" y="9144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11" name="AutoShape 7"/>
          <p:cNvSpPr>
            <a:spLocks noChangeArrowheads="1"/>
          </p:cNvSpPr>
          <p:nvPr/>
        </p:nvSpPr>
        <p:spPr bwMode="auto">
          <a:xfrm>
            <a:off x="914400" y="1295400"/>
            <a:ext cx="19812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solidFill>
                  <a:schemeClr val="bg1"/>
                </a:solidFill>
                <a:latin typeface="Calibri" pitchFamily="34" charset="0"/>
              </a:rPr>
              <a:t>IT Act</a:t>
            </a:r>
          </a:p>
        </p:txBody>
      </p:sp>
      <p:sp>
        <p:nvSpPr>
          <p:cNvPr id="47112" name="AutoShape 8"/>
          <p:cNvSpPr>
            <a:spLocks noChangeArrowheads="1"/>
          </p:cNvSpPr>
          <p:nvPr/>
        </p:nvSpPr>
        <p:spPr bwMode="auto">
          <a:xfrm>
            <a:off x="6553200" y="1295400"/>
            <a:ext cx="19050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solidFill>
                  <a:schemeClr val="bg1"/>
                </a:solidFill>
                <a:latin typeface="Calibri" pitchFamily="34" charset="0"/>
              </a:rPr>
              <a:t>DTA</a:t>
            </a:r>
          </a:p>
        </p:txBody>
      </p:sp>
      <p:sp>
        <p:nvSpPr>
          <p:cNvPr id="47113" name="Line 9"/>
          <p:cNvSpPr>
            <a:spLocks noChangeShapeType="1"/>
          </p:cNvSpPr>
          <p:nvPr/>
        </p:nvSpPr>
        <p:spPr bwMode="auto">
          <a:xfrm>
            <a:off x="1981200" y="18288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14" name="AutoShape 10"/>
          <p:cNvSpPr>
            <a:spLocks noChangeArrowheads="1"/>
          </p:cNvSpPr>
          <p:nvPr/>
        </p:nvSpPr>
        <p:spPr bwMode="auto">
          <a:xfrm>
            <a:off x="914400" y="2209800"/>
            <a:ext cx="19812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solidFill>
                  <a:schemeClr val="bg1"/>
                </a:solidFill>
                <a:latin typeface="Calibri" pitchFamily="34" charset="0"/>
              </a:rPr>
              <a:t>Royalties &amp; FTS</a:t>
            </a:r>
          </a:p>
        </p:txBody>
      </p:sp>
      <p:sp>
        <p:nvSpPr>
          <p:cNvPr id="47115" name="Line 11"/>
          <p:cNvSpPr>
            <a:spLocks noChangeShapeType="1"/>
          </p:cNvSpPr>
          <p:nvPr/>
        </p:nvSpPr>
        <p:spPr bwMode="auto">
          <a:xfrm>
            <a:off x="838200" y="29718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47116" name="Line 12"/>
          <p:cNvSpPr>
            <a:spLocks noChangeShapeType="1"/>
          </p:cNvSpPr>
          <p:nvPr/>
        </p:nvSpPr>
        <p:spPr bwMode="auto">
          <a:xfrm>
            <a:off x="6096000" y="20574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47117" name="Line 13"/>
          <p:cNvSpPr>
            <a:spLocks noChangeShapeType="1"/>
          </p:cNvSpPr>
          <p:nvPr/>
        </p:nvSpPr>
        <p:spPr bwMode="auto">
          <a:xfrm>
            <a:off x="7543800" y="18288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47118" name="Line 14"/>
          <p:cNvSpPr>
            <a:spLocks noChangeShapeType="1"/>
          </p:cNvSpPr>
          <p:nvPr/>
        </p:nvSpPr>
        <p:spPr bwMode="auto">
          <a:xfrm>
            <a:off x="1981200" y="2743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47119" name="Line 15"/>
          <p:cNvSpPr>
            <a:spLocks noChangeShapeType="1"/>
          </p:cNvSpPr>
          <p:nvPr/>
        </p:nvSpPr>
        <p:spPr bwMode="auto">
          <a:xfrm>
            <a:off x="838200" y="29718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20" name="Line 16"/>
          <p:cNvSpPr>
            <a:spLocks noChangeShapeType="1"/>
          </p:cNvSpPr>
          <p:nvPr/>
        </p:nvSpPr>
        <p:spPr bwMode="auto">
          <a:xfrm>
            <a:off x="2971800" y="29718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21" name="Line 17"/>
          <p:cNvSpPr>
            <a:spLocks noChangeShapeType="1"/>
          </p:cNvSpPr>
          <p:nvPr/>
        </p:nvSpPr>
        <p:spPr bwMode="auto">
          <a:xfrm>
            <a:off x="6096000" y="20574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22" name="Line 18"/>
          <p:cNvSpPr>
            <a:spLocks noChangeShapeType="1"/>
          </p:cNvSpPr>
          <p:nvPr/>
        </p:nvSpPr>
        <p:spPr bwMode="auto">
          <a:xfrm>
            <a:off x="8229600" y="20574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23" name="AutoShape 19"/>
          <p:cNvSpPr>
            <a:spLocks noChangeArrowheads="1"/>
          </p:cNvSpPr>
          <p:nvPr/>
        </p:nvSpPr>
        <p:spPr bwMode="auto">
          <a:xfrm>
            <a:off x="228600" y="3352800"/>
            <a:ext cx="12954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solidFill>
                  <a:schemeClr val="bg1"/>
                </a:solidFill>
                <a:latin typeface="Calibri" pitchFamily="34" charset="0"/>
              </a:rPr>
              <a:t>No PE</a:t>
            </a:r>
          </a:p>
        </p:txBody>
      </p:sp>
      <p:sp>
        <p:nvSpPr>
          <p:cNvPr id="47124" name="AutoShape 20"/>
          <p:cNvSpPr>
            <a:spLocks noChangeArrowheads="1"/>
          </p:cNvSpPr>
          <p:nvPr/>
        </p:nvSpPr>
        <p:spPr bwMode="auto">
          <a:xfrm>
            <a:off x="2286000" y="3352800"/>
            <a:ext cx="12954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solidFill>
                  <a:schemeClr val="bg1"/>
                </a:solidFill>
                <a:latin typeface="Calibri" pitchFamily="34" charset="0"/>
              </a:rPr>
              <a:t>PE</a:t>
            </a:r>
          </a:p>
        </p:txBody>
      </p:sp>
      <p:sp>
        <p:nvSpPr>
          <p:cNvPr id="47125" name="Line 21"/>
          <p:cNvSpPr>
            <a:spLocks noChangeShapeType="1"/>
          </p:cNvSpPr>
          <p:nvPr/>
        </p:nvSpPr>
        <p:spPr bwMode="auto">
          <a:xfrm>
            <a:off x="838200" y="38862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26" name="Line 22"/>
          <p:cNvSpPr>
            <a:spLocks noChangeShapeType="1"/>
          </p:cNvSpPr>
          <p:nvPr/>
        </p:nvSpPr>
        <p:spPr bwMode="auto">
          <a:xfrm>
            <a:off x="2971800" y="38862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27" name="AutoShape 23"/>
          <p:cNvSpPr>
            <a:spLocks noChangeArrowheads="1"/>
          </p:cNvSpPr>
          <p:nvPr/>
        </p:nvSpPr>
        <p:spPr bwMode="auto">
          <a:xfrm>
            <a:off x="5410200" y="2438400"/>
            <a:ext cx="12954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solidFill>
                  <a:schemeClr val="bg1"/>
                </a:solidFill>
                <a:latin typeface="Calibri" pitchFamily="34" charset="0"/>
              </a:rPr>
              <a:t>No PE</a:t>
            </a:r>
          </a:p>
        </p:txBody>
      </p:sp>
      <p:sp>
        <p:nvSpPr>
          <p:cNvPr id="47128" name="AutoShape 24"/>
          <p:cNvSpPr>
            <a:spLocks noChangeArrowheads="1"/>
          </p:cNvSpPr>
          <p:nvPr/>
        </p:nvSpPr>
        <p:spPr bwMode="auto">
          <a:xfrm>
            <a:off x="7772400" y="2438400"/>
            <a:ext cx="12954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solidFill>
                  <a:schemeClr val="bg1"/>
                </a:solidFill>
                <a:latin typeface="Calibri" pitchFamily="34" charset="0"/>
              </a:rPr>
              <a:t>PE</a:t>
            </a:r>
          </a:p>
        </p:txBody>
      </p:sp>
      <p:sp>
        <p:nvSpPr>
          <p:cNvPr id="47129" name="AutoShape 25"/>
          <p:cNvSpPr>
            <a:spLocks noChangeArrowheads="1"/>
          </p:cNvSpPr>
          <p:nvPr/>
        </p:nvSpPr>
        <p:spPr bwMode="auto">
          <a:xfrm>
            <a:off x="152400" y="4267200"/>
            <a:ext cx="1524000" cy="21336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2000" b="1">
                <a:solidFill>
                  <a:schemeClr val="bg1"/>
                </a:solidFill>
                <a:latin typeface="Calibri" pitchFamily="34" charset="0"/>
              </a:rPr>
              <a:t>10%</a:t>
            </a:r>
            <a:endParaRPr lang="en-US" sz="2000" b="1" i="1">
              <a:solidFill>
                <a:schemeClr val="bg1"/>
              </a:solidFill>
              <a:latin typeface="Calibri" pitchFamily="34" charset="0"/>
            </a:endParaRPr>
          </a:p>
          <a:p>
            <a:pPr algn="ctr"/>
            <a:r>
              <a:rPr lang="en-US" sz="2000" b="1" i="1">
                <a:solidFill>
                  <a:schemeClr val="bg1"/>
                </a:solidFill>
                <a:latin typeface="Calibri" pitchFamily="34" charset="0"/>
              </a:rPr>
              <a:t>u/s </a:t>
            </a:r>
          </a:p>
          <a:p>
            <a:pPr algn="ctr"/>
            <a:r>
              <a:rPr lang="en-US" sz="2000" b="1" i="1">
                <a:solidFill>
                  <a:schemeClr val="bg1"/>
                </a:solidFill>
                <a:latin typeface="Calibri" pitchFamily="34" charset="0"/>
              </a:rPr>
              <a:t>115A(1)(BB)</a:t>
            </a:r>
          </a:p>
          <a:p>
            <a:pPr algn="ctr"/>
            <a:r>
              <a:rPr lang="en-US" sz="2000" b="1" i="1">
                <a:solidFill>
                  <a:schemeClr val="bg1"/>
                </a:solidFill>
                <a:latin typeface="Calibri" pitchFamily="34" charset="0"/>
              </a:rPr>
              <a:t>On Gross</a:t>
            </a:r>
          </a:p>
          <a:p>
            <a:pPr algn="ctr"/>
            <a:r>
              <a:rPr lang="en-US" sz="2000" b="1" i="1">
                <a:solidFill>
                  <a:schemeClr val="bg1"/>
                </a:solidFill>
                <a:latin typeface="Calibri" pitchFamily="34" charset="0"/>
              </a:rPr>
              <a:t> Receipts</a:t>
            </a:r>
            <a:r>
              <a:rPr lang="en-US" sz="2000" b="1">
                <a:solidFill>
                  <a:schemeClr val="bg1"/>
                </a:solidFill>
                <a:latin typeface="Calibri" pitchFamily="34" charset="0"/>
              </a:rPr>
              <a:t> </a:t>
            </a:r>
          </a:p>
        </p:txBody>
      </p:sp>
      <p:sp>
        <p:nvSpPr>
          <p:cNvPr id="47130" name="AutoShape 26"/>
          <p:cNvSpPr>
            <a:spLocks noChangeArrowheads="1"/>
          </p:cNvSpPr>
          <p:nvPr/>
        </p:nvSpPr>
        <p:spPr bwMode="auto">
          <a:xfrm>
            <a:off x="1828800" y="4267200"/>
            <a:ext cx="2057400" cy="23622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2000" b="1">
                <a:solidFill>
                  <a:schemeClr val="bg1"/>
                </a:solidFill>
                <a:latin typeface="Calibri" pitchFamily="34" charset="0"/>
              </a:rPr>
              <a:t>40%</a:t>
            </a:r>
            <a:endParaRPr lang="en-US" sz="2000" b="1" i="1">
              <a:solidFill>
                <a:schemeClr val="bg1"/>
              </a:solidFill>
              <a:latin typeface="Calibri" pitchFamily="34" charset="0"/>
            </a:endParaRPr>
          </a:p>
          <a:p>
            <a:pPr algn="ctr"/>
            <a:r>
              <a:rPr lang="en-US" sz="2000" b="1" i="1">
                <a:solidFill>
                  <a:schemeClr val="bg1"/>
                </a:solidFill>
                <a:latin typeface="Calibri" pitchFamily="34" charset="0"/>
              </a:rPr>
              <a:t>As per </a:t>
            </a:r>
          </a:p>
          <a:p>
            <a:pPr algn="ctr"/>
            <a:r>
              <a:rPr lang="en-US" sz="2000" b="1" i="1">
                <a:solidFill>
                  <a:schemeClr val="bg1"/>
                </a:solidFill>
                <a:latin typeface="Calibri" pitchFamily="34" charset="0"/>
              </a:rPr>
              <a:t>FA, 2012, I Sch</a:t>
            </a:r>
          </a:p>
          <a:p>
            <a:pPr algn="ctr"/>
            <a:r>
              <a:rPr lang="en-US" sz="2000" b="1" i="1">
                <a:solidFill>
                  <a:schemeClr val="bg1"/>
                </a:solidFill>
                <a:latin typeface="Calibri" pitchFamily="34" charset="0"/>
              </a:rPr>
              <a:t>Part II</a:t>
            </a:r>
          </a:p>
          <a:p>
            <a:pPr algn="ctr"/>
            <a:r>
              <a:rPr lang="en-US" sz="2000" b="1" i="1">
                <a:solidFill>
                  <a:schemeClr val="bg1"/>
                </a:solidFill>
                <a:latin typeface="Calibri" pitchFamily="34" charset="0"/>
              </a:rPr>
              <a:t>Entry No. 2(b)(ix)</a:t>
            </a:r>
            <a:r>
              <a:rPr lang="en-US" sz="2000" b="1">
                <a:solidFill>
                  <a:schemeClr val="bg1"/>
                </a:solidFill>
                <a:latin typeface="Calibri" pitchFamily="34" charset="0"/>
              </a:rPr>
              <a:t> </a:t>
            </a:r>
            <a:endParaRPr lang="en-US" sz="2000" b="1" i="1">
              <a:solidFill>
                <a:schemeClr val="bg1"/>
              </a:solidFill>
              <a:latin typeface="Calibri" pitchFamily="34" charset="0"/>
            </a:endParaRPr>
          </a:p>
          <a:p>
            <a:pPr algn="ctr"/>
            <a:r>
              <a:rPr lang="en-US" sz="2000" b="1" i="1">
                <a:solidFill>
                  <a:schemeClr val="bg1"/>
                </a:solidFill>
                <a:latin typeface="Calibri" pitchFamily="34" charset="0"/>
              </a:rPr>
              <a:t>On Net receipts </a:t>
            </a:r>
          </a:p>
          <a:p>
            <a:pPr algn="ctr"/>
            <a:r>
              <a:rPr lang="en-US" sz="2000" b="1" i="1">
                <a:solidFill>
                  <a:schemeClr val="bg1"/>
                </a:solidFill>
                <a:latin typeface="Calibri" pitchFamily="34" charset="0"/>
              </a:rPr>
              <a:t>after expens</a:t>
            </a:r>
            <a:r>
              <a:rPr lang="en-US" sz="1500" b="1" i="1">
                <a:solidFill>
                  <a:schemeClr val="bg1"/>
                </a:solidFill>
                <a:latin typeface="Verdana" pitchFamily="34" charset="0"/>
              </a:rPr>
              <a:t>es</a:t>
            </a:r>
            <a:r>
              <a:rPr lang="en-US" b="1">
                <a:solidFill>
                  <a:schemeClr val="bg1"/>
                </a:solidFill>
                <a:latin typeface="Verdana" pitchFamily="34" charset="0"/>
              </a:rPr>
              <a:t> </a:t>
            </a:r>
          </a:p>
        </p:txBody>
      </p:sp>
      <p:sp>
        <p:nvSpPr>
          <p:cNvPr id="47131" name="AutoShape 27"/>
          <p:cNvSpPr>
            <a:spLocks noChangeArrowheads="1"/>
          </p:cNvSpPr>
          <p:nvPr/>
        </p:nvSpPr>
        <p:spPr bwMode="auto">
          <a:xfrm>
            <a:off x="7772400" y="3352800"/>
            <a:ext cx="1295400" cy="7620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solidFill>
                  <a:schemeClr val="bg1"/>
                </a:solidFill>
                <a:latin typeface="Verdana" pitchFamily="34" charset="0"/>
              </a:rPr>
              <a:t>BP/FTS/</a:t>
            </a:r>
          </a:p>
          <a:p>
            <a:pPr algn="ctr"/>
            <a:r>
              <a:rPr lang="en-US">
                <a:solidFill>
                  <a:schemeClr val="bg1"/>
                </a:solidFill>
                <a:latin typeface="Verdana" pitchFamily="34" charset="0"/>
              </a:rPr>
              <a:t>R/IPS</a:t>
            </a:r>
          </a:p>
        </p:txBody>
      </p:sp>
      <p:sp>
        <p:nvSpPr>
          <p:cNvPr id="47132" name="Line 28"/>
          <p:cNvSpPr>
            <a:spLocks noChangeShapeType="1"/>
          </p:cNvSpPr>
          <p:nvPr/>
        </p:nvSpPr>
        <p:spPr bwMode="auto">
          <a:xfrm>
            <a:off x="6096000" y="29718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47133" name="Line 29"/>
          <p:cNvSpPr>
            <a:spLocks noChangeShapeType="1"/>
          </p:cNvSpPr>
          <p:nvPr/>
        </p:nvSpPr>
        <p:spPr bwMode="auto">
          <a:xfrm>
            <a:off x="8382000" y="29718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34" name="Line 30"/>
          <p:cNvSpPr>
            <a:spLocks noChangeShapeType="1"/>
          </p:cNvSpPr>
          <p:nvPr/>
        </p:nvSpPr>
        <p:spPr bwMode="auto">
          <a:xfrm>
            <a:off x="8382000" y="41148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35" name="AutoShape 31"/>
          <p:cNvSpPr>
            <a:spLocks noChangeArrowheads="1"/>
          </p:cNvSpPr>
          <p:nvPr/>
        </p:nvSpPr>
        <p:spPr bwMode="auto">
          <a:xfrm>
            <a:off x="7572375" y="4495800"/>
            <a:ext cx="1495425" cy="2057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1600" b="1">
                <a:solidFill>
                  <a:schemeClr val="bg1"/>
                </a:solidFill>
                <a:latin typeface="Calibri" pitchFamily="34" charset="0"/>
              </a:rPr>
              <a:t>40%</a:t>
            </a:r>
            <a:endParaRPr lang="en-US" sz="1600" b="1" i="1">
              <a:solidFill>
                <a:schemeClr val="bg1"/>
              </a:solidFill>
              <a:latin typeface="Calibri" pitchFamily="34" charset="0"/>
            </a:endParaRPr>
          </a:p>
          <a:p>
            <a:pPr algn="ctr"/>
            <a:r>
              <a:rPr lang="en-US" sz="1600" b="1" i="1">
                <a:solidFill>
                  <a:schemeClr val="bg1"/>
                </a:solidFill>
                <a:latin typeface="Calibri" pitchFamily="34" charset="0"/>
              </a:rPr>
              <a:t>As per </a:t>
            </a:r>
          </a:p>
          <a:p>
            <a:pPr algn="ctr"/>
            <a:r>
              <a:rPr lang="en-US" sz="1600" b="1" i="1">
                <a:solidFill>
                  <a:schemeClr val="bg1"/>
                </a:solidFill>
                <a:latin typeface="Calibri" pitchFamily="34" charset="0"/>
              </a:rPr>
              <a:t>FA Act, 2012, I Sch</a:t>
            </a:r>
          </a:p>
          <a:p>
            <a:pPr algn="ctr"/>
            <a:r>
              <a:rPr lang="en-US" sz="1600" b="1" i="1">
                <a:solidFill>
                  <a:schemeClr val="bg1"/>
                </a:solidFill>
                <a:latin typeface="Calibri" pitchFamily="34" charset="0"/>
              </a:rPr>
              <a:t>Part II</a:t>
            </a:r>
          </a:p>
          <a:p>
            <a:pPr algn="ctr"/>
            <a:r>
              <a:rPr lang="en-US" sz="1600" b="1" i="1">
                <a:solidFill>
                  <a:schemeClr val="bg1"/>
                </a:solidFill>
                <a:latin typeface="Calibri" pitchFamily="34" charset="0"/>
              </a:rPr>
              <a:t>Entry No. 2(b)(ix)</a:t>
            </a:r>
            <a:r>
              <a:rPr lang="en-US" sz="1600" b="1">
                <a:solidFill>
                  <a:schemeClr val="bg1"/>
                </a:solidFill>
                <a:latin typeface="Calibri" pitchFamily="34" charset="0"/>
              </a:rPr>
              <a:t> </a:t>
            </a:r>
            <a:endParaRPr lang="en-US" sz="1600" b="1" i="1">
              <a:solidFill>
                <a:schemeClr val="bg1"/>
              </a:solidFill>
              <a:latin typeface="Calibri" pitchFamily="34" charset="0"/>
            </a:endParaRPr>
          </a:p>
          <a:p>
            <a:pPr algn="ctr"/>
            <a:r>
              <a:rPr lang="en-US" sz="1600" b="1" i="1">
                <a:solidFill>
                  <a:schemeClr val="bg1"/>
                </a:solidFill>
                <a:latin typeface="Calibri" pitchFamily="34" charset="0"/>
              </a:rPr>
              <a:t>On Net receipts </a:t>
            </a:r>
          </a:p>
          <a:p>
            <a:pPr algn="ctr"/>
            <a:r>
              <a:rPr lang="en-US" sz="1600" b="1" i="1">
                <a:solidFill>
                  <a:schemeClr val="bg1"/>
                </a:solidFill>
                <a:latin typeface="Calibri" pitchFamily="34" charset="0"/>
              </a:rPr>
              <a:t>after expenses</a:t>
            </a:r>
            <a:r>
              <a:rPr lang="en-US" b="1">
                <a:solidFill>
                  <a:schemeClr val="bg1"/>
                </a:solidFill>
                <a:latin typeface="Verdana" pitchFamily="34" charset="0"/>
              </a:rPr>
              <a:t> </a:t>
            </a:r>
          </a:p>
        </p:txBody>
      </p:sp>
      <p:sp>
        <p:nvSpPr>
          <p:cNvPr id="47136" name="Line 32"/>
          <p:cNvSpPr>
            <a:spLocks noChangeShapeType="1"/>
          </p:cNvSpPr>
          <p:nvPr/>
        </p:nvSpPr>
        <p:spPr bwMode="auto">
          <a:xfrm>
            <a:off x="4724400" y="32004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47137" name="Line 33"/>
          <p:cNvSpPr>
            <a:spLocks noChangeShapeType="1"/>
          </p:cNvSpPr>
          <p:nvPr/>
        </p:nvSpPr>
        <p:spPr bwMode="auto">
          <a:xfrm>
            <a:off x="6858000" y="32004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38" name="Line 34"/>
          <p:cNvSpPr>
            <a:spLocks noChangeShapeType="1"/>
          </p:cNvSpPr>
          <p:nvPr/>
        </p:nvSpPr>
        <p:spPr bwMode="auto">
          <a:xfrm>
            <a:off x="4724400" y="32004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39" name="AutoShape 35"/>
          <p:cNvSpPr>
            <a:spLocks noChangeArrowheads="1"/>
          </p:cNvSpPr>
          <p:nvPr/>
        </p:nvSpPr>
        <p:spPr bwMode="auto">
          <a:xfrm>
            <a:off x="4114800" y="3581400"/>
            <a:ext cx="1295400" cy="7620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solidFill>
                  <a:schemeClr val="bg1"/>
                </a:solidFill>
                <a:latin typeface="Verdana" pitchFamily="34" charset="0"/>
              </a:rPr>
              <a:t>R/FTS/IPS</a:t>
            </a:r>
          </a:p>
        </p:txBody>
      </p:sp>
      <p:sp>
        <p:nvSpPr>
          <p:cNvPr id="47140" name="AutoShape 36"/>
          <p:cNvSpPr>
            <a:spLocks noChangeArrowheads="1"/>
          </p:cNvSpPr>
          <p:nvPr/>
        </p:nvSpPr>
        <p:spPr bwMode="auto">
          <a:xfrm>
            <a:off x="6172200" y="3657600"/>
            <a:ext cx="12954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solidFill>
                  <a:schemeClr val="bg1"/>
                </a:solidFill>
                <a:latin typeface="Verdana" pitchFamily="34" charset="0"/>
              </a:rPr>
              <a:t>BP</a:t>
            </a:r>
          </a:p>
        </p:txBody>
      </p:sp>
      <p:sp>
        <p:nvSpPr>
          <p:cNvPr id="47141" name="Line 37"/>
          <p:cNvSpPr>
            <a:spLocks noChangeShapeType="1"/>
          </p:cNvSpPr>
          <p:nvPr/>
        </p:nvSpPr>
        <p:spPr bwMode="auto">
          <a:xfrm>
            <a:off x="4724400" y="43434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42" name="Line 38"/>
          <p:cNvSpPr>
            <a:spLocks noChangeShapeType="1"/>
          </p:cNvSpPr>
          <p:nvPr/>
        </p:nvSpPr>
        <p:spPr bwMode="auto">
          <a:xfrm>
            <a:off x="6858000" y="41910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143" name="AutoShape 39"/>
          <p:cNvSpPr>
            <a:spLocks noChangeArrowheads="1"/>
          </p:cNvSpPr>
          <p:nvPr/>
        </p:nvSpPr>
        <p:spPr bwMode="auto">
          <a:xfrm>
            <a:off x="4038600" y="4648200"/>
            <a:ext cx="1524000" cy="18288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2000" b="1">
                <a:solidFill>
                  <a:schemeClr val="bg1"/>
                </a:solidFill>
                <a:latin typeface="Calibri" pitchFamily="34" charset="0"/>
              </a:rPr>
              <a:t>Concessional </a:t>
            </a:r>
          </a:p>
          <a:p>
            <a:pPr algn="ctr"/>
            <a:r>
              <a:rPr lang="en-US" sz="2000" b="1">
                <a:solidFill>
                  <a:schemeClr val="bg1"/>
                </a:solidFill>
                <a:latin typeface="Calibri" pitchFamily="34" charset="0"/>
              </a:rPr>
              <a:t>rate </a:t>
            </a:r>
          </a:p>
          <a:p>
            <a:pPr algn="ctr"/>
            <a:r>
              <a:rPr lang="en-US" sz="2000" b="1" i="1">
                <a:solidFill>
                  <a:schemeClr val="bg1"/>
                </a:solidFill>
                <a:latin typeface="Calibri" pitchFamily="34" charset="0"/>
              </a:rPr>
              <a:t>On Gross</a:t>
            </a:r>
          </a:p>
          <a:p>
            <a:pPr algn="ctr"/>
            <a:r>
              <a:rPr lang="en-US" sz="2000" b="1" i="1">
                <a:solidFill>
                  <a:schemeClr val="bg1"/>
                </a:solidFill>
                <a:latin typeface="Calibri" pitchFamily="34" charset="0"/>
              </a:rPr>
              <a:t> Receipts</a:t>
            </a:r>
            <a:r>
              <a:rPr lang="en-US" sz="2000" b="1">
                <a:solidFill>
                  <a:schemeClr val="bg1"/>
                </a:solidFill>
                <a:latin typeface="Calibri" pitchFamily="34" charset="0"/>
              </a:rPr>
              <a:t> </a:t>
            </a:r>
          </a:p>
        </p:txBody>
      </p:sp>
      <p:sp>
        <p:nvSpPr>
          <p:cNvPr id="47144" name="AutoShape 40"/>
          <p:cNvSpPr>
            <a:spLocks noChangeArrowheads="1"/>
          </p:cNvSpPr>
          <p:nvPr/>
        </p:nvSpPr>
        <p:spPr bwMode="auto">
          <a:xfrm>
            <a:off x="6172200" y="4724400"/>
            <a:ext cx="1295400" cy="1295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2000" b="1">
                <a:solidFill>
                  <a:schemeClr val="bg1"/>
                </a:solidFill>
                <a:latin typeface="Calibri" pitchFamily="34" charset="0"/>
              </a:rPr>
              <a:t>No</a:t>
            </a:r>
            <a:r>
              <a:rPr lang="en-US" sz="2000" b="1">
                <a:solidFill>
                  <a:schemeClr val="bg1"/>
                </a:solidFill>
                <a:latin typeface="Verdana" pitchFamily="34" charset="0"/>
              </a:rPr>
              <a:t> Tax</a:t>
            </a:r>
          </a:p>
        </p:txBody>
      </p:sp>
    </p:spTree>
  </p:cSld>
  <p:clrMapOvr>
    <a:masterClrMapping/>
  </p:clrMapOvr>
  <p:transition>
    <p:split orient="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472488" cy="1082675"/>
          </a:xfrm>
          <a:prstGeom prst="rect">
            <a:avLst/>
          </a:prstGeom>
        </p:spPr>
        <p:txBody>
          <a:bodyPr/>
          <a:lstStyle/>
          <a:p>
            <a:pPr algn="ctr" fontAlgn="auto">
              <a:spcBef>
                <a:spcPts val="0"/>
              </a:spcBef>
              <a:spcAft>
                <a:spcPts val="0"/>
              </a:spcAft>
              <a:defRPr/>
            </a:pPr>
            <a:r>
              <a:rPr lang="en-US" sz="4400" dirty="0">
                <a:latin typeface="+mj-lt"/>
                <a:ea typeface="+mj-ea"/>
                <a:cs typeface="+mj-cs"/>
              </a:rPr>
              <a:t>Business profits – Treaty Provisions</a:t>
            </a:r>
          </a:p>
        </p:txBody>
      </p:sp>
      <p:graphicFrame>
        <p:nvGraphicFramePr>
          <p:cNvPr id="3" name="Content Placeholder 3"/>
          <p:cNvGraphicFramePr>
            <a:graphicFrameLocks/>
          </p:cNvGraphicFramePr>
          <p:nvPr/>
        </p:nvGraphicFramePr>
        <p:xfrm>
          <a:off x="457200" y="1214438"/>
          <a:ext cx="8472488" cy="5237163"/>
        </p:xfrm>
        <a:graphic>
          <a:graphicData uri="http://schemas.openxmlformats.org/drawingml/2006/table">
            <a:tbl>
              <a:tblPr>
                <a:tableStyleId>{5C22544A-7EE6-4342-B048-85BDC9FD1C3A}</a:tableStyleId>
              </a:tblPr>
              <a:tblGrid>
                <a:gridCol w="2019487"/>
                <a:gridCol w="6453001"/>
              </a:tblGrid>
              <a:tr h="707424">
                <a:tc>
                  <a:txBody>
                    <a:bodyPr/>
                    <a:lstStyle/>
                    <a:p>
                      <a:pPr marL="0" marR="0" lvl="0" indent="0" algn="ctr" defTabSz="914400" rtl="0" eaLnBrk="1" fontAlgn="base" latinLnBrk="0" hangingPunct="1">
                        <a:lnSpc>
                          <a:spcPct val="100000"/>
                        </a:lnSpc>
                        <a:spcBef>
                          <a:spcPts val="1800"/>
                        </a:spcBef>
                        <a:spcAft>
                          <a:spcPts val="600"/>
                        </a:spcAft>
                        <a:buClr>
                          <a:schemeClr val="tx1"/>
                        </a:buClr>
                        <a:buSzTx/>
                        <a:buFontTx/>
                        <a:buNone/>
                        <a:tabLst/>
                      </a:pPr>
                      <a:r>
                        <a:rPr kumimoji="0" lang="en-US" sz="1800" u="none" strike="noStrike" cap="none" normalizeH="0" baseline="0" dirty="0" smtClean="0">
                          <a:ln>
                            <a:noFill/>
                          </a:ln>
                          <a:solidFill>
                            <a:schemeClr val="bg1"/>
                          </a:solidFill>
                          <a:effectLst/>
                        </a:rPr>
                        <a:t>Article </a:t>
                      </a:r>
                      <a:endParaRPr kumimoji="0" lang="en-GB" sz="1800" b="1" i="0" u="none" strike="noStrike" cap="none" normalizeH="0" baseline="0" dirty="0" smtClean="0">
                        <a:ln>
                          <a:noFill/>
                        </a:ln>
                        <a:solidFill>
                          <a:schemeClr val="bg1"/>
                        </a:solidFill>
                        <a:effectLst/>
                        <a:latin typeface="Arial" charset="0"/>
                      </a:endParaRPr>
                    </a:p>
                  </a:txBody>
                  <a:tcPr marT="45721" marB="45721" horzOverflow="overflow">
                    <a:solidFill>
                      <a:schemeClr val="accent1"/>
                    </a:solidFill>
                  </a:tcPr>
                </a:tc>
                <a:tc>
                  <a:txBody>
                    <a:bodyPr/>
                    <a:lstStyle/>
                    <a:p>
                      <a:pPr marL="0" marR="0" lvl="0" indent="0" algn="ctr" defTabSz="914400" rtl="0" eaLnBrk="1" fontAlgn="base" latinLnBrk="0" hangingPunct="1">
                        <a:lnSpc>
                          <a:spcPct val="100000"/>
                        </a:lnSpc>
                        <a:spcBef>
                          <a:spcPts val="1800"/>
                        </a:spcBef>
                        <a:spcAft>
                          <a:spcPts val="600"/>
                        </a:spcAft>
                        <a:buClr>
                          <a:schemeClr val="tx1"/>
                        </a:buClr>
                        <a:buSzTx/>
                        <a:buFontTx/>
                        <a:buNone/>
                        <a:tabLst/>
                      </a:pPr>
                      <a:r>
                        <a:rPr kumimoji="0" lang="en-US" sz="1800" u="none" strike="noStrike" cap="none" normalizeH="0" baseline="0" dirty="0" smtClean="0">
                          <a:ln>
                            <a:noFill/>
                          </a:ln>
                          <a:solidFill>
                            <a:schemeClr val="bg1"/>
                          </a:solidFill>
                          <a:effectLst/>
                        </a:rPr>
                        <a:t>Provisions</a:t>
                      </a:r>
                      <a:endParaRPr kumimoji="0" lang="en-GB" sz="1800" b="1" i="0" u="none" strike="noStrike" cap="none" normalizeH="0" baseline="0" dirty="0" smtClean="0">
                        <a:ln>
                          <a:noFill/>
                        </a:ln>
                        <a:solidFill>
                          <a:schemeClr val="bg1"/>
                        </a:solidFill>
                        <a:effectLst/>
                        <a:latin typeface="Arial" charset="0"/>
                      </a:endParaRPr>
                    </a:p>
                  </a:txBody>
                  <a:tcPr marT="45721" marB="45721" horzOverflow="overflow">
                    <a:solidFill>
                      <a:schemeClr val="accent1"/>
                    </a:solidFill>
                  </a:tcPr>
                </a:tc>
              </a:tr>
              <a:tr h="900306">
                <a:tc>
                  <a:txBody>
                    <a:bodyPr/>
                    <a:lstStyle/>
                    <a:p>
                      <a:pPr marL="0" marR="0" lvl="0" indent="0" algn="ctr" defTabSz="914400" rtl="0" eaLnBrk="1" fontAlgn="base" latinLnBrk="0" hangingPunct="1">
                        <a:lnSpc>
                          <a:spcPct val="100000"/>
                        </a:lnSpc>
                        <a:spcBef>
                          <a:spcPct val="5000"/>
                        </a:spcBef>
                        <a:spcAft>
                          <a:spcPct val="5000"/>
                        </a:spcAft>
                        <a:buClr>
                          <a:schemeClr val="tx1"/>
                        </a:buClr>
                        <a:buSzTx/>
                        <a:buFontTx/>
                        <a:buNone/>
                        <a:tabLst/>
                      </a:pPr>
                      <a:r>
                        <a:rPr kumimoji="0" lang="en-US" sz="1600" u="none" strike="noStrike" cap="none" normalizeH="0" baseline="0" dirty="0" smtClean="0">
                          <a:ln>
                            <a:noFill/>
                          </a:ln>
                          <a:effectLst/>
                        </a:rPr>
                        <a:t>Article 7(1)</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tc>
                <a:tc>
                  <a:txBody>
                    <a:bodyPr/>
                    <a:lstStyle/>
                    <a:p>
                      <a:pPr marL="261938" marR="0" lvl="0" indent="-261938" algn="l" defTabSz="914400" rtl="0" eaLnBrk="1" fontAlgn="base" latinLnBrk="0" hangingPunct="1">
                        <a:lnSpc>
                          <a:spcPct val="150000"/>
                        </a:lnSpc>
                        <a:spcBef>
                          <a:spcPct val="5000"/>
                        </a:spcBef>
                        <a:spcAft>
                          <a:spcPts val="300"/>
                        </a:spcAft>
                        <a:buClr>
                          <a:schemeClr val="tx1"/>
                        </a:buClr>
                        <a:buSzPct val="80000"/>
                        <a:buFont typeface="Wingdings" pitchFamily="2" charset="2"/>
                        <a:buChar char="§"/>
                        <a:tabLst/>
                      </a:pPr>
                      <a:r>
                        <a:rPr kumimoji="0" lang="en-US" sz="1600" u="none" strike="noStrike" cap="none" normalizeH="0" baseline="0" dirty="0" smtClean="0">
                          <a:ln>
                            <a:noFill/>
                          </a:ln>
                          <a:effectLst/>
                        </a:rPr>
                        <a:t>Existence of PE and attributable to business of such PE</a:t>
                      </a:r>
                    </a:p>
                    <a:p>
                      <a:pPr marL="261938" marR="0" lvl="0" indent="-261938" algn="l" defTabSz="914400" rtl="0" eaLnBrk="1" fontAlgn="base" latinLnBrk="0" hangingPunct="1">
                        <a:lnSpc>
                          <a:spcPct val="150000"/>
                        </a:lnSpc>
                        <a:spcBef>
                          <a:spcPct val="5000"/>
                        </a:spcBef>
                        <a:spcAft>
                          <a:spcPts val="300"/>
                        </a:spcAft>
                        <a:buClr>
                          <a:schemeClr val="tx1"/>
                        </a:buClr>
                        <a:buSzPct val="80000"/>
                        <a:buFont typeface="Wingdings" pitchFamily="2" charset="2"/>
                        <a:buChar char="§"/>
                        <a:tabLst/>
                      </a:pPr>
                      <a:r>
                        <a:rPr kumimoji="0" lang="en-US" sz="1600" u="none" strike="noStrike" cap="none" normalizeH="0" baseline="0" dirty="0" smtClean="0">
                          <a:ln>
                            <a:noFill/>
                          </a:ln>
                          <a:effectLst/>
                        </a:rPr>
                        <a:t>Force of Attraction Rule</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tc>
              </a:tr>
              <a:tr h="480795">
                <a:tc>
                  <a:txBody>
                    <a:bodyPr/>
                    <a:lstStyle/>
                    <a:p>
                      <a:pPr marL="0" marR="0" lvl="0" indent="0" algn="ctr" defTabSz="914400" rtl="0" eaLnBrk="1" fontAlgn="base" latinLnBrk="0" hangingPunct="1">
                        <a:lnSpc>
                          <a:spcPct val="100000"/>
                        </a:lnSpc>
                        <a:spcBef>
                          <a:spcPct val="50000"/>
                        </a:spcBef>
                        <a:spcAft>
                          <a:spcPct val="50000"/>
                        </a:spcAft>
                        <a:buClr>
                          <a:schemeClr val="tx1"/>
                        </a:buClr>
                        <a:buSzTx/>
                        <a:buFontTx/>
                        <a:buNone/>
                        <a:tabLst/>
                      </a:pPr>
                      <a:r>
                        <a:rPr kumimoji="0" lang="en-US" sz="1600" u="none" strike="noStrike" cap="none" normalizeH="0" baseline="0" dirty="0" smtClean="0">
                          <a:ln>
                            <a:noFill/>
                          </a:ln>
                          <a:effectLst/>
                        </a:rPr>
                        <a:t>Article 7(2)</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solidFill>
                      <a:schemeClr val="tx2">
                        <a:lumMod val="20000"/>
                        <a:lumOff val="80000"/>
                      </a:schemeClr>
                    </a:solidFill>
                  </a:tcPr>
                </a:tc>
                <a:tc>
                  <a:txBody>
                    <a:bodyPr/>
                    <a:lstStyle/>
                    <a:p>
                      <a:pPr marL="261938" marR="0" lvl="0" indent="-261938" algn="l" defTabSz="914400" rtl="0" eaLnBrk="1" fontAlgn="base" latinLnBrk="0" hangingPunct="1">
                        <a:lnSpc>
                          <a:spcPct val="150000"/>
                        </a:lnSpc>
                        <a:spcBef>
                          <a:spcPct val="50000"/>
                        </a:spcBef>
                        <a:spcAft>
                          <a:spcPts val="300"/>
                        </a:spcAft>
                        <a:buClr>
                          <a:schemeClr val="tx1"/>
                        </a:buClr>
                        <a:buSzPct val="80000"/>
                        <a:buFont typeface="Wingdings" pitchFamily="2" charset="2"/>
                        <a:buChar char="§"/>
                        <a:tabLst/>
                      </a:pPr>
                      <a:r>
                        <a:rPr kumimoji="0" lang="en-US" sz="1600" u="none" strike="noStrike" cap="none" normalizeH="0" baseline="0" dirty="0" smtClean="0">
                          <a:ln>
                            <a:noFill/>
                          </a:ln>
                          <a:effectLst/>
                        </a:rPr>
                        <a:t>Distinct and separate enterprise approach</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solidFill>
                      <a:schemeClr val="tx2">
                        <a:lumMod val="20000"/>
                        <a:lumOff val="80000"/>
                      </a:schemeClr>
                    </a:solidFill>
                  </a:tcPr>
                </a:tc>
              </a:tr>
              <a:tr h="542218">
                <a:tc>
                  <a:txBody>
                    <a:bodyPr/>
                    <a:lstStyle/>
                    <a:p>
                      <a:pPr marL="0" marR="0" lvl="0" indent="0" algn="ctr" defTabSz="914400" rtl="0" eaLnBrk="1" fontAlgn="base" latinLnBrk="0" hangingPunct="1">
                        <a:lnSpc>
                          <a:spcPct val="100000"/>
                        </a:lnSpc>
                        <a:spcBef>
                          <a:spcPct val="50000"/>
                        </a:spcBef>
                        <a:spcAft>
                          <a:spcPct val="50000"/>
                        </a:spcAft>
                        <a:buClr>
                          <a:schemeClr val="tx1"/>
                        </a:buClr>
                        <a:buSzTx/>
                        <a:buFontTx/>
                        <a:buNone/>
                        <a:tabLst/>
                      </a:pPr>
                      <a:r>
                        <a:rPr kumimoji="0" lang="en-US" sz="1600" u="none" strike="noStrike" cap="none" normalizeH="0" baseline="0" dirty="0" smtClean="0">
                          <a:ln>
                            <a:noFill/>
                          </a:ln>
                          <a:effectLst/>
                        </a:rPr>
                        <a:t>Article 7(3)</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tc>
                <a:tc>
                  <a:txBody>
                    <a:bodyPr/>
                    <a:lstStyle/>
                    <a:p>
                      <a:pPr marL="261938" marR="0" lvl="0" indent="-261938" algn="l" defTabSz="914400" rtl="0" eaLnBrk="1" fontAlgn="base" latinLnBrk="0" hangingPunct="1">
                        <a:lnSpc>
                          <a:spcPct val="150000"/>
                        </a:lnSpc>
                        <a:spcBef>
                          <a:spcPct val="50000"/>
                        </a:spcBef>
                        <a:spcAft>
                          <a:spcPts val="300"/>
                        </a:spcAft>
                        <a:buClr>
                          <a:schemeClr val="tx1"/>
                        </a:buClr>
                        <a:buSzPct val="80000"/>
                        <a:buFont typeface="Wingdings" pitchFamily="2" charset="2"/>
                        <a:buChar char="§"/>
                        <a:tabLst/>
                      </a:pPr>
                      <a:r>
                        <a:rPr kumimoji="0" lang="en-US" sz="1600" u="none" strike="noStrike" cap="none" normalizeH="0" baseline="0" dirty="0" smtClean="0">
                          <a:ln>
                            <a:noFill/>
                          </a:ln>
                          <a:effectLst/>
                        </a:rPr>
                        <a:t>Principles of computation of Income of PE – Direct method</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tc>
              </a:tr>
              <a:tr h="846003">
                <a:tc>
                  <a:txBody>
                    <a:bodyPr/>
                    <a:lstStyle/>
                    <a:p>
                      <a:pPr marL="0" marR="0" lvl="0" indent="0" algn="ctr" defTabSz="914400" rtl="0" eaLnBrk="1" fontAlgn="base" latinLnBrk="0" hangingPunct="1">
                        <a:lnSpc>
                          <a:spcPct val="100000"/>
                        </a:lnSpc>
                        <a:spcBef>
                          <a:spcPct val="50000"/>
                        </a:spcBef>
                        <a:spcAft>
                          <a:spcPct val="50000"/>
                        </a:spcAft>
                        <a:buClr>
                          <a:schemeClr val="tx1"/>
                        </a:buClr>
                        <a:buSzTx/>
                        <a:buFontTx/>
                        <a:buNone/>
                        <a:tabLst/>
                      </a:pPr>
                      <a:r>
                        <a:rPr kumimoji="0" lang="en-US" sz="1600" u="none" strike="noStrike" cap="none" normalizeH="0" baseline="0" dirty="0" smtClean="0">
                          <a:ln>
                            <a:noFill/>
                          </a:ln>
                          <a:effectLst/>
                        </a:rPr>
                        <a:t>Article 7(4)</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solidFill>
                      <a:schemeClr val="tx2">
                        <a:lumMod val="20000"/>
                        <a:lumOff val="80000"/>
                      </a:schemeClr>
                    </a:solidFill>
                  </a:tcPr>
                </a:tc>
                <a:tc>
                  <a:txBody>
                    <a:bodyPr/>
                    <a:lstStyle/>
                    <a:p>
                      <a:pPr marL="261938" marR="0" lvl="0" indent="-261938" algn="l" defTabSz="914400" rtl="0" eaLnBrk="1" fontAlgn="base" latinLnBrk="0" hangingPunct="1">
                        <a:lnSpc>
                          <a:spcPct val="150000"/>
                        </a:lnSpc>
                        <a:spcBef>
                          <a:spcPct val="50000"/>
                        </a:spcBef>
                        <a:spcAft>
                          <a:spcPts val="300"/>
                        </a:spcAft>
                        <a:buClr>
                          <a:schemeClr val="tx1"/>
                        </a:buClr>
                        <a:buSzPct val="80000"/>
                        <a:buFont typeface="Wingdings" pitchFamily="2" charset="2"/>
                        <a:buChar char="§"/>
                        <a:tabLst/>
                      </a:pPr>
                      <a:r>
                        <a:rPr kumimoji="0" lang="en-US" sz="1600" u="none" strike="noStrike" cap="none" normalizeH="0" baseline="0" dirty="0" smtClean="0">
                          <a:ln>
                            <a:noFill/>
                          </a:ln>
                          <a:effectLst/>
                        </a:rPr>
                        <a:t>Principles of computation of Income of PE – Indirect method</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solidFill>
                      <a:schemeClr val="tx2">
                        <a:lumMod val="20000"/>
                        <a:lumOff val="80000"/>
                      </a:schemeClr>
                    </a:solidFill>
                  </a:tcPr>
                </a:tc>
              </a:tr>
              <a:tr h="457207">
                <a:tc>
                  <a:txBody>
                    <a:bodyPr/>
                    <a:lstStyle/>
                    <a:p>
                      <a:pPr marL="0" marR="0" lvl="0" indent="0" algn="ctr" defTabSz="914400" rtl="0" eaLnBrk="1" fontAlgn="base" latinLnBrk="0" hangingPunct="1">
                        <a:lnSpc>
                          <a:spcPct val="100000"/>
                        </a:lnSpc>
                        <a:spcBef>
                          <a:spcPct val="50000"/>
                        </a:spcBef>
                        <a:spcAft>
                          <a:spcPct val="50000"/>
                        </a:spcAft>
                        <a:buClr>
                          <a:schemeClr val="tx1"/>
                        </a:buClr>
                        <a:buSzTx/>
                        <a:buFontTx/>
                        <a:buNone/>
                        <a:tabLst/>
                      </a:pPr>
                      <a:r>
                        <a:rPr kumimoji="0" lang="en-US" sz="1600" u="none" strike="noStrike" cap="none" normalizeH="0" baseline="0" dirty="0" smtClean="0">
                          <a:ln>
                            <a:noFill/>
                          </a:ln>
                          <a:effectLst/>
                        </a:rPr>
                        <a:t>Article 7(5)</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tc>
                <a:tc>
                  <a:txBody>
                    <a:bodyPr/>
                    <a:lstStyle/>
                    <a:p>
                      <a:pPr marL="261938" marR="0" lvl="0" indent="-261938" algn="l" defTabSz="914400" rtl="0" eaLnBrk="1" fontAlgn="base" latinLnBrk="0" hangingPunct="1">
                        <a:lnSpc>
                          <a:spcPct val="150000"/>
                        </a:lnSpc>
                        <a:spcBef>
                          <a:spcPct val="50000"/>
                        </a:spcBef>
                        <a:spcAft>
                          <a:spcPts val="300"/>
                        </a:spcAft>
                        <a:buClr>
                          <a:schemeClr val="tx1"/>
                        </a:buClr>
                        <a:buSzPct val="80000"/>
                        <a:buFont typeface="Wingdings" pitchFamily="2" charset="2"/>
                        <a:buChar char="§"/>
                        <a:tabLst/>
                      </a:pPr>
                      <a:r>
                        <a:rPr kumimoji="0" lang="en-US" sz="1600" u="none" strike="noStrike" cap="none" normalizeH="0" baseline="0" dirty="0" smtClean="0">
                          <a:ln>
                            <a:noFill/>
                          </a:ln>
                          <a:effectLst/>
                        </a:rPr>
                        <a:t>No attribution for mere purchase of goods for the enterprise</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tc>
              </a:tr>
              <a:tr h="457207">
                <a:tc>
                  <a:txBody>
                    <a:bodyPr/>
                    <a:lstStyle/>
                    <a:p>
                      <a:pPr marL="0" marR="0" lvl="0" indent="0" algn="ctr" defTabSz="914400" rtl="0" eaLnBrk="1" fontAlgn="base" latinLnBrk="0" hangingPunct="1">
                        <a:lnSpc>
                          <a:spcPct val="100000"/>
                        </a:lnSpc>
                        <a:spcBef>
                          <a:spcPct val="50000"/>
                        </a:spcBef>
                        <a:spcAft>
                          <a:spcPct val="50000"/>
                        </a:spcAft>
                        <a:buClr>
                          <a:schemeClr val="tx1"/>
                        </a:buClr>
                        <a:buSzTx/>
                        <a:buFontTx/>
                        <a:buNone/>
                        <a:tabLst/>
                      </a:pPr>
                      <a:r>
                        <a:rPr kumimoji="0" lang="en-US" sz="1600" u="none" strike="noStrike" cap="none" normalizeH="0" baseline="0" dirty="0" smtClean="0">
                          <a:ln>
                            <a:noFill/>
                          </a:ln>
                          <a:effectLst/>
                        </a:rPr>
                        <a:t>Article 7(6)</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solidFill>
                      <a:schemeClr val="tx2">
                        <a:lumMod val="20000"/>
                        <a:lumOff val="80000"/>
                      </a:schemeClr>
                    </a:solidFill>
                  </a:tcPr>
                </a:tc>
                <a:tc>
                  <a:txBody>
                    <a:bodyPr/>
                    <a:lstStyle/>
                    <a:p>
                      <a:pPr marL="261938" marR="0" lvl="0" indent="-261938" algn="l" defTabSz="914400" rtl="0" eaLnBrk="1" fontAlgn="base" latinLnBrk="0" hangingPunct="1">
                        <a:lnSpc>
                          <a:spcPct val="150000"/>
                        </a:lnSpc>
                        <a:spcBef>
                          <a:spcPct val="50000"/>
                        </a:spcBef>
                        <a:spcAft>
                          <a:spcPts val="300"/>
                        </a:spcAft>
                        <a:buClr>
                          <a:schemeClr val="tx1"/>
                        </a:buClr>
                        <a:buSzPct val="80000"/>
                        <a:buFont typeface="Wingdings" pitchFamily="2" charset="2"/>
                        <a:buChar char="§"/>
                        <a:tabLst/>
                      </a:pPr>
                      <a:r>
                        <a:rPr kumimoji="0" lang="en-US" sz="1600" u="none" strike="noStrike" cap="none" normalizeH="0" baseline="0" dirty="0" smtClean="0">
                          <a:ln>
                            <a:noFill/>
                          </a:ln>
                          <a:effectLst/>
                        </a:rPr>
                        <a:t>Attribution method should be consistently followed </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solidFill>
                      <a:schemeClr val="tx2">
                        <a:lumMod val="20000"/>
                        <a:lumOff val="80000"/>
                      </a:schemeClr>
                    </a:solidFill>
                  </a:tcPr>
                </a:tc>
              </a:tr>
              <a:tr h="846003">
                <a:tc>
                  <a:txBody>
                    <a:bodyPr/>
                    <a:lstStyle/>
                    <a:p>
                      <a:pPr marL="0" marR="0" lvl="0" indent="0" algn="ctr" defTabSz="914400" rtl="0" eaLnBrk="1" fontAlgn="base" latinLnBrk="0" hangingPunct="1">
                        <a:lnSpc>
                          <a:spcPct val="100000"/>
                        </a:lnSpc>
                        <a:spcBef>
                          <a:spcPct val="50000"/>
                        </a:spcBef>
                        <a:spcAft>
                          <a:spcPct val="50000"/>
                        </a:spcAft>
                        <a:buClr>
                          <a:schemeClr val="tx1"/>
                        </a:buClr>
                        <a:buSzTx/>
                        <a:buFontTx/>
                        <a:buNone/>
                        <a:tabLst/>
                      </a:pPr>
                      <a:r>
                        <a:rPr kumimoji="0" lang="en-US" sz="1600" u="none" strike="noStrike" cap="none" normalizeH="0" baseline="0" dirty="0" smtClean="0">
                          <a:ln>
                            <a:noFill/>
                          </a:ln>
                          <a:effectLst/>
                        </a:rPr>
                        <a:t>Article 7(7)</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tc>
                <a:tc>
                  <a:txBody>
                    <a:bodyPr/>
                    <a:lstStyle/>
                    <a:p>
                      <a:pPr marL="261938" marR="0" lvl="0" indent="-261938" algn="l" defTabSz="914400" rtl="0" eaLnBrk="1" fontAlgn="base" latinLnBrk="0" hangingPunct="1">
                        <a:lnSpc>
                          <a:spcPct val="150000"/>
                        </a:lnSpc>
                        <a:spcBef>
                          <a:spcPct val="50000"/>
                        </a:spcBef>
                        <a:spcAft>
                          <a:spcPts val="300"/>
                        </a:spcAft>
                        <a:buClr>
                          <a:schemeClr val="tx1"/>
                        </a:buClr>
                        <a:buSzPct val="80000"/>
                        <a:buFont typeface="Wingdings" pitchFamily="2" charset="2"/>
                        <a:buChar char="§"/>
                        <a:tabLst/>
                      </a:pPr>
                      <a:r>
                        <a:rPr kumimoji="0" lang="en-US" sz="1600" u="none" strike="noStrike" cap="none" normalizeH="0" baseline="0" dirty="0" smtClean="0">
                          <a:ln>
                            <a:noFill/>
                          </a:ln>
                          <a:effectLst/>
                        </a:rPr>
                        <a:t>Profits include any income taxable under other article, such article should be applied</a:t>
                      </a:r>
                      <a:endParaRPr kumimoji="0" lang="en-GB" sz="1600" b="0" i="0" u="none" strike="noStrike" cap="none" normalizeH="0" baseline="0" dirty="0" smtClean="0">
                        <a:ln>
                          <a:noFill/>
                        </a:ln>
                        <a:solidFill>
                          <a:schemeClr val="tx1"/>
                        </a:solidFill>
                        <a:effectLst/>
                        <a:latin typeface="Arial" charset="0"/>
                      </a:endParaRPr>
                    </a:p>
                  </a:txBody>
                  <a:tcPr marT="45721" marB="45721" horzOverflow="overflow"/>
                </a:tc>
              </a:tr>
            </a:tbl>
          </a:graphicData>
        </a:graphic>
      </p:graphicFrame>
    </p:spTree>
  </p:cSld>
  <p:clrMapOvr>
    <a:masterClrMapping/>
  </p:clrMapOvr>
  <p:transition>
    <p:split orient="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714348" y="1357298"/>
          <a:ext cx="7929618" cy="41037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p:cNvSpPr txBox="1">
            <a:spLocks noChangeArrowheads="1"/>
          </p:cNvSpPr>
          <p:nvPr/>
        </p:nvSpPr>
        <p:spPr>
          <a:xfrm>
            <a:off x="457200" y="274638"/>
            <a:ext cx="8229600" cy="1143000"/>
          </a:xfrm>
          <a:prstGeom prst="rect">
            <a:avLst/>
          </a:prstGeom>
        </p:spPr>
        <p:txBody>
          <a:bodyPr/>
          <a:lstStyle/>
          <a:p>
            <a:pPr algn="ctr" fontAlgn="auto">
              <a:spcBef>
                <a:spcPts val="0"/>
              </a:spcBef>
              <a:spcAft>
                <a:spcPts val="0"/>
              </a:spcAft>
              <a:defRPr/>
            </a:pPr>
            <a:r>
              <a:rPr lang="en-US" sz="3200" u="sng" dirty="0">
                <a:latin typeface="+mj-lt"/>
                <a:ea typeface="+mj-ea"/>
                <a:cs typeface="+mj-cs"/>
              </a:rPr>
              <a:t>Attribution of profits to Permanent establishment – Article 7(1)</a:t>
            </a:r>
          </a:p>
        </p:txBody>
      </p:sp>
      <p:sp>
        <p:nvSpPr>
          <p:cNvPr id="50181" name="TextBox 4"/>
          <p:cNvSpPr txBox="1">
            <a:spLocks noChangeArrowheads="1"/>
          </p:cNvSpPr>
          <p:nvPr/>
        </p:nvSpPr>
        <p:spPr bwMode="auto">
          <a:xfrm>
            <a:off x="642938" y="5643563"/>
            <a:ext cx="8001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t>R – Resident Country; S- Source Country</a:t>
            </a:r>
            <a:endParaRPr lang="en-IN" b="1"/>
          </a:p>
        </p:txBody>
      </p:sp>
    </p:spTree>
  </p:cSld>
  <p:clrMapOvr>
    <a:masterClrMapping/>
  </p:clrMapOvr>
  <p:transition>
    <p:split orient="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714348" y="1397000"/>
          <a:ext cx="771530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Need for DTA</a:t>
            </a:r>
            <a:br>
              <a:rPr lang="en-US" b="1" dirty="0" smtClean="0"/>
            </a:br>
            <a:endParaRPr lang="en-US" dirty="0"/>
          </a:p>
        </p:txBody>
      </p:sp>
      <p:sp>
        <p:nvSpPr>
          <p:cNvPr id="10243" name="Content Placeholder 2"/>
          <p:cNvSpPr>
            <a:spLocks noGrp="1"/>
          </p:cNvSpPr>
          <p:nvPr>
            <p:ph idx="1"/>
          </p:nvPr>
        </p:nvSpPr>
        <p:spPr>
          <a:xfrm>
            <a:off x="457200" y="1000125"/>
            <a:ext cx="8229600" cy="5126038"/>
          </a:xfrm>
        </p:spPr>
        <p:txBody>
          <a:bodyPr/>
          <a:lstStyle/>
          <a:p>
            <a:pPr algn="just" eaLnBrk="1" hangingPunct="1"/>
            <a:r>
              <a:rPr lang="en-US" sz="2400" dirty="0" smtClean="0"/>
              <a:t>The problem with the Classical system of taxation is that </a:t>
            </a:r>
            <a:r>
              <a:rPr lang="en-US" sz="2400" b="1" dirty="0" smtClean="0"/>
              <a:t>Double Tax is built-in</a:t>
            </a:r>
            <a:r>
              <a:rPr lang="en-US" sz="2400" dirty="0" smtClean="0"/>
              <a:t> in the system. By the very nature of the Classical system of taxation; moment, there is a cross border income; two or more countries will claim the right to tax the same.</a:t>
            </a:r>
          </a:p>
          <a:p>
            <a:pPr algn="just" eaLnBrk="1" hangingPunct="1"/>
            <a:r>
              <a:rPr lang="en-US" sz="2400" dirty="0" smtClean="0"/>
              <a:t>It is also understood that if double tax is allowed, either the international trade will not take place, or it will </a:t>
            </a:r>
            <a:r>
              <a:rPr lang="en-US" sz="2400" b="1" dirty="0" smtClean="0"/>
              <a:t>go under ground</a:t>
            </a:r>
            <a:r>
              <a:rPr lang="en-US" sz="2400" dirty="0" smtClean="0"/>
              <a:t>. In other words, there will be more </a:t>
            </a:r>
            <a:r>
              <a:rPr lang="en-US" sz="2400" b="1" dirty="0" smtClean="0"/>
              <a:t>smuggling &amp; black money</a:t>
            </a:r>
            <a:r>
              <a:rPr lang="en-US" sz="2400" dirty="0" smtClean="0"/>
              <a:t>. Ultimately, the Governments will lose their tax revenues in more ways than one.</a:t>
            </a:r>
          </a:p>
          <a:p>
            <a:pPr algn="just" eaLnBrk="1" hangingPunct="1"/>
            <a:r>
              <a:rPr lang="en-US" sz="2400" dirty="0" smtClean="0"/>
              <a:t>Hence most Governments have entered into Double Tax Avoidance Agreements (DTAs). </a:t>
            </a:r>
          </a:p>
        </p:txBody>
      </p:sp>
    </p:spTree>
  </p:cSld>
  <p:clrMapOvr>
    <a:masterClrMapping/>
  </p:clrMapOvr>
  <p:transition>
    <p:split orient="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txBox="1">
            <a:spLocks noChangeArrowheads="1"/>
          </p:cNvSpPr>
          <p:nvPr/>
        </p:nvSpPr>
        <p:spPr bwMode="auto">
          <a:xfrm>
            <a:off x="457200" y="357188"/>
            <a:ext cx="8229600" cy="576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20000"/>
              </a:spcBef>
            </a:pPr>
            <a:r>
              <a:rPr lang="en-US" sz="3200" u="sng">
                <a:latin typeface="Calibri" pitchFamily="34" charset="0"/>
              </a:rPr>
              <a:t>Attribution of profits to PE – Article 7(1)</a:t>
            </a:r>
          </a:p>
          <a:p>
            <a:pPr eaLnBrk="1" hangingPunct="1">
              <a:spcBef>
                <a:spcPct val="20000"/>
              </a:spcBef>
              <a:buFont typeface="Arial" pitchFamily="34" charset="0"/>
              <a:buChar char="•"/>
            </a:pPr>
            <a:endParaRPr lang="en-US" sz="2400">
              <a:latin typeface="Calibri" pitchFamily="34" charset="0"/>
            </a:endParaRPr>
          </a:p>
          <a:p>
            <a:pPr eaLnBrk="1" hangingPunct="1">
              <a:spcBef>
                <a:spcPct val="20000"/>
              </a:spcBef>
              <a:buFont typeface="Arial" pitchFamily="34" charset="0"/>
              <a:buChar char="•"/>
            </a:pPr>
            <a:r>
              <a:rPr lang="en-US" sz="2400">
                <a:latin typeface="Calibri" pitchFamily="34" charset="0"/>
              </a:rPr>
              <a:t>Article 7 (1) merely provides that profits attributable to PE may be taxed in “S” country. </a:t>
            </a:r>
          </a:p>
          <a:p>
            <a:pPr eaLnBrk="1" hangingPunct="1">
              <a:spcBef>
                <a:spcPct val="20000"/>
              </a:spcBef>
            </a:pPr>
            <a:endParaRPr lang="en-US" sz="2400">
              <a:latin typeface="Calibri" pitchFamily="34" charset="0"/>
            </a:endParaRPr>
          </a:p>
          <a:p>
            <a:pPr eaLnBrk="1" hangingPunct="1">
              <a:spcBef>
                <a:spcPct val="20000"/>
              </a:spcBef>
              <a:buFont typeface="Arial" pitchFamily="34" charset="0"/>
              <a:buChar char="•"/>
            </a:pPr>
            <a:r>
              <a:rPr lang="en-US" sz="2400">
                <a:latin typeface="Calibri" pitchFamily="34" charset="0"/>
              </a:rPr>
              <a:t>Provisions of section 9(1)(i) is also worded on similar lines. It states, if in case part of business is carried out in India and balance outside India, then the profits attributable to operations carried out in India is deemed to accrue or arise in India.</a:t>
            </a:r>
          </a:p>
          <a:p>
            <a:pPr eaLnBrk="1" hangingPunct="1">
              <a:spcBef>
                <a:spcPct val="20000"/>
              </a:spcBef>
              <a:buFont typeface="Arial" pitchFamily="34" charset="0"/>
              <a:buChar char="•"/>
            </a:pPr>
            <a:endParaRPr lang="en-US" sz="2400" i="1">
              <a:latin typeface="Calibri" pitchFamily="34" charset="0"/>
            </a:endParaRPr>
          </a:p>
          <a:p>
            <a:pPr eaLnBrk="1" hangingPunct="1">
              <a:spcBef>
                <a:spcPct val="20000"/>
              </a:spcBef>
              <a:buFont typeface="Arial" pitchFamily="34" charset="0"/>
              <a:buChar char="•"/>
            </a:pPr>
            <a:r>
              <a:rPr lang="en-US" sz="2400" i="1">
                <a:latin typeface="Calibri" pitchFamily="34" charset="0"/>
              </a:rPr>
              <a:t>Note:</a:t>
            </a:r>
            <a:r>
              <a:rPr lang="en-US" sz="2400">
                <a:latin typeface="Calibri" pitchFamily="34" charset="0"/>
              </a:rPr>
              <a:t> law does not prescribe any method to attribute profits to PE</a:t>
            </a:r>
          </a:p>
        </p:txBody>
      </p:sp>
    </p:spTree>
  </p:cSld>
  <p:clrMapOvr>
    <a:masterClrMapping/>
  </p:clrMapOvr>
  <p:transition>
    <p:split orient="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z="4000" smtClean="0"/>
              <a:t>Attribution of Profits - Conditions</a:t>
            </a:r>
          </a:p>
        </p:txBody>
      </p:sp>
      <p:sp>
        <p:nvSpPr>
          <p:cNvPr id="22531" name="Rectangle 3"/>
          <p:cNvSpPr>
            <a:spLocks noGrp="1" noChangeArrowheads="1"/>
          </p:cNvSpPr>
          <p:nvPr>
            <p:ph type="body" idx="1"/>
          </p:nvPr>
        </p:nvSpPr>
        <p:spPr>
          <a:xfrm>
            <a:off x="266700" y="1571625"/>
            <a:ext cx="8624888" cy="2643188"/>
          </a:xfrm>
        </p:spPr>
        <p:txBody>
          <a:bodyPr rtlCol="0">
            <a:normAutofit/>
          </a:bodyPr>
          <a:lstStyle/>
          <a:p>
            <a:pPr eaLnBrk="1" fontAlgn="auto" hangingPunct="1">
              <a:spcBef>
                <a:spcPct val="50000"/>
              </a:spcBef>
              <a:spcAft>
                <a:spcPts val="0"/>
              </a:spcAft>
              <a:defRPr/>
            </a:pPr>
            <a:r>
              <a:rPr lang="en-GB" altLang="en-GB" sz="2200" dirty="0" smtClean="0">
                <a:latin typeface="+mj-lt"/>
              </a:rPr>
              <a:t>Existence of PE must for attribution </a:t>
            </a:r>
          </a:p>
          <a:p>
            <a:pPr eaLnBrk="1" fontAlgn="auto" hangingPunct="1">
              <a:spcBef>
                <a:spcPct val="50000"/>
              </a:spcBef>
              <a:spcAft>
                <a:spcPts val="0"/>
              </a:spcAft>
              <a:defRPr/>
            </a:pPr>
            <a:r>
              <a:rPr lang="en-US" altLang="en-GB" sz="2200" dirty="0" smtClean="0">
                <a:latin typeface="+mj-lt"/>
              </a:rPr>
              <a:t>Business is carried on through such PE</a:t>
            </a:r>
          </a:p>
          <a:p>
            <a:pPr lvl="1" eaLnBrk="1" fontAlgn="auto" hangingPunct="1">
              <a:spcBef>
                <a:spcPct val="50000"/>
              </a:spcBef>
              <a:spcAft>
                <a:spcPts val="0"/>
              </a:spcAft>
              <a:defRPr/>
            </a:pPr>
            <a:r>
              <a:rPr lang="en-US" altLang="en-GB" sz="2200" dirty="0" smtClean="0">
                <a:latin typeface="+mj-lt"/>
              </a:rPr>
              <a:t>Preparatory activities do not trigger attribution</a:t>
            </a:r>
            <a:endParaRPr lang="en-GB" altLang="en-GB" sz="2200" dirty="0" smtClean="0">
              <a:latin typeface="+mj-lt"/>
            </a:endParaRPr>
          </a:p>
          <a:p>
            <a:pPr eaLnBrk="1" fontAlgn="auto" hangingPunct="1">
              <a:spcBef>
                <a:spcPct val="50000"/>
              </a:spcBef>
              <a:spcAft>
                <a:spcPts val="0"/>
              </a:spcAft>
              <a:defRPr/>
            </a:pPr>
            <a:r>
              <a:rPr lang="en-US" altLang="en-GB" sz="2200" dirty="0" smtClean="0">
                <a:latin typeface="+mj-lt"/>
              </a:rPr>
              <a:t>Only profits attributable to such PE is taxable in the source country</a:t>
            </a:r>
            <a:endParaRPr lang="en-US" sz="2200" dirty="0" smtClean="0">
              <a:latin typeface="+mj-lt"/>
            </a:endParaRPr>
          </a:p>
        </p:txBody>
      </p:sp>
      <p:sp>
        <p:nvSpPr>
          <p:cNvPr id="5" name="TextBox 4"/>
          <p:cNvSpPr txBox="1"/>
          <p:nvPr/>
        </p:nvSpPr>
        <p:spPr>
          <a:xfrm>
            <a:off x="214313" y="3897313"/>
            <a:ext cx="8715375" cy="2430462"/>
          </a:xfrm>
          <a:prstGeom prst="rect">
            <a:avLst/>
          </a:prstGeom>
          <a:noFill/>
        </p:spPr>
        <p:txBody>
          <a:bodyPr>
            <a:spAutoFit/>
          </a:bodyPr>
          <a:lstStyle/>
          <a:p>
            <a:pPr algn="ctr">
              <a:defRPr/>
            </a:pPr>
            <a:r>
              <a:rPr lang="en-US" sz="3200" dirty="0">
                <a:latin typeface="+mj-lt"/>
              </a:rPr>
              <a:t>ALLOCATION OF PROFITS TO A PE</a:t>
            </a:r>
          </a:p>
          <a:p>
            <a:pPr>
              <a:defRPr/>
            </a:pPr>
            <a:endParaRPr lang="en-US" sz="2000" dirty="0">
              <a:latin typeface="+mj-lt"/>
            </a:endParaRPr>
          </a:p>
          <a:p>
            <a:pPr>
              <a:defRPr/>
            </a:pPr>
            <a:r>
              <a:rPr lang="en-US" sz="2000" dirty="0">
                <a:latin typeface="+mj-lt"/>
              </a:rPr>
              <a:t>Where Company R has a PE in Country S, Country S is normally entitled to tax the profits derived from its jurisdiction and will also normally have first claim to tax those profits. If Company R’s Country of Residence taxes worldwide income of its residents it would typically give relief to Company R for the tax it pays to Country S by way of the foreign tax credit System</a:t>
            </a:r>
            <a:endParaRPr lang="en-IN" sz="2000" dirty="0">
              <a:latin typeface="+mj-lt"/>
            </a:endParaRPr>
          </a:p>
        </p:txBody>
      </p:sp>
    </p:spTree>
  </p:cSld>
  <p:clrMapOvr>
    <a:masterClrMapping/>
  </p:clrMapOvr>
  <p:transition>
    <p:split orient="ver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457200" y="274638"/>
            <a:ext cx="8229600" cy="1143000"/>
          </a:xfrm>
          <a:prstGeom prst="rect">
            <a:avLst/>
          </a:prstGeom>
        </p:spPr>
        <p:txBody>
          <a:bodyPr/>
          <a:lstStyle/>
          <a:p>
            <a:pPr algn="ctr" fontAlgn="auto">
              <a:spcBef>
                <a:spcPts val="0"/>
              </a:spcBef>
              <a:spcAft>
                <a:spcPts val="0"/>
              </a:spcAft>
              <a:defRPr/>
            </a:pPr>
            <a:r>
              <a:rPr lang="en-US" sz="4000" u="sng">
                <a:latin typeface="+mj-lt"/>
                <a:ea typeface="+mj-ea"/>
                <a:cs typeface="+mj-cs"/>
              </a:rPr>
              <a:t>Decision regarding taxation of profits attributable to PE in COS</a:t>
            </a:r>
          </a:p>
        </p:txBody>
      </p:sp>
      <p:graphicFrame>
        <p:nvGraphicFramePr>
          <p:cNvPr id="3" name="Group 57"/>
          <p:cNvGraphicFramePr>
            <a:graphicFrameLocks/>
          </p:cNvGraphicFramePr>
          <p:nvPr>
            <p:extLst>
              <p:ext uri="{D42A27DB-BD31-4B8C-83A1-F6EECF244321}">
                <p14:modId xmlns:p14="http://schemas.microsoft.com/office/powerpoint/2010/main" val="4251781665"/>
              </p:ext>
            </p:extLst>
          </p:nvPr>
        </p:nvGraphicFramePr>
        <p:xfrm>
          <a:off x="228600" y="1600200"/>
          <a:ext cx="8686800" cy="4768850"/>
        </p:xfrm>
        <a:graphic>
          <a:graphicData uri="http://schemas.openxmlformats.org/drawingml/2006/table">
            <a:tbl>
              <a:tblPr/>
              <a:tblGrid>
                <a:gridCol w="1271566"/>
                <a:gridCol w="3071834"/>
                <a:gridCol w="4343400"/>
              </a:tblGrid>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bg1"/>
                          </a:solidFill>
                          <a:effectLst/>
                          <a:latin typeface="Arial" pitchFamily="34" charset="0"/>
                        </a:rPr>
                        <a:t>Case Law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bg1"/>
                          </a:solidFill>
                          <a:effectLst/>
                          <a:latin typeface="Arial" pitchFamily="34" charset="0"/>
                        </a:rPr>
                        <a:t>Issues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bg1"/>
                          </a:solidFill>
                          <a:effectLst/>
                          <a:latin typeface="Arial" pitchFamily="34" charset="0"/>
                        </a:rPr>
                        <a:t>Findings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217805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200" b="0" i="1" u="none" strike="noStrike" cap="none" normalizeH="0" baseline="0" dirty="0" smtClean="0">
                        <a:ln>
                          <a:noFill/>
                        </a:ln>
                        <a:solidFill>
                          <a:schemeClr val="bg1"/>
                        </a:solidFill>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1" u="none" strike="noStrike" cap="none" normalizeH="0" baseline="0" dirty="0" smtClean="0">
                          <a:ln>
                            <a:noFill/>
                          </a:ln>
                          <a:solidFill>
                            <a:schemeClr val="bg1"/>
                          </a:solidFill>
                          <a:effectLst/>
                          <a:latin typeface="Arial" pitchFamily="34" charset="0"/>
                        </a:rPr>
                        <a:t>CIT vs. SRM Firms 208 ITR 400 (Mad)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900" b="0" i="0" u="none" strike="noStrike" cap="none" normalizeH="0" baseline="0" dirty="0" smtClean="0">
                          <a:ln>
                            <a:noFill/>
                          </a:ln>
                          <a:solidFill>
                            <a:schemeClr val="tx1"/>
                          </a:solidFill>
                          <a:effectLst/>
                          <a:latin typeface="Arial" pitchFamily="34" charset="0"/>
                        </a:rPr>
                        <a:t>Assessee, an Indian resident, had a PE in Malaysia. On the basis of Article 7(1) it was claimed that income from Malaysia was not subject to tax in India.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900" b="0" i="0" u="none" strike="noStrike" cap="none" normalizeH="0" baseline="0" dirty="0" smtClean="0">
                          <a:ln>
                            <a:noFill/>
                          </a:ln>
                          <a:solidFill>
                            <a:schemeClr val="tx1"/>
                          </a:solidFill>
                          <a:effectLst/>
                          <a:latin typeface="Arial" pitchFamily="34" charset="0"/>
                        </a:rPr>
                        <a:t>High Court held that Article 7(1) provides that business income is subject to tax in the country of source if the enterprise has PE in that country.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1809750">
                <a:tc vMerge="1">
                  <a:txBody>
                    <a:bodyPr/>
                    <a:lstStyle/>
                    <a:p>
                      <a:endParaRPr lang="en-US"/>
                    </a:p>
                  </a:txBody>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900" b="0" i="0" u="none" strike="noStrike" cap="none" normalizeH="0" baseline="0" dirty="0" smtClean="0">
                          <a:ln>
                            <a:noFill/>
                          </a:ln>
                          <a:solidFill>
                            <a:schemeClr val="tx1"/>
                          </a:solidFill>
                          <a:effectLst/>
                          <a:latin typeface="Arial" pitchFamily="34" charset="0"/>
                        </a:rPr>
                        <a:t>The use of words “may be taxed” were brought to the notice of the High Court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900" b="0" i="0" u="none" strike="noStrike" cap="none" normalizeH="0" baseline="0" dirty="0" smtClean="0">
                          <a:ln>
                            <a:noFill/>
                          </a:ln>
                          <a:solidFill>
                            <a:schemeClr val="tx1"/>
                          </a:solidFill>
                          <a:effectLst/>
                          <a:latin typeface="Arial" pitchFamily="34" charset="0"/>
                        </a:rPr>
                        <a:t>it was held that DTAAs are entered into by countries for avoidance of double taxation and accordingly if taxing rights were given to both the countries, then the purpose of the agreement would not be served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bl>
          </a:graphicData>
        </a:graphic>
      </p:graphicFrame>
    </p:spTree>
  </p:cSld>
  <p:clrMapOvr>
    <a:masterClrMapping/>
  </p:clrMapOvr>
  <p:transition>
    <p:split orient="ver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p>
            <a:pPr algn="ctr" fontAlgn="auto">
              <a:spcBef>
                <a:spcPts val="0"/>
              </a:spcBef>
              <a:spcAft>
                <a:spcPts val="0"/>
              </a:spcAft>
              <a:defRPr/>
            </a:pPr>
            <a:r>
              <a:rPr lang="en-US" sz="4000" u="sng" dirty="0">
                <a:latin typeface="+mj-lt"/>
                <a:ea typeface="+mj-ea"/>
                <a:cs typeface="+mj-cs"/>
              </a:rPr>
              <a:t>Taxation of profits of PE in the country of residence</a:t>
            </a:r>
          </a:p>
        </p:txBody>
      </p:sp>
      <p:sp>
        <p:nvSpPr>
          <p:cNvPr id="55299" name="Rectangle 3"/>
          <p:cNvSpPr txBox="1">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20000"/>
              </a:spcBef>
              <a:buFont typeface="Arial" pitchFamily="34" charset="0"/>
              <a:buChar char="•"/>
            </a:pPr>
            <a:r>
              <a:rPr lang="en-US" sz="2200" dirty="0">
                <a:latin typeface="Calibri" pitchFamily="34" charset="0"/>
              </a:rPr>
              <a:t>Country of residence has right to tax its residents irrespective of the country in which the income arises </a:t>
            </a:r>
          </a:p>
          <a:p>
            <a:pPr eaLnBrk="1" hangingPunct="1">
              <a:spcBef>
                <a:spcPct val="20000"/>
              </a:spcBef>
              <a:buFont typeface="Arial" pitchFamily="34" charset="0"/>
              <a:buChar char="•"/>
            </a:pPr>
            <a:endParaRPr lang="en-US" sz="2200" dirty="0">
              <a:latin typeface="Calibri" pitchFamily="34" charset="0"/>
            </a:endParaRPr>
          </a:p>
          <a:p>
            <a:pPr eaLnBrk="1" hangingPunct="1">
              <a:spcBef>
                <a:spcPct val="20000"/>
              </a:spcBef>
              <a:buFont typeface="Arial" pitchFamily="34" charset="0"/>
              <a:buChar char="•"/>
            </a:pPr>
            <a:r>
              <a:rPr lang="en-US" sz="2200" dirty="0">
                <a:latin typeface="Calibri" pitchFamily="34" charset="0"/>
              </a:rPr>
              <a:t>The language of Article 7(1) should not be interpreted to mean that the state of residence gives up its right to tax – contrary to SRM case</a:t>
            </a:r>
          </a:p>
          <a:p>
            <a:pPr eaLnBrk="1" hangingPunct="1">
              <a:spcBef>
                <a:spcPct val="20000"/>
              </a:spcBef>
            </a:pPr>
            <a:endParaRPr lang="en-US" sz="2200" dirty="0">
              <a:latin typeface="Calibri" pitchFamily="34" charset="0"/>
            </a:endParaRPr>
          </a:p>
          <a:p>
            <a:pPr eaLnBrk="1" hangingPunct="1">
              <a:spcBef>
                <a:spcPct val="20000"/>
              </a:spcBef>
            </a:pPr>
            <a:r>
              <a:rPr lang="en-US" sz="2200" dirty="0">
                <a:latin typeface="Calibri" pitchFamily="34" charset="0"/>
              </a:rPr>
              <a:t>Whenever profits attributable to PE are taxed ONLY in the COS and not in the COR, it would be made clear by a language which categorically says so.</a:t>
            </a:r>
          </a:p>
          <a:p>
            <a:pPr eaLnBrk="1" hangingPunct="1">
              <a:spcBef>
                <a:spcPct val="20000"/>
              </a:spcBef>
            </a:pPr>
            <a:r>
              <a:rPr lang="en-US" sz="2200" dirty="0" err="1">
                <a:latin typeface="Calibri" pitchFamily="34" charset="0"/>
              </a:rPr>
              <a:t>Eg</a:t>
            </a:r>
            <a:r>
              <a:rPr lang="en-US" sz="2200" dirty="0">
                <a:latin typeface="Calibri" pitchFamily="34" charset="0"/>
              </a:rPr>
              <a:t>: DTAA between India with Bulgaria, Hungary, Czechoslovakia, Poland.</a:t>
            </a:r>
          </a:p>
        </p:txBody>
      </p:sp>
    </p:spTree>
  </p:cSld>
  <p:clrMapOvr>
    <a:masterClrMapping/>
  </p:clrMapOvr>
  <p:transition>
    <p:split orient="ver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txBox="1">
            <a:spLocks noChangeArrowheads="1"/>
          </p:cNvSpPr>
          <p:nvPr/>
        </p:nvSpPr>
        <p:spPr bwMode="auto">
          <a:xfrm>
            <a:off x="457200" y="642938"/>
            <a:ext cx="8229600" cy="4525962"/>
          </a:xfrm>
          <a:prstGeom prst="rect">
            <a:avLst/>
          </a:prstGeom>
          <a:noFill/>
          <a:ln w="9525">
            <a:noFill/>
            <a:miter lim="800000"/>
            <a:headEnd/>
            <a:tailEnd/>
          </a:ln>
        </p:spPr>
        <p:txBody>
          <a:bodyPr/>
          <a:lstStyle/>
          <a:p>
            <a:pPr marL="342900" indent="-342900" algn="just">
              <a:spcBef>
                <a:spcPct val="20000"/>
              </a:spcBef>
              <a:defRPr/>
            </a:pPr>
            <a:r>
              <a:rPr lang="en-US" sz="2000" dirty="0">
                <a:latin typeface="+mj-lt"/>
              </a:rPr>
              <a:t>     In Bombay Burmah Trading Corp vs. ACIT 82 ITD 531 (Mumbai Tribunal) held that profits attributable to PE in Tanzania were subject to tax in India in terms of Article 7 of DTA.</a:t>
            </a:r>
          </a:p>
          <a:p>
            <a:pPr marL="342900" indent="-342900" algn="just">
              <a:spcBef>
                <a:spcPct val="20000"/>
              </a:spcBef>
              <a:defRPr/>
            </a:pPr>
            <a:endParaRPr lang="en-US" sz="2000" dirty="0">
              <a:latin typeface="+mj-lt"/>
            </a:endParaRPr>
          </a:p>
          <a:p>
            <a:pPr marL="342900" indent="-342900" algn="just">
              <a:spcBef>
                <a:spcPct val="20000"/>
              </a:spcBef>
              <a:defRPr/>
            </a:pPr>
            <a:r>
              <a:rPr lang="en-IN" sz="2000" b="1" dirty="0">
                <a:latin typeface="+mj-lt"/>
              </a:rPr>
              <a:t>    </a:t>
            </a:r>
            <a:r>
              <a:rPr lang="en-IN" sz="2000" b="1" u="sng" dirty="0">
                <a:latin typeface="+mj-lt"/>
              </a:rPr>
              <a:t>Excerpt of DTAA between India and Tanzania</a:t>
            </a:r>
          </a:p>
          <a:p>
            <a:pPr marL="342900" indent="-342900" algn="just">
              <a:spcBef>
                <a:spcPct val="20000"/>
              </a:spcBef>
              <a:defRPr/>
            </a:pPr>
            <a:r>
              <a:rPr lang="en-IN" sz="2000" dirty="0">
                <a:latin typeface="+mj-lt"/>
              </a:rPr>
              <a:t>      ARTICLE 7 - Business profits - 1. The profits of an enterprise of a Contracting State shall be taxable only in that Contracting State unless the enterprise carries on business in the other Contracting State through a permanent establishment situated therein. If the enterprise carries on business as aforesaid, the profits of the enterprise may be taxed in the other Contracting State but only so much of them as is attributable to that permanent establishment.</a:t>
            </a:r>
            <a:endParaRPr lang="en-US" sz="2000" dirty="0">
              <a:latin typeface="+mj-lt"/>
            </a:endParaRPr>
          </a:p>
        </p:txBody>
      </p:sp>
    </p:spTree>
  </p:cSld>
  <p:clrMapOvr>
    <a:masterClrMapping/>
  </p:clrMapOvr>
  <p:transition>
    <p:split orient="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639762"/>
          </a:xfrm>
          <a:prstGeom prst="rect">
            <a:avLst/>
          </a:prstGeom>
        </p:spPr>
        <p:txBody>
          <a:bodyPr/>
          <a:lstStyle/>
          <a:p>
            <a:pPr algn="ctr" fontAlgn="auto">
              <a:spcBef>
                <a:spcPts val="0"/>
              </a:spcBef>
              <a:spcAft>
                <a:spcPts val="0"/>
              </a:spcAft>
              <a:defRPr/>
            </a:pPr>
            <a:r>
              <a:rPr lang="en-US" sz="3200" u="sng" dirty="0">
                <a:latin typeface="+mj-lt"/>
                <a:ea typeface="+mj-ea"/>
                <a:cs typeface="+mj-cs"/>
              </a:rPr>
              <a:t>ATTRIBUTION OF PROFIT – ARTICLE 7(1)</a:t>
            </a:r>
          </a:p>
        </p:txBody>
      </p:sp>
      <p:sp>
        <p:nvSpPr>
          <p:cNvPr id="57347" name="Rectangle 3"/>
          <p:cNvSpPr txBox="1">
            <a:spLocks noChangeArrowheads="1"/>
          </p:cNvSpPr>
          <p:nvPr/>
        </p:nvSpPr>
        <p:spPr bwMode="auto">
          <a:xfrm>
            <a:off x="457200" y="1600200"/>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20000"/>
              </a:spcBef>
            </a:pPr>
            <a:r>
              <a:rPr lang="en-US" sz="2800">
                <a:latin typeface="Calibri" pitchFamily="34" charset="0"/>
              </a:rPr>
              <a:t> </a:t>
            </a:r>
          </a:p>
        </p:txBody>
      </p:sp>
      <p:graphicFrame>
        <p:nvGraphicFramePr>
          <p:cNvPr id="4" name="Group 55"/>
          <p:cNvGraphicFramePr>
            <a:graphicFrameLocks/>
          </p:cNvGraphicFramePr>
          <p:nvPr/>
        </p:nvGraphicFramePr>
        <p:xfrm>
          <a:off x="228600" y="1219200"/>
          <a:ext cx="8686800" cy="5426075"/>
        </p:xfrm>
        <a:graphic>
          <a:graphicData uri="http://schemas.openxmlformats.org/drawingml/2006/table">
            <a:tbl>
              <a:tblPr/>
              <a:tblGrid>
                <a:gridCol w="1524000"/>
                <a:gridCol w="7162800"/>
              </a:tblGrid>
              <a:tr h="94499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pitchFamily="34" charset="0"/>
                        </a:rPr>
                        <a:t>OECD Model </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pitchFamily="34" charset="0"/>
                        </a:rPr>
                        <a:t>UN Model </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4810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2"/>
                        </a:rPr>
                        <a:t>Profit attributable to the Permanent Establishment should be taxed in source country (</a:t>
                      </a:r>
                      <a:r>
                        <a:rPr kumimoji="0" lang="en-US" sz="2000" b="0" i="0" u="none" strike="noStrike" cap="none" normalizeH="0" baseline="0" dirty="0" err="1" smtClean="0">
                          <a:ln>
                            <a:noFill/>
                          </a:ln>
                          <a:solidFill>
                            <a:schemeClr val="tx1"/>
                          </a:solidFill>
                          <a:effectLst/>
                          <a:latin typeface="2"/>
                        </a:rPr>
                        <a:t>CoS</a:t>
                      </a:r>
                      <a:r>
                        <a:rPr kumimoji="0" lang="en-US" sz="2000" b="0" i="0" u="none" strike="noStrike" cap="none" normalizeH="0" baseline="0" dirty="0" smtClean="0">
                          <a:ln>
                            <a:noFill/>
                          </a:ln>
                          <a:solidFill>
                            <a:schemeClr val="tx1"/>
                          </a:solidFill>
                          <a:effectLst/>
                          <a:latin typeface="2"/>
                        </a:rPr>
                        <a:t>)</a:t>
                      </a:r>
                      <a:r>
                        <a:rPr kumimoji="0" lang="en-US" sz="2000" b="0" i="0" u="none" strike="noStrike" cap="none" normalizeH="0" baseline="0" dirty="0" smtClean="0">
                          <a:ln>
                            <a:noFill/>
                          </a:ln>
                          <a:solidFill>
                            <a:schemeClr val="tx1"/>
                          </a:solidFill>
                          <a:effectLst/>
                          <a:latin typeface="Arial" pitchFamily="34" charset="0"/>
                        </a:rPr>
                        <a:t> </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tab pos="0" algn="l"/>
                          <a:tab pos="449263" algn="l"/>
                          <a:tab pos="542925" algn="l"/>
                          <a:tab pos="620713" algn="l"/>
                          <a:tab pos="992188" algn="l"/>
                        </a:tabLst>
                      </a:pPr>
                      <a:r>
                        <a:rPr kumimoji="0" lang="en-US" sz="2000" b="0" i="0" u="none" strike="noStrike" cap="none" normalizeH="0" baseline="0" dirty="0" smtClean="0">
                          <a:ln>
                            <a:noFill/>
                          </a:ln>
                          <a:solidFill>
                            <a:schemeClr val="tx1"/>
                          </a:solidFill>
                          <a:effectLst/>
                          <a:latin typeface="Arial" pitchFamily="34" charset="0"/>
                        </a:rPr>
                        <a:t>In addition to profit earned by the PE, Article 7 (1) is extended to include profits of an enterprise even though the transactions are not directly carried on through the Permanent Establishment. Profits covered are those:</a:t>
                      </a:r>
                    </a:p>
                    <a:p>
                      <a:pPr marL="0" marR="0" lvl="0" indent="0" algn="l" defTabSz="914400" rtl="0" eaLnBrk="1" fontAlgn="base" latinLnBrk="0" hangingPunct="1">
                        <a:lnSpc>
                          <a:spcPct val="100000"/>
                        </a:lnSpc>
                        <a:spcBef>
                          <a:spcPct val="20000"/>
                        </a:spcBef>
                        <a:spcAft>
                          <a:spcPct val="0"/>
                        </a:spcAft>
                        <a:buClrTx/>
                        <a:buSzTx/>
                        <a:buFont typeface="Wingdings" pitchFamily="2" charset="2"/>
                        <a:buChar char="Ø"/>
                        <a:tabLst>
                          <a:tab pos="0" algn="l"/>
                          <a:tab pos="449263" algn="l"/>
                          <a:tab pos="542925" algn="l"/>
                          <a:tab pos="620713" algn="l"/>
                          <a:tab pos="992188" algn="l"/>
                        </a:tabLst>
                      </a:pPr>
                      <a:r>
                        <a:rPr kumimoji="0" lang="en-US" sz="2000" b="0" i="0" u="none" strike="noStrike" cap="none" normalizeH="0" baseline="0" dirty="0" smtClean="0">
                          <a:ln>
                            <a:noFill/>
                          </a:ln>
                          <a:solidFill>
                            <a:schemeClr val="tx1"/>
                          </a:solidFill>
                          <a:effectLst/>
                          <a:latin typeface="Arial" pitchFamily="34" charset="0"/>
                        </a:rPr>
                        <a:t>Which arise in the other contracting state from the sale of same or similar goods as are sold by the Permanent Establishment;</a:t>
                      </a:r>
                    </a:p>
                    <a:p>
                      <a:pPr marL="0" marR="0" lvl="0" indent="0" algn="l" defTabSz="914400" rtl="0" eaLnBrk="1" fontAlgn="base" latinLnBrk="0" hangingPunct="1">
                        <a:lnSpc>
                          <a:spcPct val="100000"/>
                        </a:lnSpc>
                        <a:spcBef>
                          <a:spcPct val="20000"/>
                        </a:spcBef>
                        <a:spcAft>
                          <a:spcPct val="0"/>
                        </a:spcAft>
                        <a:buClrTx/>
                        <a:buSzTx/>
                        <a:buFont typeface="Wingdings" pitchFamily="2" charset="2"/>
                        <a:buChar char="Ø"/>
                        <a:tabLst>
                          <a:tab pos="0" algn="l"/>
                          <a:tab pos="449263" algn="l"/>
                          <a:tab pos="542925" algn="l"/>
                          <a:tab pos="620713" algn="l"/>
                          <a:tab pos="992188" algn="l"/>
                        </a:tabLst>
                      </a:pPr>
                      <a:r>
                        <a:rPr kumimoji="0" lang="en-US" sz="2000" b="0" i="0" u="none" strike="noStrike" cap="none" normalizeH="0" baseline="0" dirty="0" smtClean="0">
                          <a:ln>
                            <a:noFill/>
                          </a:ln>
                          <a:solidFill>
                            <a:schemeClr val="tx1"/>
                          </a:solidFill>
                          <a:effectLst/>
                          <a:latin typeface="Arial" pitchFamily="34" charset="0"/>
                        </a:rPr>
                        <a:t>Which arise in the other contracting state from other business activities which are similar to the activities carried on by the Permanent Establishment. The above is called as ‘Force of Attraction” rule. Several DTAAs signed by India contains this clause. This rule targets avoidance of tax by planning the affairs in such a manner that no or minimum profits accrues to the permanent Establishment.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bl>
          </a:graphicData>
        </a:graphic>
      </p:graphicFrame>
    </p:spTree>
  </p:cSld>
  <p:clrMapOvr>
    <a:masterClrMapping/>
  </p:clrMapOvr>
  <p:transition>
    <p:split orient="ver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457200" y="274638"/>
            <a:ext cx="8229600" cy="1143000"/>
          </a:xfrm>
          <a:prstGeom prst="rect">
            <a:avLst/>
          </a:prstGeom>
        </p:spPr>
        <p:txBody>
          <a:bodyPr/>
          <a:lstStyle/>
          <a:p>
            <a:pPr algn="ctr" fontAlgn="auto">
              <a:spcBef>
                <a:spcPts val="0"/>
              </a:spcBef>
              <a:spcAft>
                <a:spcPts val="0"/>
              </a:spcAft>
              <a:defRPr/>
            </a:pPr>
            <a:r>
              <a:rPr lang="en-US" sz="4400" dirty="0">
                <a:latin typeface="+mn-lt"/>
                <a:ea typeface="+mj-ea"/>
                <a:cs typeface="+mj-cs"/>
              </a:rPr>
              <a:t>Force Of Attraction</a:t>
            </a:r>
          </a:p>
        </p:txBody>
      </p:sp>
      <p:sp>
        <p:nvSpPr>
          <p:cNvPr id="58371" name="Rectangle 6"/>
          <p:cNvSpPr txBox="1">
            <a:spLocks noChangeArrowheads="1"/>
          </p:cNvSpPr>
          <p:nvPr/>
        </p:nvSpPr>
        <p:spPr bwMode="auto">
          <a:xfrm>
            <a:off x="500063" y="1000125"/>
            <a:ext cx="82296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20000"/>
              </a:spcBef>
            </a:pPr>
            <a:r>
              <a:rPr lang="en-US" sz="3200">
                <a:latin typeface="Bookman Old Style" pitchFamily="18" charset="0"/>
              </a:rPr>
              <a:t> </a:t>
            </a:r>
          </a:p>
        </p:txBody>
      </p:sp>
      <p:sp>
        <p:nvSpPr>
          <p:cNvPr id="58372" name="Rectangle 7"/>
          <p:cNvSpPr>
            <a:spLocks noChangeArrowheads="1"/>
          </p:cNvSpPr>
          <p:nvPr/>
        </p:nvSpPr>
        <p:spPr bwMode="auto">
          <a:xfrm>
            <a:off x="762000" y="1143000"/>
            <a:ext cx="1600200" cy="1295400"/>
          </a:xfrm>
          <a:prstGeom prst="rect">
            <a:avLst/>
          </a:prstGeom>
          <a:solidFill>
            <a:schemeClr val="accent1"/>
          </a:solidFill>
          <a:ln w="9525">
            <a:solidFill>
              <a:schemeClr val="tx1"/>
            </a:solidFill>
            <a:miter lim="800000"/>
            <a:headEnd/>
            <a:tailEnd/>
          </a:ln>
        </p:spPr>
        <p:txBody>
          <a:bodyPr anchor="ctr"/>
          <a:lstStyle/>
          <a:p>
            <a:pPr algn="ctr"/>
            <a:r>
              <a:rPr lang="en-US" sz="2400">
                <a:solidFill>
                  <a:schemeClr val="bg1"/>
                </a:solidFill>
                <a:latin typeface="Calibri" pitchFamily="34" charset="0"/>
              </a:rPr>
              <a:t>A Inc.     </a:t>
            </a:r>
          </a:p>
          <a:p>
            <a:pPr algn="ctr"/>
            <a:r>
              <a:rPr lang="en-US" sz="2000">
                <a:solidFill>
                  <a:schemeClr val="bg1"/>
                </a:solidFill>
                <a:latin typeface="Calibri" pitchFamily="34" charset="0"/>
              </a:rPr>
              <a:t>(US Co.)</a:t>
            </a:r>
          </a:p>
        </p:txBody>
      </p:sp>
      <p:sp>
        <p:nvSpPr>
          <p:cNvPr id="58373" name="Rectangle 8"/>
          <p:cNvSpPr>
            <a:spLocks noChangeArrowheads="1"/>
          </p:cNvSpPr>
          <p:nvPr/>
        </p:nvSpPr>
        <p:spPr bwMode="auto">
          <a:xfrm>
            <a:off x="762000" y="4114800"/>
            <a:ext cx="1600200" cy="1295400"/>
          </a:xfrm>
          <a:prstGeom prst="rect">
            <a:avLst/>
          </a:prstGeom>
          <a:solidFill>
            <a:schemeClr val="accent1"/>
          </a:solidFill>
          <a:ln w="9525">
            <a:solidFill>
              <a:schemeClr val="tx1"/>
            </a:solidFill>
            <a:miter lim="800000"/>
            <a:headEnd/>
            <a:tailEnd/>
          </a:ln>
        </p:spPr>
        <p:txBody>
          <a:bodyPr anchor="ctr"/>
          <a:lstStyle/>
          <a:p>
            <a:pPr algn="ctr"/>
            <a:r>
              <a:rPr lang="en-US" sz="2400">
                <a:solidFill>
                  <a:schemeClr val="bg1"/>
                </a:solidFill>
                <a:latin typeface="Calibri" pitchFamily="34" charset="0"/>
              </a:rPr>
              <a:t>Branch in India</a:t>
            </a:r>
          </a:p>
        </p:txBody>
      </p:sp>
      <p:sp>
        <p:nvSpPr>
          <p:cNvPr id="52230" name="Rectangle 9"/>
          <p:cNvSpPr>
            <a:spLocks noChangeArrowheads="1"/>
          </p:cNvSpPr>
          <p:nvPr/>
        </p:nvSpPr>
        <p:spPr bwMode="auto">
          <a:xfrm>
            <a:off x="6400800" y="4114800"/>
            <a:ext cx="1600200" cy="1295400"/>
          </a:xfrm>
          <a:prstGeom prst="rect">
            <a:avLst/>
          </a:prstGeom>
          <a:solidFill>
            <a:schemeClr val="accent3">
              <a:lumMod val="75000"/>
            </a:schemeClr>
          </a:solidFill>
          <a:ln w="9525">
            <a:solidFill>
              <a:schemeClr val="tx1"/>
            </a:solidFill>
            <a:miter lim="800000"/>
            <a:headEnd/>
            <a:tailEnd/>
          </a:ln>
        </p:spPr>
        <p:txBody>
          <a:bodyPr anchor="ctr"/>
          <a:lstStyle/>
          <a:p>
            <a:pPr algn="ctr">
              <a:defRPr/>
            </a:pPr>
            <a:r>
              <a:rPr lang="en-US" sz="2400">
                <a:solidFill>
                  <a:schemeClr val="bg1"/>
                </a:solidFill>
                <a:latin typeface="Calibri" pitchFamily="34" charset="0"/>
              </a:rPr>
              <a:t>Various Customers</a:t>
            </a:r>
          </a:p>
        </p:txBody>
      </p:sp>
      <p:sp>
        <p:nvSpPr>
          <p:cNvPr id="58375" name="Line 10"/>
          <p:cNvSpPr>
            <a:spLocks noChangeShapeType="1"/>
          </p:cNvSpPr>
          <p:nvPr/>
        </p:nvSpPr>
        <p:spPr bwMode="auto">
          <a:xfrm>
            <a:off x="381000" y="2743200"/>
            <a:ext cx="8382000"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IN"/>
          </a:p>
        </p:txBody>
      </p:sp>
      <p:sp>
        <p:nvSpPr>
          <p:cNvPr id="58376" name="Line 11"/>
          <p:cNvSpPr>
            <a:spLocks noChangeShapeType="1"/>
          </p:cNvSpPr>
          <p:nvPr/>
        </p:nvSpPr>
        <p:spPr bwMode="auto">
          <a:xfrm>
            <a:off x="2362200" y="1752600"/>
            <a:ext cx="2895600" cy="0"/>
          </a:xfrm>
          <a:prstGeom prst="line">
            <a:avLst/>
          </a:prstGeom>
          <a:noFill/>
          <a:ln w="9525">
            <a:solidFill>
              <a:schemeClr val="tx1"/>
            </a:solidFill>
            <a:round/>
            <a:headEnd/>
            <a:tailEnd type="stealth" w="lg" len="med"/>
          </a:ln>
          <a:extLst>
            <a:ext uri="{909E8E84-426E-40DD-AFC4-6F175D3DCCD1}">
              <a14:hiddenFill xmlns:a14="http://schemas.microsoft.com/office/drawing/2010/main">
                <a:noFill/>
              </a14:hiddenFill>
            </a:ext>
          </a:extLst>
        </p:spPr>
        <p:txBody>
          <a:bodyPr/>
          <a:lstStyle/>
          <a:p>
            <a:endParaRPr lang="en-IN"/>
          </a:p>
        </p:txBody>
      </p:sp>
      <p:sp>
        <p:nvSpPr>
          <p:cNvPr id="58377" name="Line 12"/>
          <p:cNvSpPr>
            <a:spLocks noChangeShapeType="1"/>
          </p:cNvSpPr>
          <p:nvPr/>
        </p:nvSpPr>
        <p:spPr bwMode="auto">
          <a:xfrm>
            <a:off x="5257800" y="1752600"/>
            <a:ext cx="1905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8378" name="Line 13"/>
          <p:cNvSpPr>
            <a:spLocks noChangeShapeType="1"/>
          </p:cNvSpPr>
          <p:nvPr/>
        </p:nvSpPr>
        <p:spPr bwMode="auto">
          <a:xfrm>
            <a:off x="7162800" y="1752600"/>
            <a:ext cx="0" cy="2362200"/>
          </a:xfrm>
          <a:prstGeom prst="line">
            <a:avLst/>
          </a:prstGeom>
          <a:noFill/>
          <a:ln w="9525">
            <a:solidFill>
              <a:schemeClr val="tx1"/>
            </a:solidFill>
            <a:round/>
            <a:headEnd/>
            <a:tailEnd type="stealth" w="lg" len="med"/>
          </a:ln>
          <a:extLst>
            <a:ext uri="{909E8E84-426E-40DD-AFC4-6F175D3DCCD1}">
              <a14:hiddenFill xmlns:a14="http://schemas.microsoft.com/office/drawing/2010/main">
                <a:noFill/>
              </a14:hiddenFill>
            </a:ext>
          </a:extLst>
        </p:spPr>
        <p:txBody>
          <a:bodyPr/>
          <a:lstStyle/>
          <a:p>
            <a:endParaRPr lang="en-IN"/>
          </a:p>
        </p:txBody>
      </p:sp>
      <p:sp>
        <p:nvSpPr>
          <p:cNvPr id="58379" name="Line 14"/>
          <p:cNvSpPr>
            <a:spLocks noChangeShapeType="1"/>
          </p:cNvSpPr>
          <p:nvPr/>
        </p:nvSpPr>
        <p:spPr bwMode="auto">
          <a:xfrm>
            <a:off x="1600200" y="2438400"/>
            <a:ext cx="0" cy="1676400"/>
          </a:xfrm>
          <a:prstGeom prst="line">
            <a:avLst/>
          </a:prstGeom>
          <a:noFill/>
          <a:ln w="9525">
            <a:solidFill>
              <a:schemeClr val="tx1"/>
            </a:solidFill>
            <a:round/>
            <a:headEnd/>
            <a:tailEnd type="stealth" w="lg" len="med"/>
          </a:ln>
          <a:extLst>
            <a:ext uri="{909E8E84-426E-40DD-AFC4-6F175D3DCCD1}">
              <a14:hiddenFill xmlns:a14="http://schemas.microsoft.com/office/drawing/2010/main">
                <a:noFill/>
              </a14:hiddenFill>
            </a:ext>
          </a:extLst>
        </p:spPr>
        <p:txBody>
          <a:bodyPr/>
          <a:lstStyle/>
          <a:p>
            <a:endParaRPr lang="en-IN"/>
          </a:p>
        </p:txBody>
      </p:sp>
      <p:sp>
        <p:nvSpPr>
          <p:cNvPr id="58380" name="Line 15"/>
          <p:cNvSpPr>
            <a:spLocks noChangeShapeType="1"/>
          </p:cNvSpPr>
          <p:nvPr/>
        </p:nvSpPr>
        <p:spPr bwMode="auto">
          <a:xfrm>
            <a:off x="2362200" y="4876800"/>
            <a:ext cx="4038600" cy="0"/>
          </a:xfrm>
          <a:prstGeom prst="line">
            <a:avLst/>
          </a:prstGeom>
          <a:noFill/>
          <a:ln w="9525">
            <a:solidFill>
              <a:schemeClr val="tx1"/>
            </a:solidFill>
            <a:round/>
            <a:headEnd/>
            <a:tailEnd type="stealth" w="lg" len="med"/>
          </a:ln>
          <a:extLst>
            <a:ext uri="{909E8E84-426E-40DD-AFC4-6F175D3DCCD1}">
              <a14:hiddenFill xmlns:a14="http://schemas.microsoft.com/office/drawing/2010/main">
                <a:noFill/>
              </a14:hiddenFill>
            </a:ext>
          </a:extLst>
        </p:spPr>
        <p:txBody>
          <a:bodyPr/>
          <a:lstStyle/>
          <a:p>
            <a:endParaRPr lang="en-IN"/>
          </a:p>
        </p:txBody>
      </p:sp>
      <p:sp>
        <p:nvSpPr>
          <p:cNvPr id="58381" name="Rectangle 16"/>
          <p:cNvSpPr>
            <a:spLocks noChangeArrowheads="1"/>
          </p:cNvSpPr>
          <p:nvPr/>
        </p:nvSpPr>
        <p:spPr bwMode="auto">
          <a:xfrm>
            <a:off x="3124200" y="4114800"/>
            <a:ext cx="2209800" cy="6858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2000">
                <a:latin typeface="Calibri" pitchFamily="34" charset="0"/>
              </a:rPr>
              <a:t>Sale of Imported garments</a:t>
            </a:r>
          </a:p>
        </p:txBody>
      </p:sp>
      <p:sp>
        <p:nvSpPr>
          <p:cNvPr id="58382" name="Rectangle 17"/>
          <p:cNvSpPr>
            <a:spLocks noChangeArrowheads="1"/>
          </p:cNvSpPr>
          <p:nvPr/>
        </p:nvSpPr>
        <p:spPr bwMode="auto">
          <a:xfrm>
            <a:off x="5562600" y="3200400"/>
            <a:ext cx="1447800" cy="8382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2000">
                <a:latin typeface="Calibri" pitchFamily="34" charset="0"/>
              </a:rPr>
              <a:t>Direct sale of Garments</a:t>
            </a:r>
          </a:p>
        </p:txBody>
      </p:sp>
      <p:sp>
        <p:nvSpPr>
          <p:cNvPr id="58383" name="Rectangle 18"/>
          <p:cNvSpPr>
            <a:spLocks noChangeArrowheads="1"/>
          </p:cNvSpPr>
          <p:nvPr/>
        </p:nvSpPr>
        <p:spPr bwMode="auto">
          <a:xfrm>
            <a:off x="285750" y="3286125"/>
            <a:ext cx="1371600" cy="7620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2000">
                <a:latin typeface="Calibri" pitchFamily="34" charset="0"/>
              </a:rPr>
              <a:t>Import of Garments</a:t>
            </a:r>
          </a:p>
        </p:txBody>
      </p:sp>
      <p:sp>
        <p:nvSpPr>
          <p:cNvPr id="52240" name="Rectangle 22"/>
          <p:cNvSpPr>
            <a:spLocks noChangeArrowheads="1"/>
          </p:cNvSpPr>
          <p:nvPr/>
        </p:nvSpPr>
        <p:spPr bwMode="auto">
          <a:xfrm>
            <a:off x="7286625" y="2071688"/>
            <a:ext cx="857250" cy="519112"/>
          </a:xfrm>
          <a:prstGeom prst="rect">
            <a:avLst/>
          </a:prstGeom>
          <a:noFill/>
          <a:ln w="9525">
            <a:solidFill>
              <a:schemeClr val="bg1"/>
            </a:solidFill>
            <a:miter lim="800000"/>
            <a:headEnd/>
            <a:tailEnd/>
          </a:ln>
        </p:spPr>
        <p:txBody>
          <a:bodyPr anchor="ctr"/>
          <a:lstStyle/>
          <a:p>
            <a:pPr algn="ctr">
              <a:defRPr/>
            </a:pPr>
            <a:r>
              <a:rPr lang="en-US" sz="2400" dirty="0">
                <a:solidFill>
                  <a:schemeClr val="accent6">
                    <a:lumMod val="75000"/>
                  </a:schemeClr>
                </a:solidFill>
                <a:latin typeface="Calibri" pitchFamily="34" charset="0"/>
              </a:rPr>
              <a:t>USA</a:t>
            </a:r>
          </a:p>
        </p:txBody>
      </p:sp>
      <p:sp>
        <p:nvSpPr>
          <p:cNvPr id="58385" name="Rectangle 23"/>
          <p:cNvSpPr>
            <a:spLocks noChangeArrowheads="1"/>
          </p:cNvSpPr>
          <p:nvPr/>
        </p:nvSpPr>
        <p:spPr bwMode="auto">
          <a:xfrm>
            <a:off x="7286625" y="3200400"/>
            <a:ext cx="1066800" cy="6096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2800">
                <a:solidFill>
                  <a:srgbClr val="7030A0"/>
                </a:solidFill>
                <a:latin typeface="Calibri" pitchFamily="34" charset="0"/>
              </a:rPr>
              <a:t>India</a:t>
            </a:r>
          </a:p>
        </p:txBody>
      </p:sp>
      <p:sp>
        <p:nvSpPr>
          <p:cNvPr id="58386" name="Oval 24"/>
          <p:cNvSpPr>
            <a:spLocks noChangeArrowheads="1"/>
          </p:cNvSpPr>
          <p:nvPr/>
        </p:nvSpPr>
        <p:spPr bwMode="auto">
          <a:xfrm>
            <a:off x="7239000" y="1524000"/>
            <a:ext cx="762000" cy="685800"/>
          </a:xfrm>
          <a:prstGeom prst="ellipse">
            <a:avLst/>
          </a:prstGeom>
          <a:noFill/>
          <a:ln w="9525">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2000">
                <a:latin typeface="Calibri" pitchFamily="34" charset="0"/>
              </a:rPr>
              <a:t>$ 200</a:t>
            </a:r>
          </a:p>
        </p:txBody>
      </p:sp>
      <p:sp>
        <p:nvSpPr>
          <p:cNvPr id="58387" name="Oval 25"/>
          <p:cNvSpPr>
            <a:spLocks noChangeArrowheads="1"/>
          </p:cNvSpPr>
          <p:nvPr/>
        </p:nvSpPr>
        <p:spPr bwMode="auto">
          <a:xfrm>
            <a:off x="914400" y="2895600"/>
            <a:ext cx="609600" cy="457200"/>
          </a:xfrm>
          <a:prstGeom prst="ellipse">
            <a:avLst/>
          </a:prstGeom>
          <a:noFill/>
          <a:ln w="9525">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atin typeface="Calibri" pitchFamily="34" charset="0"/>
              </a:rPr>
              <a:t>$ 100</a:t>
            </a:r>
          </a:p>
        </p:txBody>
      </p:sp>
      <p:sp>
        <p:nvSpPr>
          <p:cNvPr id="58388" name="Rectangle 19"/>
          <p:cNvSpPr>
            <a:spLocks noChangeArrowheads="1"/>
          </p:cNvSpPr>
          <p:nvPr/>
        </p:nvSpPr>
        <p:spPr bwMode="auto">
          <a:xfrm>
            <a:off x="304800" y="5715000"/>
            <a:ext cx="8610600" cy="9144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r>
              <a:rPr lang="en-US" sz="2000" b="1">
                <a:latin typeface="Calibri" pitchFamily="34" charset="0"/>
              </a:rPr>
              <a:t>Profits of India Branch </a:t>
            </a:r>
            <a:r>
              <a:rPr lang="en-US" sz="2000">
                <a:latin typeface="Calibri" pitchFamily="34" charset="0"/>
              </a:rPr>
              <a:t>= Profit earned through own sales + Profit earned by 				     A Inc. from direct sales to customers</a:t>
            </a:r>
          </a:p>
        </p:txBody>
      </p:sp>
      <p:graphicFrame>
        <p:nvGraphicFramePr>
          <p:cNvPr id="24" name="Table 23"/>
          <p:cNvGraphicFramePr>
            <a:graphicFrameLocks noGrp="1"/>
          </p:cNvGraphicFramePr>
          <p:nvPr/>
        </p:nvGraphicFramePr>
        <p:xfrm>
          <a:off x="3014663" y="5715000"/>
          <a:ext cx="5445125" cy="788988"/>
        </p:xfrm>
        <a:graphic>
          <a:graphicData uri="http://schemas.openxmlformats.org/drawingml/2006/table">
            <a:tbl>
              <a:tblPr/>
              <a:tblGrid>
                <a:gridCol w="5445125"/>
              </a:tblGrid>
              <a:tr h="788988">
                <a:tc>
                  <a:txBody>
                    <a:bodyPr/>
                    <a:lstStyle/>
                    <a:p>
                      <a:endParaRPr lang="en-US" sz="1800" dirty="0"/>
                    </a:p>
                  </a:txBody>
                  <a:tcPr marL="91445" marR="91445" marT="45678" marB="45678">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alpha val="18000"/>
                      </a:schemeClr>
                    </a:solidFill>
                  </a:tcPr>
                </a:tc>
              </a:tr>
            </a:tbl>
          </a:graphicData>
        </a:graphic>
      </p:graphicFrame>
      <p:graphicFrame>
        <p:nvGraphicFramePr>
          <p:cNvPr id="25" name="Table 24"/>
          <p:cNvGraphicFramePr>
            <a:graphicFrameLocks noGrp="1"/>
          </p:cNvGraphicFramePr>
          <p:nvPr/>
        </p:nvGraphicFramePr>
        <p:xfrm>
          <a:off x="180109" y="5695950"/>
          <a:ext cx="2687782" cy="785817"/>
        </p:xfrm>
        <a:graphic>
          <a:graphicData uri="http://schemas.openxmlformats.org/drawingml/2006/table">
            <a:tbl>
              <a:tblPr>
                <a:effectLst>
                  <a:outerShdw blurRad="50800" dist="50800" dir="5400000" algn="ctr" rotWithShape="0">
                    <a:srgbClr val="000000">
                      <a:alpha val="15000"/>
                    </a:srgbClr>
                  </a:outerShdw>
                </a:effectLst>
              </a:tblPr>
              <a:tblGrid>
                <a:gridCol w="2687782"/>
              </a:tblGrid>
              <a:tr h="785817">
                <a:tc>
                  <a:txBody>
                    <a:bodyPr/>
                    <a:lstStyle/>
                    <a:p>
                      <a:endParaRPr lang="en-US" baseline="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alpha val="18000"/>
                      </a:schemeClr>
                    </a:solidFill>
                  </a:tcPr>
                </a:tc>
              </a:tr>
            </a:tbl>
          </a:graphicData>
        </a:graphic>
      </p:graphicFrame>
    </p:spTree>
  </p:cSld>
  <p:clrMapOvr>
    <a:masterClrMapping/>
  </p:clrMapOvr>
  <p:transition>
    <p:split orient="ver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5"/>
          <p:cNvSpPr>
            <a:spLocks noGrp="1"/>
          </p:cNvSpPr>
          <p:nvPr>
            <p:ph type="title"/>
          </p:nvPr>
        </p:nvSpPr>
        <p:spPr/>
        <p:txBody>
          <a:bodyPr rtlCol="0">
            <a:normAutofit fontScale="90000"/>
          </a:bodyPr>
          <a:lstStyle/>
          <a:p>
            <a:pPr eaLnBrk="1" fontAlgn="auto" hangingPunct="1">
              <a:spcAft>
                <a:spcPts val="0"/>
              </a:spcAft>
              <a:defRPr/>
            </a:pPr>
            <a:r>
              <a:rPr lang="en-US" sz="3600" dirty="0" smtClean="0"/>
              <a:t>Distinct and separate enterprise approach</a:t>
            </a:r>
            <a:r>
              <a:rPr lang="en-GB" sz="3600" dirty="0" smtClean="0">
                <a:latin typeface="Arial" pitchFamily="34" charset="0"/>
              </a:rPr>
              <a:t/>
            </a:r>
            <a:br>
              <a:rPr lang="en-GB" sz="3600" dirty="0" smtClean="0">
                <a:latin typeface="Arial" pitchFamily="34" charset="0"/>
              </a:rPr>
            </a:br>
            <a:r>
              <a:rPr lang="en-GB" sz="3600" dirty="0" smtClean="0">
                <a:latin typeface="Arial" pitchFamily="34" charset="0"/>
              </a:rPr>
              <a:t>Article 7(2)-Arms Length Pricing</a:t>
            </a:r>
            <a:endParaRPr lang="en-US" dirty="0" smtClean="0"/>
          </a:p>
        </p:txBody>
      </p:sp>
      <p:sp>
        <p:nvSpPr>
          <p:cNvPr id="59395" name="Content Placeholder 6"/>
          <p:cNvSpPr>
            <a:spLocks noGrp="1"/>
          </p:cNvSpPr>
          <p:nvPr>
            <p:ph idx="1"/>
          </p:nvPr>
        </p:nvSpPr>
        <p:spPr/>
        <p:txBody>
          <a:bodyPr/>
          <a:lstStyle/>
          <a:p>
            <a:pPr eaLnBrk="1" hangingPunct="1"/>
            <a:r>
              <a:rPr lang="en-US" smtClean="0"/>
              <a:t>where an enterprise of a </a:t>
            </a:r>
            <a:r>
              <a:rPr lang="en-US" b="1" smtClean="0"/>
              <a:t>Country R </a:t>
            </a:r>
            <a:r>
              <a:rPr lang="en-US" smtClean="0"/>
              <a:t>carries on business in </a:t>
            </a:r>
            <a:r>
              <a:rPr lang="en-US" b="1" smtClean="0"/>
              <a:t>Country S </a:t>
            </a:r>
            <a:r>
              <a:rPr lang="en-US" smtClean="0"/>
              <a:t>through a PE situated in </a:t>
            </a:r>
            <a:r>
              <a:rPr lang="en-US" b="1" smtClean="0"/>
              <a:t>Country S</a:t>
            </a:r>
            <a:r>
              <a:rPr lang="en-US" smtClean="0"/>
              <a:t>, there shall in each Country be attributed to that PE the profits which i</a:t>
            </a:r>
            <a:r>
              <a:rPr lang="en-US" i="1" u="sng" smtClean="0"/>
              <a:t>t might be expected to make </a:t>
            </a:r>
            <a:r>
              <a:rPr lang="en-US" smtClean="0"/>
              <a:t>if it were a distinct and separate enterprise engaged in the </a:t>
            </a:r>
            <a:r>
              <a:rPr lang="en-US" i="1" u="sng" smtClean="0"/>
              <a:t>same or similar activities </a:t>
            </a:r>
            <a:r>
              <a:rPr lang="en-US" smtClean="0"/>
              <a:t>under </a:t>
            </a:r>
            <a:r>
              <a:rPr lang="en-US" i="1" u="sng" smtClean="0"/>
              <a:t>the same or similar conditions and dealing wholly independently </a:t>
            </a:r>
            <a:r>
              <a:rPr lang="en-US" smtClean="0"/>
              <a:t>with the enterprise with which it is a PE.</a:t>
            </a:r>
          </a:p>
        </p:txBody>
      </p:sp>
    </p:spTree>
  </p:cSld>
  <p:clrMapOvr>
    <a:masterClrMapping/>
  </p:clrMapOvr>
  <p:transition>
    <p:split orient="ver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00025"/>
            <a:ext cx="8229600" cy="942975"/>
          </a:xfrm>
          <a:prstGeom prst="rect">
            <a:avLst/>
          </a:prstGeom>
        </p:spPr>
        <p:txBody>
          <a:bodyPr/>
          <a:lstStyle/>
          <a:p>
            <a:pPr algn="ctr" fontAlgn="auto">
              <a:spcBef>
                <a:spcPts val="0"/>
              </a:spcBef>
              <a:spcAft>
                <a:spcPts val="0"/>
              </a:spcAft>
              <a:defRPr/>
            </a:pPr>
            <a:r>
              <a:rPr lang="en-US" sz="3200" u="sng" dirty="0">
                <a:latin typeface="+mj-lt"/>
                <a:ea typeface="+mj-ea"/>
                <a:cs typeface="+mj-cs"/>
              </a:rPr>
              <a:t>Issues arising on application of Article 7 (2)</a:t>
            </a:r>
          </a:p>
        </p:txBody>
      </p:sp>
      <p:sp>
        <p:nvSpPr>
          <p:cNvPr id="60419" name="Rectangle 3"/>
          <p:cNvSpPr txBox="1">
            <a:spLocks noChangeArrowheads="1"/>
          </p:cNvSpPr>
          <p:nvPr/>
        </p:nvSpPr>
        <p:spPr bwMode="auto">
          <a:xfrm>
            <a:off x="457200" y="1214438"/>
            <a:ext cx="82296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80000"/>
              </a:lnSpc>
              <a:spcBef>
                <a:spcPct val="20000"/>
              </a:spcBef>
            </a:pPr>
            <a:r>
              <a:rPr lang="en-US" sz="2800">
                <a:latin typeface="Calibri" pitchFamily="34" charset="0"/>
              </a:rPr>
              <a:t>Can profit be earned from transaction with self?</a:t>
            </a:r>
          </a:p>
          <a:p>
            <a:pPr eaLnBrk="1" hangingPunct="1">
              <a:lnSpc>
                <a:spcPct val="80000"/>
              </a:lnSpc>
              <a:spcBef>
                <a:spcPct val="20000"/>
              </a:spcBef>
            </a:pPr>
            <a:endParaRPr lang="en-US" sz="2800">
              <a:latin typeface="Calibri" pitchFamily="34" charset="0"/>
            </a:endParaRPr>
          </a:p>
          <a:p>
            <a:pPr eaLnBrk="1" hangingPunct="1">
              <a:lnSpc>
                <a:spcPct val="80000"/>
              </a:lnSpc>
              <a:spcBef>
                <a:spcPct val="20000"/>
              </a:spcBef>
              <a:buFont typeface="Arial" pitchFamily="34" charset="0"/>
              <a:buChar char="•"/>
            </a:pPr>
            <a:r>
              <a:rPr lang="en-US" sz="2400">
                <a:latin typeface="Calibri" pitchFamily="34" charset="0"/>
              </a:rPr>
              <a:t>When Capital asset is converted into stock-in-trade, law treats it as a transfer and is subject to Capital Gains tax</a:t>
            </a:r>
          </a:p>
          <a:p>
            <a:pPr eaLnBrk="1" hangingPunct="1">
              <a:lnSpc>
                <a:spcPct val="80000"/>
              </a:lnSpc>
              <a:spcBef>
                <a:spcPct val="20000"/>
              </a:spcBef>
            </a:pPr>
            <a:r>
              <a:rPr lang="en-US" sz="2400">
                <a:latin typeface="Calibri" pitchFamily="34" charset="0"/>
              </a:rPr>
              <a:t> </a:t>
            </a:r>
          </a:p>
          <a:p>
            <a:pPr eaLnBrk="1" hangingPunct="1">
              <a:lnSpc>
                <a:spcPct val="80000"/>
              </a:lnSpc>
              <a:spcBef>
                <a:spcPct val="20000"/>
              </a:spcBef>
              <a:buFont typeface="Arial" pitchFamily="34" charset="0"/>
              <a:buChar char="•"/>
            </a:pPr>
            <a:r>
              <a:rPr lang="en-US" sz="2400">
                <a:latin typeface="Calibri" pitchFamily="34" charset="0"/>
              </a:rPr>
              <a:t>Associated Enterprise as per definition u/s 92A mean a person (includes PE of such person) …..intending thereby that even a PE is to be treated as separate enterprise.</a:t>
            </a:r>
          </a:p>
          <a:p>
            <a:pPr eaLnBrk="1" hangingPunct="1">
              <a:lnSpc>
                <a:spcPct val="80000"/>
              </a:lnSpc>
              <a:spcBef>
                <a:spcPct val="20000"/>
              </a:spcBef>
              <a:buFont typeface="Arial" pitchFamily="34" charset="0"/>
              <a:buChar char="•"/>
            </a:pPr>
            <a:endParaRPr lang="en-US" sz="2400">
              <a:latin typeface="Calibri" pitchFamily="34" charset="0"/>
            </a:endParaRPr>
          </a:p>
          <a:p>
            <a:pPr eaLnBrk="1" hangingPunct="1">
              <a:lnSpc>
                <a:spcPct val="80000"/>
              </a:lnSpc>
              <a:spcBef>
                <a:spcPct val="20000"/>
              </a:spcBef>
              <a:buFont typeface="Arial" pitchFamily="34" charset="0"/>
              <a:buChar char="•"/>
            </a:pPr>
            <a:r>
              <a:rPr lang="en-US" sz="2400">
                <a:latin typeface="Calibri" pitchFamily="34" charset="0"/>
              </a:rPr>
              <a:t>Income Tax law itself, in above cases accepts the concept of taxing profits from transaction with self.</a:t>
            </a:r>
          </a:p>
          <a:p>
            <a:pPr eaLnBrk="1" hangingPunct="1">
              <a:lnSpc>
                <a:spcPct val="80000"/>
              </a:lnSpc>
              <a:spcBef>
                <a:spcPct val="20000"/>
              </a:spcBef>
              <a:buFont typeface="Arial" pitchFamily="34" charset="0"/>
              <a:buChar char="•"/>
            </a:pPr>
            <a:endParaRPr lang="en-US" sz="2400">
              <a:latin typeface="Calibri" pitchFamily="34" charset="0"/>
            </a:endParaRPr>
          </a:p>
        </p:txBody>
      </p:sp>
    </p:spTree>
  </p:cSld>
  <p:clrMapOvr>
    <a:masterClrMapping/>
  </p:clrMapOvr>
  <p:transition>
    <p:split orient="ver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725487"/>
          </a:xfrm>
          <a:prstGeom prst="rect">
            <a:avLst/>
          </a:prstGeom>
        </p:spPr>
        <p:txBody>
          <a:bodyPr/>
          <a:lstStyle/>
          <a:p>
            <a:pPr algn="ctr" fontAlgn="auto">
              <a:spcBef>
                <a:spcPts val="0"/>
              </a:spcBef>
              <a:spcAft>
                <a:spcPts val="0"/>
              </a:spcAft>
              <a:defRPr/>
            </a:pPr>
            <a:r>
              <a:rPr lang="en-US" sz="3200" u="sng" dirty="0">
                <a:latin typeface="+mj-lt"/>
                <a:ea typeface="+mj-ea"/>
                <a:cs typeface="+mj-cs"/>
              </a:rPr>
              <a:t>Issues – Article7(2)</a:t>
            </a:r>
          </a:p>
        </p:txBody>
      </p:sp>
      <p:sp>
        <p:nvSpPr>
          <p:cNvPr id="61443" name="Rectangle 3"/>
          <p:cNvSpPr txBox="1">
            <a:spLocks noChangeArrowheads="1"/>
          </p:cNvSpPr>
          <p:nvPr/>
        </p:nvSpPr>
        <p:spPr bwMode="auto">
          <a:xfrm>
            <a:off x="457200" y="1000125"/>
            <a:ext cx="82296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80000"/>
              </a:lnSpc>
              <a:spcBef>
                <a:spcPct val="20000"/>
              </a:spcBef>
              <a:buFont typeface="Arial" pitchFamily="34" charset="0"/>
              <a:buChar char="•"/>
            </a:pPr>
            <a:endParaRPr lang="en-US" sz="2400">
              <a:latin typeface="Calibri" pitchFamily="34" charset="0"/>
            </a:endParaRPr>
          </a:p>
          <a:p>
            <a:pPr eaLnBrk="1" hangingPunct="1">
              <a:lnSpc>
                <a:spcPct val="80000"/>
              </a:lnSpc>
              <a:spcBef>
                <a:spcPct val="20000"/>
              </a:spcBef>
              <a:buFont typeface="Arial" pitchFamily="34" charset="0"/>
              <a:buChar char="•"/>
            </a:pPr>
            <a:r>
              <a:rPr lang="en-US" sz="2400">
                <a:latin typeface="Calibri" pitchFamily="34" charset="0"/>
              </a:rPr>
              <a:t>CBDT Circular no. 649 dtd 31/03/1993</a:t>
            </a:r>
          </a:p>
          <a:p>
            <a:pPr eaLnBrk="1" hangingPunct="1">
              <a:lnSpc>
                <a:spcPct val="80000"/>
              </a:lnSpc>
              <a:spcBef>
                <a:spcPct val="20000"/>
              </a:spcBef>
            </a:pPr>
            <a:r>
              <a:rPr lang="en-US" sz="2400">
                <a:latin typeface="Calibri" pitchFamily="34" charset="0"/>
              </a:rPr>
              <a:t>	When PE remits FTS to the HO, fee would be taxable in the hands of HO. Therefore, PE is required to deduct tax.</a:t>
            </a:r>
          </a:p>
          <a:p>
            <a:pPr eaLnBrk="1" hangingPunct="1">
              <a:lnSpc>
                <a:spcPct val="80000"/>
              </a:lnSpc>
              <a:spcBef>
                <a:spcPct val="20000"/>
              </a:spcBef>
            </a:pPr>
            <a:endParaRPr lang="en-US" sz="2400">
              <a:latin typeface="Calibri" pitchFamily="34" charset="0"/>
            </a:endParaRPr>
          </a:p>
          <a:p>
            <a:pPr eaLnBrk="1" hangingPunct="1">
              <a:lnSpc>
                <a:spcPct val="80000"/>
              </a:lnSpc>
              <a:spcBef>
                <a:spcPct val="20000"/>
              </a:spcBef>
              <a:buFont typeface="Arial" pitchFamily="34" charset="0"/>
              <a:buChar char="•"/>
            </a:pPr>
            <a:r>
              <a:rPr lang="en-US" sz="2400">
                <a:latin typeface="Calibri" pitchFamily="34" charset="0"/>
              </a:rPr>
              <a:t>CBDT Circular no. 740 dtd 17/04/1996</a:t>
            </a:r>
          </a:p>
          <a:p>
            <a:pPr eaLnBrk="1" hangingPunct="1">
              <a:lnSpc>
                <a:spcPct val="80000"/>
              </a:lnSpc>
              <a:spcBef>
                <a:spcPct val="20000"/>
              </a:spcBef>
            </a:pPr>
            <a:r>
              <a:rPr lang="en-US" sz="2400">
                <a:latin typeface="Calibri" pitchFamily="34" charset="0"/>
              </a:rPr>
              <a:t>	Indian banking branch of Non-Resident company makes interest payment to its HO or branch situated in any other country, it is required to deduct tax at source u/s 195. </a:t>
            </a:r>
          </a:p>
          <a:p>
            <a:pPr eaLnBrk="1" hangingPunct="1">
              <a:lnSpc>
                <a:spcPct val="80000"/>
              </a:lnSpc>
              <a:spcBef>
                <a:spcPct val="20000"/>
              </a:spcBef>
            </a:pPr>
            <a:endParaRPr lang="en-US" sz="2400">
              <a:latin typeface="Calibri" pitchFamily="34" charset="0"/>
            </a:endParaRPr>
          </a:p>
          <a:p>
            <a:pPr eaLnBrk="1" hangingPunct="1">
              <a:lnSpc>
                <a:spcPct val="80000"/>
              </a:lnSpc>
              <a:spcBef>
                <a:spcPct val="20000"/>
              </a:spcBef>
              <a:buFont typeface="Arial" pitchFamily="34" charset="0"/>
              <a:buChar char="•"/>
            </a:pPr>
            <a:r>
              <a:rPr lang="en-US" sz="2400">
                <a:latin typeface="Calibri" pitchFamily="34" charset="0"/>
              </a:rPr>
              <a:t>The above 2 circulars admit the concept that one can make profit by trading with self.</a:t>
            </a:r>
          </a:p>
        </p:txBody>
      </p:sp>
    </p:spTree>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z="4000" b="1" smtClean="0"/>
              <a:t>Country of Residence (COR) tax capability</a:t>
            </a:r>
            <a:endParaRPr lang="en-US" sz="4000" smtClean="0"/>
          </a:p>
        </p:txBody>
      </p:sp>
      <p:sp>
        <p:nvSpPr>
          <p:cNvPr id="3" name="Content Placeholder 2"/>
          <p:cNvSpPr>
            <a:spLocks noGrp="1"/>
          </p:cNvSpPr>
          <p:nvPr>
            <p:ph idx="1"/>
          </p:nvPr>
        </p:nvSpPr>
        <p:spPr/>
        <p:txBody>
          <a:bodyPr rtlCol="0">
            <a:normAutofit lnSpcReduction="10000"/>
          </a:bodyPr>
          <a:lstStyle/>
          <a:p>
            <a:pPr algn="just" eaLnBrk="1" fontAlgn="auto" hangingPunct="1">
              <a:spcAft>
                <a:spcPts val="0"/>
              </a:spcAft>
              <a:defRPr/>
            </a:pPr>
            <a:r>
              <a:rPr lang="en-US" sz="2400" dirty="0" smtClean="0"/>
              <a:t>Country of Residence (COR) has an inherent jurisdiction to tax its resident’s </a:t>
            </a:r>
            <a:r>
              <a:rPr lang="en-US" sz="2400" b="1" dirty="0" smtClean="0"/>
              <a:t>global income</a:t>
            </a:r>
            <a:r>
              <a:rPr lang="en-US" sz="2400" dirty="0" smtClean="0"/>
              <a:t>.</a:t>
            </a:r>
          </a:p>
          <a:p>
            <a:pPr algn="just" eaLnBrk="1" fontAlgn="auto" hangingPunct="1">
              <a:spcAft>
                <a:spcPts val="0"/>
              </a:spcAft>
              <a:defRPr/>
            </a:pPr>
            <a:endParaRPr lang="en-US" sz="2400" dirty="0" smtClean="0"/>
          </a:p>
          <a:p>
            <a:pPr algn="just" eaLnBrk="1" fontAlgn="auto" hangingPunct="1">
              <a:spcAft>
                <a:spcPts val="0"/>
              </a:spcAft>
              <a:defRPr/>
            </a:pPr>
            <a:r>
              <a:rPr lang="en-US" sz="2400" dirty="0" smtClean="0"/>
              <a:t>This</a:t>
            </a:r>
            <a:r>
              <a:rPr lang="en-US" sz="2400" b="1" dirty="0" smtClean="0"/>
              <a:t> need not/ cannot be </a:t>
            </a:r>
            <a:r>
              <a:rPr lang="en-US" sz="2400" dirty="0" smtClean="0"/>
              <a:t>stated in the treaty.</a:t>
            </a:r>
          </a:p>
          <a:p>
            <a:pPr algn="just" eaLnBrk="1" fontAlgn="auto" hangingPunct="1">
              <a:spcAft>
                <a:spcPts val="0"/>
              </a:spcAft>
              <a:defRPr/>
            </a:pPr>
            <a:endParaRPr lang="en-US" sz="2400" dirty="0" smtClean="0"/>
          </a:p>
          <a:p>
            <a:pPr algn="just" eaLnBrk="1" fontAlgn="auto" hangingPunct="1">
              <a:spcAft>
                <a:spcPts val="0"/>
              </a:spcAft>
              <a:defRPr/>
            </a:pPr>
            <a:r>
              <a:rPr lang="en-US" sz="2400" dirty="0" smtClean="0"/>
              <a:t>A Government acquires its taxing </a:t>
            </a:r>
            <a:r>
              <a:rPr lang="en-US" sz="2400" b="1" dirty="0" smtClean="0"/>
              <a:t>jurisdiction </a:t>
            </a:r>
            <a:r>
              <a:rPr lang="en-US" sz="2400" dirty="0" smtClean="0"/>
              <a:t>by its </a:t>
            </a:r>
            <a:r>
              <a:rPr lang="en-US" sz="2400" b="1" dirty="0" smtClean="0"/>
              <a:t>domestic legislation</a:t>
            </a:r>
            <a:r>
              <a:rPr lang="en-US" sz="2400" dirty="0" smtClean="0"/>
              <a:t>.</a:t>
            </a:r>
          </a:p>
          <a:p>
            <a:pPr algn="just" eaLnBrk="1" fontAlgn="auto" hangingPunct="1">
              <a:spcAft>
                <a:spcPts val="0"/>
              </a:spcAft>
              <a:defRPr/>
            </a:pPr>
            <a:endParaRPr lang="en-US" sz="2400" dirty="0" smtClean="0"/>
          </a:p>
          <a:p>
            <a:pPr algn="just" eaLnBrk="1" fontAlgn="auto" hangingPunct="1">
              <a:spcAft>
                <a:spcPts val="0"/>
              </a:spcAft>
              <a:defRPr/>
            </a:pPr>
            <a:r>
              <a:rPr lang="en-US" sz="2400" dirty="0" smtClean="0"/>
              <a:t>DTA neither grants/vests/nor allots such jurisdiction.</a:t>
            </a:r>
          </a:p>
          <a:p>
            <a:pPr algn="just" eaLnBrk="1" fontAlgn="auto" hangingPunct="1">
              <a:spcAft>
                <a:spcPts val="0"/>
              </a:spcAft>
              <a:defRPr/>
            </a:pPr>
            <a:endParaRPr lang="en-US" sz="2400" dirty="0" smtClean="0"/>
          </a:p>
          <a:p>
            <a:pPr algn="just" eaLnBrk="1" fontAlgn="auto" hangingPunct="1">
              <a:spcAft>
                <a:spcPts val="0"/>
              </a:spcAft>
              <a:defRPr/>
            </a:pPr>
            <a:r>
              <a:rPr lang="en-US" sz="2400" dirty="0" smtClean="0"/>
              <a:t>Therefore, the DTA does not grants this taxing right.</a:t>
            </a:r>
            <a:endParaRPr lang="en-US" sz="2400" dirty="0"/>
          </a:p>
        </p:txBody>
      </p:sp>
    </p:spTree>
  </p:cSld>
  <p:clrMapOvr>
    <a:masterClrMapping/>
  </p:clrMapOvr>
  <p:transition>
    <p:split orient="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00025"/>
            <a:ext cx="8229600" cy="942975"/>
          </a:xfrm>
          <a:prstGeom prst="rect">
            <a:avLst/>
          </a:prstGeom>
        </p:spPr>
        <p:txBody>
          <a:bodyPr/>
          <a:lstStyle/>
          <a:p>
            <a:pPr algn="ctr" fontAlgn="auto">
              <a:spcBef>
                <a:spcPts val="0"/>
              </a:spcBef>
              <a:spcAft>
                <a:spcPts val="0"/>
              </a:spcAft>
              <a:defRPr/>
            </a:pPr>
            <a:r>
              <a:rPr lang="en-US" sz="3200" u="sng" dirty="0">
                <a:latin typeface="+mj-lt"/>
                <a:ea typeface="+mj-ea"/>
                <a:cs typeface="+mj-cs"/>
              </a:rPr>
              <a:t>Issues arising on application of Article 7 (2)</a:t>
            </a:r>
          </a:p>
        </p:txBody>
      </p:sp>
      <p:sp>
        <p:nvSpPr>
          <p:cNvPr id="62467" name="Rectangle 3"/>
          <p:cNvSpPr txBox="1">
            <a:spLocks noChangeArrowheads="1"/>
          </p:cNvSpPr>
          <p:nvPr/>
        </p:nvSpPr>
        <p:spPr bwMode="auto">
          <a:xfrm>
            <a:off x="457200" y="1214438"/>
            <a:ext cx="82296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80000"/>
              </a:lnSpc>
              <a:spcBef>
                <a:spcPct val="20000"/>
              </a:spcBef>
            </a:pPr>
            <a:r>
              <a:rPr lang="en-US" sz="2800">
                <a:latin typeface="Calibri" pitchFamily="34" charset="0"/>
              </a:rPr>
              <a:t>Challenges while adopting Separate Entity Approach…</a:t>
            </a:r>
          </a:p>
          <a:p>
            <a:pPr algn="just" eaLnBrk="1" hangingPunct="1">
              <a:lnSpc>
                <a:spcPct val="80000"/>
              </a:lnSpc>
              <a:spcBef>
                <a:spcPct val="20000"/>
              </a:spcBef>
            </a:pPr>
            <a:endParaRPr lang="en-US" sz="2800">
              <a:latin typeface="Calibri" pitchFamily="34" charset="0"/>
            </a:endParaRPr>
          </a:p>
          <a:p>
            <a:pPr algn="just" eaLnBrk="1" hangingPunct="1">
              <a:lnSpc>
                <a:spcPct val="80000"/>
              </a:lnSpc>
              <a:spcBef>
                <a:spcPct val="20000"/>
              </a:spcBef>
              <a:buFont typeface="Arial" pitchFamily="34" charset="0"/>
              <a:buChar char="•"/>
            </a:pPr>
            <a:r>
              <a:rPr lang="en-US" sz="2800">
                <a:latin typeface="Calibri" pitchFamily="34" charset="0"/>
              </a:rPr>
              <a:t>A head office transfers goods to a PE and </a:t>
            </a:r>
          </a:p>
          <a:p>
            <a:pPr algn="just" eaLnBrk="1" hangingPunct="1">
              <a:lnSpc>
                <a:spcPct val="80000"/>
              </a:lnSpc>
              <a:spcBef>
                <a:spcPct val="20000"/>
              </a:spcBef>
              <a:buFont typeface="Arial" pitchFamily="34" charset="0"/>
              <a:buChar char="•"/>
            </a:pPr>
            <a:endParaRPr lang="en-US" sz="2800">
              <a:latin typeface="Calibri" pitchFamily="34" charset="0"/>
            </a:endParaRPr>
          </a:p>
          <a:p>
            <a:pPr algn="just" eaLnBrk="1" hangingPunct="1">
              <a:lnSpc>
                <a:spcPct val="80000"/>
              </a:lnSpc>
              <a:spcBef>
                <a:spcPct val="20000"/>
              </a:spcBef>
              <a:buFont typeface="Arial" pitchFamily="34" charset="0"/>
              <a:buChar char="•"/>
            </a:pPr>
            <a:r>
              <a:rPr lang="en-US" sz="2800">
                <a:latin typeface="Calibri" pitchFamily="34" charset="0"/>
              </a:rPr>
              <a:t>PE sells the goods to a customer. </a:t>
            </a:r>
          </a:p>
          <a:p>
            <a:pPr algn="just" eaLnBrk="1" hangingPunct="1">
              <a:lnSpc>
                <a:spcPct val="80000"/>
              </a:lnSpc>
              <a:spcBef>
                <a:spcPct val="20000"/>
              </a:spcBef>
              <a:buFont typeface="Arial" pitchFamily="34" charset="0"/>
              <a:buChar char="•"/>
            </a:pPr>
            <a:endParaRPr lang="en-US" sz="2800">
              <a:latin typeface="Calibri" pitchFamily="34" charset="0"/>
            </a:endParaRPr>
          </a:p>
          <a:p>
            <a:pPr algn="just" eaLnBrk="1" hangingPunct="1">
              <a:lnSpc>
                <a:spcPct val="80000"/>
              </a:lnSpc>
              <a:spcBef>
                <a:spcPct val="20000"/>
              </a:spcBef>
              <a:buFont typeface="Arial" pitchFamily="34" charset="0"/>
              <a:buChar char="•"/>
            </a:pPr>
            <a:r>
              <a:rPr lang="en-US" sz="2800">
                <a:latin typeface="Calibri" pitchFamily="34" charset="0"/>
              </a:rPr>
              <a:t>Is the income recognized by the head office </a:t>
            </a:r>
          </a:p>
          <a:p>
            <a:pPr algn="just" eaLnBrk="1" hangingPunct="1">
              <a:lnSpc>
                <a:spcPct val="80000"/>
              </a:lnSpc>
              <a:spcBef>
                <a:spcPct val="20000"/>
              </a:spcBef>
            </a:pPr>
            <a:r>
              <a:rPr lang="en-US" sz="2800">
                <a:latin typeface="Calibri" pitchFamily="34" charset="0"/>
              </a:rPr>
              <a:t>	(i) upon transfer of the goods to the PE – as if the PE were a subsidiary company of a foreign parent or </a:t>
            </a:r>
          </a:p>
          <a:p>
            <a:pPr algn="just" eaLnBrk="1" hangingPunct="1">
              <a:lnSpc>
                <a:spcPct val="80000"/>
              </a:lnSpc>
              <a:spcBef>
                <a:spcPct val="20000"/>
              </a:spcBef>
            </a:pPr>
            <a:r>
              <a:rPr lang="en-US" sz="2800">
                <a:latin typeface="Calibri" pitchFamily="34" charset="0"/>
              </a:rPr>
              <a:t>	(ii) upon sale to the client, because the entity as a whole only realizes the income upon sale to the separate legal entity (the client) and not upon the internal transfer? </a:t>
            </a:r>
          </a:p>
          <a:p>
            <a:pPr algn="just" eaLnBrk="1" hangingPunct="1">
              <a:lnSpc>
                <a:spcPct val="80000"/>
              </a:lnSpc>
              <a:spcBef>
                <a:spcPct val="20000"/>
              </a:spcBef>
              <a:buFont typeface="Arial" pitchFamily="34" charset="0"/>
              <a:buChar char="•"/>
            </a:pPr>
            <a:endParaRPr lang="en-US" sz="2800">
              <a:latin typeface="Calibri" pitchFamily="34" charset="0"/>
            </a:endParaRPr>
          </a:p>
        </p:txBody>
      </p:sp>
    </p:spTree>
  </p:cSld>
  <p:clrMapOvr>
    <a:masterClrMapping/>
  </p:clrMapOvr>
  <p:transition>
    <p:split orient="vert"/>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4000" u="sng">
                <a:latin typeface="Calibri" pitchFamily="34" charset="0"/>
              </a:rPr>
              <a:t>Issues arising on application of Article 7 (2)</a:t>
            </a:r>
          </a:p>
        </p:txBody>
      </p:sp>
      <p:sp>
        <p:nvSpPr>
          <p:cNvPr id="63491" name="Rectangle 3"/>
          <p:cNvSpPr txBox="1">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spcBef>
                <a:spcPct val="20000"/>
              </a:spcBef>
              <a:buFont typeface="Arial" pitchFamily="34" charset="0"/>
              <a:buChar char="•"/>
            </a:pPr>
            <a:r>
              <a:rPr lang="en-US" sz="2800">
                <a:latin typeface="Calibri" pitchFamily="34" charset="0"/>
              </a:rPr>
              <a:t>Typical approach, therefore, as far as PE is concerned for the purpose of calculating taxable Income in S Country is concerned, would be to adopt Arm’s Length Price (ALP)</a:t>
            </a:r>
          </a:p>
          <a:p>
            <a:pPr algn="just" eaLnBrk="1" hangingPunct="1">
              <a:spcBef>
                <a:spcPct val="20000"/>
              </a:spcBef>
              <a:buFont typeface="Arial" pitchFamily="34" charset="0"/>
              <a:buChar char="•"/>
            </a:pPr>
            <a:endParaRPr lang="en-US" sz="2800">
              <a:latin typeface="Calibri" pitchFamily="34" charset="0"/>
            </a:endParaRPr>
          </a:p>
          <a:p>
            <a:pPr algn="just" eaLnBrk="1" hangingPunct="1">
              <a:spcBef>
                <a:spcPct val="20000"/>
              </a:spcBef>
              <a:buFont typeface="Arial" pitchFamily="34" charset="0"/>
              <a:buChar char="•"/>
            </a:pPr>
            <a:r>
              <a:rPr lang="en-US" sz="2800">
                <a:latin typeface="Calibri" pitchFamily="34" charset="0"/>
              </a:rPr>
              <a:t>Transfer pricing provisions require transaction between two A.E be at ALP. If not, certain adjustments are made to ensure that ALP is taxed.</a:t>
            </a:r>
          </a:p>
          <a:p>
            <a:pPr eaLnBrk="1" hangingPunct="1">
              <a:spcBef>
                <a:spcPct val="20000"/>
              </a:spcBef>
              <a:buFont typeface="Arial" pitchFamily="34" charset="0"/>
              <a:buChar char="•"/>
            </a:pPr>
            <a:endParaRPr lang="en-US" sz="2800">
              <a:latin typeface="Calibri" pitchFamily="34" charset="0"/>
            </a:endParaRPr>
          </a:p>
          <a:p>
            <a:pPr eaLnBrk="1" hangingPunct="1">
              <a:spcBef>
                <a:spcPct val="20000"/>
              </a:spcBef>
            </a:pPr>
            <a:endParaRPr lang="en-US" sz="2200">
              <a:latin typeface="Calibri" pitchFamily="34" charset="0"/>
            </a:endParaRPr>
          </a:p>
        </p:txBody>
      </p:sp>
    </p:spTree>
  </p:cSld>
  <p:clrMapOvr>
    <a:masterClrMapping/>
  </p:clrMapOvr>
  <p:transition>
    <p:split orient="vert"/>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00025"/>
            <a:ext cx="8229600" cy="942975"/>
          </a:xfrm>
          <a:prstGeom prst="rect">
            <a:avLst/>
          </a:prstGeom>
        </p:spPr>
        <p:txBody>
          <a:bodyPr/>
          <a:lstStyle/>
          <a:p>
            <a:pPr algn="ctr" fontAlgn="auto">
              <a:spcBef>
                <a:spcPts val="0"/>
              </a:spcBef>
              <a:spcAft>
                <a:spcPts val="0"/>
              </a:spcAft>
              <a:defRPr/>
            </a:pPr>
            <a:r>
              <a:rPr lang="en-US" sz="3200" u="sng" dirty="0">
                <a:latin typeface="+mj-lt"/>
                <a:ea typeface="+mj-ea"/>
                <a:cs typeface="+mj-cs"/>
              </a:rPr>
              <a:t>Issues arising on application of Article 7 (2)</a:t>
            </a:r>
          </a:p>
        </p:txBody>
      </p:sp>
      <p:sp>
        <p:nvSpPr>
          <p:cNvPr id="64515" name="Rectangle 3"/>
          <p:cNvSpPr txBox="1">
            <a:spLocks noChangeArrowheads="1"/>
          </p:cNvSpPr>
          <p:nvPr/>
        </p:nvSpPr>
        <p:spPr bwMode="auto">
          <a:xfrm>
            <a:off x="457200" y="1214438"/>
            <a:ext cx="82296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80000"/>
              </a:lnSpc>
              <a:spcBef>
                <a:spcPct val="20000"/>
              </a:spcBef>
            </a:pPr>
            <a:r>
              <a:rPr lang="en-US" sz="2400">
                <a:latin typeface="Calibri" pitchFamily="34" charset="0"/>
              </a:rPr>
              <a:t>Challenges while adopting ALP method…</a:t>
            </a:r>
          </a:p>
          <a:p>
            <a:pPr eaLnBrk="1" hangingPunct="1">
              <a:lnSpc>
                <a:spcPct val="80000"/>
              </a:lnSpc>
              <a:spcBef>
                <a:spcPct val="20000"/>
              </a:spcBef>
              <a:buFont typeface="Arial" pitchFamily="34" charset="0"/>
              <a:buChar char="•"/>
            </a:pPr>
            <a:endParaRPr lang="en-US" sz="2400">
              <a:latin typeface="Calibri" pitchFamily="34" charset="0"/>
            </a:endParaRPr>
          </a:p>
          <a:p>
            <a:pPr eaLnBrk="1" hangingPunct="1">
              <a:lnSpc>
                <a:spcPct val="80000"/>
              </a:lnSpc>
              <a:spcBef>
                <a:spcPct val="20000"/>
              </a:spcBef>
              <a:buFont typeface="Arial" pitchFamily="34" charset="0"/>
              <a:buChar char="•"/>
            </a:pPr>
            <a:r>
              <a:rPr lang="en-US" sz="2400">
                <a:latin typeface="Calibri" pitchFamily="34" charset="0"/>
              </a:rPr>
              <a:t>Company R, a resident of Country R, which manufactures bikes in Country R. It transfers the bikes to its PE in Country S, which sells bikes to customers in Country S. what is the correct value at which bikes should be transferred from Company R in Country R to the PE in Country S?</a:t>
            </a:r>
          </a:p>
          <a:p>
            <a:pPr eaLnBrk="1" hangingPunct="1">
              <a:lnSpc>
                <a:spcPct val="80000"/>
              </a:lnSpc>
              <a:spcBef>
                <a:spcPct val="20000"/>
              </a:spcBef>
              <a:buFont typeface="Arial" pitchFamily="34" charset="0"/>
              <a:buChar char="•"/>
            </a:pPr>
            <a:endParaRPr lang="en-US" sz="2400">
              <a:latin typeface="Calibri" pitchFamily="34" charset="0"/>
            </a:endParaRPr>
          </a:p>
          <a:p>
            <a:pPr eaLnBrk="1" hangingPunct="1">
              <a:lnSpc>
                <a:spcPct val="80000"/>
              </a:lnSpc>
              <a:spcBef>
                <a:spcPct val="20000"/>
              </a:spcBef>
              <a:buFont typeface="Arial" pitchFamily="34" charset="0"/>
              <a:buChar char="•"/>
            </a:pPr>
            <a:r>
              <a:rPr lang="en-US" sz="2400">
                <a:latin typeface="Calibri" pitchFamily="34" charset="0"/>
              </a:rPr>
              <a:t>ALP would differ if PE is sales agent or Distributor.</a:t>
            </a:r>
          </a:p>
          <a:p>
            <a:pPr eaLnBrk="1" hangingPunct="1">
              <a:lnSpc>
                <a:spcPct val="80000"/>
              </a:lnSpc>
              <a:spcBef>
                <a:spcPct val="20000"/>
              </a:spcBef>
              <a:buFont typeface="Arial" pitchFamily="34" charset="0"/>
              <a:buChar char="•"/>
            </a:pPr>
            <a:endParaRPr lang="en-US" sz="2400">
              <a:latin typeface="Calibri" pitchFamily="34" charset="0"/>
            </a:endParaRPr>
          </a:p>
          <a:p>
            <a:pPr eaLnBrk="1" hangingPunct="1">
              <a:lnSpc>
                <a:spcPct val="80000"/>
              </a:lnSpc>
              <a:spcBef>
                <a:spcPct val="20000"/>
              </a:spcBef>
              <a:buFont typeface="Arial" pitchFamily="34" charset="0"/>
              <a:buChar char="•"/>
            </a:pPr>
            <a:r>
              <a:rPr lang="en-US" sz="2400">
                <a:latin typeface="Calibri" pitchFamily="34" charset="0"/>
              </a:rPr>
              <a:t>Undertake functional analysis to determine nature of work of PE</a:t>
            </a:r>
          </a:p>
        </p:txBody>
      </p:sp>
    </p:spTree>
  </p:cSld>
  <p:clrMapOvr>
    <a:masterClrMapping/>
  </p:clrMapOvr>
  <p:transition>
    <p:split orient="ver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1698" name="AutoShape 2"/>
          <p:cNvSpPr>
            <a:spLocks noChangeArrowheads="1"/>
          </p:cNvSpPr>
          <p:nvPr/>
        </p:nvSpPr>
        <p:spPr bwMode="auto">
          <a:xfrm>
            <a:off x="1676400" y="2590800"/>
            <a:ext cx="2438400" cy="2209800"/>
          </a:xfrm>
          <a:prstGeom prst="homePlate">
            <a:avLst>
              <a:gd name="adj" fmla="val 27586"/>
            </a:avLst>
          </a:prstGeom>
          <a:gradFill rotWithShape="0">
            <a:gsLst>
              <a:gs pos="0">
                <a:srgbClr val="762F00"/>
              </a:gs>
              <a:gs pos="100000">
                <a:srgbClr val="FF6600"/>
              </a:gs>
            </a:gsLst>
            <a:lin ang="0" scaled="1"/>
          </a:gra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r>
              <a:rPr lang="en-US" sz="2000">
                <a:solidFill>
                  <a:schemeClr val="bg1"/>
                </a:solidFill>
                <a:latin typeface="Times New Roman" pitchFamily="18" charset="0"/>
              </a:rPr>
              <a:t>Identify the</a:t>
            </a:r>
          </a:p>
          <a:p>
            <a:r>
              <a:rPr lang="en-US" sz="2000">
                <a:solidFill>
                  <a:schemeClr val="bg1"/>
                </a:solidFill>
                <a:latin typeface="Times New Roman" pitchFamily="18" charset="0"/>
              </a:rPr>
              <a:t>economic </a:t>
            </a:r>
          </a:p>
          <a:p>
            <a:r>
              <a:rPr lang="en-US" sz="2000">
                <a:solidFill>
                  <a:schemeClr val="bg1"/>
                </a:solidFill>
                <a:latin typeface="Times New Roman" pitchFamily="18" charset="0"/>
              </a:rPr>
              <a:t>activities of</a:t>
            </a:r>
          </a:p>
          <a:p>
            <a:r>
              <a:rPr lang="en-US" sz="2000">
                <a:solidFill>
                  <a:schemeClr val="bg1"/>
                </a:solidFill>
                <a:latin typeface="Times New Roman" pitchFamily="18" charset="0"/>
              </a:rPr>
              <a:t>enterprise</a:t>
            </a:r>
          </a:p>
        </p:txBody>
      </p:sp>
      <p:sp>
        <p:nvSpPr>
          <p:cNvPr id="1181699" name="AutoShape 3"/>
          <p:cNvSpPr>
            <a:spLocks noChangeArrowheads="1"/>
          </p:cNvSpPr>
          <p:nvPr/>
        </p:nvSpPr>
        <p:spPr bwMode="auto">
          <a:xfrm>
            <a:off x="3657600" y="2590800"/>
            <a:ext cx="2743200" cy="2209800"/>
          </a:xfrm>
          <a:prstGeom prst="chevron">
            <a:avLst>
              <a:gd name="adj" fmla="val 31034"/>
            </a:avLst>
          </a:prstGeom>
          <a:gradFill rotWithShape="0">
            <a:gsLst>
              <a:gs pos="0">
                <a:srgbClr val="002C58"/>
              </a:gs>
              <a:gs pos="50000">
                <a:srgbClr val="003366"/>
              </a:gs>
              <a:gs pos="100000">
                <a:srgbClr val="002C58"/>
              </a:gs>
            </a:gsLst>
            <a:lin ang="5400000" scaled="1"/>
          </a:gra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r>
              <a:rPr lang="en-US">
                <a:solidFill>
                  <a:schemeClr val="bg1"/>
                </a:solidFill>
                <a:latin typeface="Times New Roman" pitchFamily="18" charset="0"/>
              </a:rPr>
              <a:t> Postulate the </a:t>
            </a:r>
          </a:p>
          <a:p>
            <a:r>
              <a:rPr lang="en-US">
                <a:solidFill>
                  <a:schemeClr val="bg1"/>
                </a:solidFill>
                <a:latin typeface="Times New Roman" pitchFamily="18" charset="0"/>
              </a:rPr>
              <a:t>existence of PE</a:t>
            </a:r>
          </a:p>
        </p:txBody>
      </p:sp>
      <p:sp>
        <p:nvSpPr>
          <p:cNvPr id="1181700" name="AutoShape 4"/>
          <p:cNvSpPr>
            <a:spLocks noChangeArrowheads="1"/>
          </p:cNvSpPr>
          <p:nvPr/>
        </p:nvSpPr>
        <p:spPr bwMode="auto">
          <a:xfrm>
            <a:off x="5867400" y="2576513"/>
            <a:ext cx="2971800" cy="2209800"/>
          </a:xfrm>
          <a:prstGeom prst="chevron">
            <a:avLst>
              <a:gd name="adj" fmla="val 33621"/>
            </a:avLst>
          </a:prstGeom>
          <a:gradFill rotWithShape="0">
            <a:gsLst>
              <a:gs pos="0">
                <a:srgbClr val="151500"/>
              </a:gs>
              <a:gs pos="100000">
                <a:srgbClr val="808000"/>
              </a:gs>
            </a:gsLst>
            <a:lin ang="5400000" scaled="1"/>
          </a:gra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r>
              <a:rPr lang="en-US" sz="2200">
                <a:solidFill>
                  <a:schemeClr val="bg1"/>
                </a:solidFill>
                <a:latin typeface="Times New Roman" pitchFamily="18" charset="0"/>
              </a:rPr>
              <a:t>Identify the</a:t>
            </a:r>
          </a:p>
          <a:p>
            <a:r>
              <a:rPr lang="en-US" sz="2200">
                <a:solidFill>
                  <a:schemeClr val="bg1"/>
                </a:solidFill>
                <a:latin typeface="Times New Roman" pitchFamily="18" charset="0"/>
              </a:rPr>
              <a:t>activities </a:t>
            </a:r>
          </a:p>
          <a:p>
            <a:r>
              <a:rPr lang="en-US" sz="2200">
                <a:solidFill>
                  <a:schemeClr val="bg1"/>
                </a:solidFill>
                <a:latin typeface="Times New Roman" pitchFamily="18" charset="0"/>
              </a:rPr>
              <a:t>PE plays </a:t>
            </a:r>
          </a:p>
          <a:p>
            <a:r>
              <a:rPr lang="en-US" sz="2200">
                <a:solidFill>
                  <a:schemeClr val="bg1"/>
                </a:solidFill>
                <a:latin typeface="Times New Roman" pitchFamily="18" charset="0"/>
              </a:rPr>
              <a:t>directly or </a:t>
            </a:r>
          </a:p>
          <a:p>
            <a:r>
              <a:rPr lang="en-US" sz="2200">
                <a:solidFill>
                  <a:schemeClr val="bg1"/>
                </a:solidFill>
                <a:latin typeface="Times New Roman" pitchFamily="18" charset="0"/>
              </a:rPr>
              <a:t>indirectly</a:t>
            </a:r>
          </a:p>
        </p:txBody>
      </p:sp>
      <p:sp>
        <p:nvSpPr>
          <p:cNvPr id="65541" name="Rectangle 5"/>
          <p:cNvSpPr>
            <a:spLocks noChangeArrowheads="1"/>
          </p:cNvSpPr>
          <p:nvPr/>
        </p:nvSpPr>
        <p:spPr bwMode="auto">
          <a:xfrm>
            <a:off x="1676400" y="304800"/>
            <a:ext cx="6781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3200">
                <a:latin typeface="Times New Roman" pitchFamily="18" charset="0"/>
              </a:rPr>
              <a:t>Process of Attribution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1181698"/>
                                        </p:tgtEl>
                                        <p:attrNameLst>
                                          <p:attrName>style.visibility</p:attrName>
                                        </p:attrNameLst>
                                      </p:cBhvr>
                                      <p:to>
                                        <p:strVal val="visible"/>
                                      </p:to>
                                    </p:set>
                                    <p:anim calcmode="lin" valueType="num">
                                      <p:cBhvr>
                                        <p:cTn id="7" dur="500" fill="hold"/>
                                        <p:tgtEl>
                                          <p:spTgt spid="1181698"/>
                                        </p:tgtEl>
                                        <p:attrNameLst>
                                          <p:attrName>ppt_x</p:attrName>
                                        </p:attrNameLst>
                                      </p:cBhvr>
                                      <p:tavLst>
                                        <p:tav tm="0">
                                          <p:val>
                                            <p:strVal val="#ppt_x-#ppt_w/2"/>
                                          </p:val>
                                        </p:tav>
                                        <p:tav tm="100000">
                                          <p:val>
                                            <p:strVal val="#ppt_x"/>
                                          </p:val>
                                        </p:tav>
                                      </p:tavLst>
                                    </p:anim>
                                    <p:anim calcmode="lin" valueType="num">
                                      <p:cBhvr>
                                        <p:cTn id="8" dur="500" fill="hold"/>
                                        <p:tgtEl>
                                          <p:spTgt spid="1181698"/>
                                        </p:tgtEl>
                                        <p:attrNameLst>
                                          <p:attrName>ppt_y</p:attrName>
                                        </p:attrNameLst>
                                      </p:cBhvr>
                                      <p:tavLst>
                                        <p:tav tm="0">
                                          <p:val>
                                            <p:strVal val="#ppt_y"/>
                                          </p:val>
                                        </p:tav>
                                        <p:tav tm="100000">
                                          <p:val>
                                            <p:strVal val="#ppt_y"/>
                                          </p:val>
                                        </p:tav>
                                      </p:tavLst>
                                    </p:anim>
                                    <p:anim calcmode="lin" valueType="num">
                                      <p:cBhvr>
                                        <p:cTn id="9" dur="500" fill="hold"/>
                                        <p:tgtEl>
                                          <p:spTgt spid="1181698"/>
                                        </p:tgtEl>
                                        <p:attrNameLst>
                                          <p:attrName>ppt_w</p:attrName>
                                        </p:attrNameLst>
                                      </p:cBhvr>
                                      <p:tavLst>
                                        <p:tav tm="0">
                                          <p:val>
                                            <p:fltVal val="0"/>
                                          </p:val>
                                        </p:tav>
                                        <p:tav tm="100000">
                                          <p:val>
                                            <p:strVal val="#ppt_w"/>
                                          </p:val>
                                        </p:tav>
                                      </p:tavLst>
                                    </p:anim>
                                    <p:anim calcmode="lin" valueType="num">
                                      <p:cBhvr>
                                        <p:cTn id="10" dur="500" fill="hold"/>
                                        <p:tgtEl>
                                          <p:spTgt spid="1181698"/>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181699"/>
                                        </p:tgtEl>
                                        <p:attrNameLst>
                                          <p:attrName>style.visibility</p:attrName>
                                        </p:attrNameLst>
                                      </p:cBhvr>
                                      <p:to>
                                        <p:strVal val="visible"/>
                                      </p:to>
                                    </p:set>
                                    <p:anim calcmode="lin" valueType="num">
                                      <p:cBhvr>
                                        <p:cTn id="15" dur="500" fill="hold"/>
                                        <p:tgtEl>
                                          <p:spTgt spid="1181699"/>
                                        </p:tgtEl>
                                        <p:attrNameLst>
                                          <p:attrName>ppt_x</p:attrName>
                                        </p:attrNameLst>
                                      </p:cBhvr>
                                      <p:tavLst>
                                        <p:tav tm="0">
                                          <p:val>
                                            <p:strVal val="#ppt_x-#ppt_w/2"/>
                                          </p:val>
                                        </p:tav>
                                        <p:tav tm="100000">
                                          <p:val>
                                            <p:strVal val="#ppt_x"/>
                                          </p:val>
                                        </p:tav>
                                      </p:tavLst>
                                    </p:anim>
                                    <p:anim calcmode="lin" valueType="num">
                                      <p:cBhvr>
                                        <p:cTn id="16" dur="500" fill="hold"/>
                                        <p:tgtEl>
                                          <p:spTgt spid="1181699"/>
                                        </p:tgtEl>
                                        <p:attrNameLst>
                                          <p:attrName>ppt_y</p:attrName>
                                        </p:attrNameLst>
                                      </p:cBhvr>
                                      <p:tavLst>
                                        <p:tav tm="0">
                                          <p:val>
                                            <p:strVal val="#ppt_y"/>
                                          </p:val>
                                        </p:tav>
                                        <p:tav tm="100000">
                                          <p:val>
                                            <p:strVal val="#ppt_y"/>
                                          </p:val>
                                        </p:tav>
                                      </p:tavLst>
                                    </p:anim>
                                    <p:anim calcmode="lin" valueType="num">
                                      <p:cBhvr>
                                        <p:cTn id="17" dur="500" fill="hold"/>
                                        <p:tgtEl>
                                          <p:spTgt spid="1181699"/>
                                        </p:tgtEl>
                                        <p:attrNameLst>
                                          <p:attrName>ppt_w</p:attrName>
                                        </p:attrNameLst>
                                      </p:cBhvr>
                                      <p:tavLst>
                                        <p:tav tm="0">
                                          <p:val>
                                            <p:fltVal val="0"/>
                                          </p:val>
                                        </p:tav>
                                        <p:tav tm="100000">
                                          <p:val>
                                            <p:strVal val="#ppt_w"/>
                                          </p:val>
                                        </p:tav>
                                      </p:tavLst>
                                    </p:anim>
                                    <p:anim calcmode="lin" valueType="num">
                                      <p:cBhvr>
                                        <p:cTn id="18" dur="500" fill="hold"/>
                                        <p:tgtEl>
                                          <p:spTgt spid="1181699"/>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181700"/>
                                        </p:tgtEl>
                                        <p:attrNameLst>
                                          <p:attrName>style.visibility</p:attrName>
                                        </p:attrNameLst>
                                      </p:cBhvr>
                                      <p:to>
                                        <p:strVal val="visible"/>
                                      </p:to>
                                    </p:set>
                                    <p:anim calcmode="lin" valueType="num">
                                      <p:cBhvr>
                                        <p:cTn id="23" dur="500" fill="hold"/>
                                        <p:tgtEl>
                                          <p:spTgt spid="1181700"/>
                                        </p:tgtEl>
                                        <p:attrNameLst>
                                          <p:attrName>ppt_x</p:attrName>
                                        </p:attrNameLst>
                                      </p:cBhvr>
                                      <p:tavLst>
                                        <p:tav tm="0">
                                          <p:val>
                                            <p:strVal val="#ppt_x-#ppt_w/2"/>
                                          </p:val>
                                        </p:tav>
                                        <p:tav tm="100000">
                                          <p:val>
                                            <p:strVal val="#ppt_x"/>
                                          </p:val>
                                        </p:tav>
                                      </p:tavLst>
                                    </p:anim>
                                    <p:anim calcmode="lin" valueType="num">
                                      <p:cBhvr>
                                        <p:cTn id="24" dur="500" fill="hold"/>
                                        <p:tgtEl>
                                          <p:spTgt spid="1181700"/>
                                        </p:tgtEl>
                                        <p:attrNameLst>
                                          <p:attrName>ppt_y</p:attrName>
                                        </p:attrNameLst>
                                      </p:cBhvr>
                                      <p:tavLst>
                                        <p:tav tm="0">
                                          <p:val>
                                            <p:strVal val="#ppt_y"/>
                                          </p:val>
                                        </p:tav>
                                        <p:tav tm="100000">
                                          <p:val>
                                            <p:strVal val="#ppt_y"/>
                                          </p:val>
                                        </p:tav>
                                      </p:tavLst>
                                    </p:anim>
                                    <p:anim calcmode="lin" valueType="num">
                                      <p:cBhvr>
                                        <p:cTn id="25" dur="500" fill="hold"/>
                                        <p:tgtEl>
                                          <p:spTgt spid="1181700"/>
                                        </p:tgtEl>
                                        <p:attrNameLst>
                                          <p:attrName>ppt_w</p:attrName>
                                        </p:attrNameLst>
                                      </p:cBhvr>
                                      <p:tavLst>
                                        <p:tav tm="0">
                                          <p:val>
                                            <p:fltVal val="0"/>
                                          </p:val>
                                        </p:tav>
                                        <p:tav tm="100000">
                                          <p:val>
                                            <p:strVal val="#ppt_w"/>
                                          </p:val>
                                        </p:tav>
                                      </p:tavLst>
                                    </p:anim>
                                    <p:anim calcmode="lin" valueType="num">
                                      <p:cBhvr>
                                        <p:cTn id="26" dur="500" fill="hold"/>
                                        <p:tgtEl>
                                          <p:spTgt spid="118170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1698" grpId="0" animBg="1" autoUpdateAnimBg="0"/>
      <p:bldP spid="1181699" grpId="0" animBg="1" autoUpdateAnimBg="0"/>
      <p:bldP spid="1181700"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3746" name="AutoShape 2"/>
          <p:cNvSpPr>
            <a:spLocks noChangeArrowheads="1"/>
          </p:cNvSpPr>
          <p:nvPr/>
        </p:nvSpPr>
        <p:spPr bwMode="auto">
          <a:xfrm>
            <a:off x="1600200" y="2667000"/>
            <a:ext cx="2209800" cy="2133600"/>
          </a:xfrm>
          <a:prstGeom prst="chevron">
            <a:avLst>
              <a:gd name="adj" fmla="val 25893"/>
            </a:avLst>
          </a:prstGeom>
          <a:gradFill rotWithShape="0">
            <a:gsLst>
              <a:gs pos="0">
                <a:srgbClr val="993300"/>
              </a:gs>
              <a:gs pos="50000">
                <a:srgbClr val="652200"/>
              </a:gs>
              <a:gs pos="100000">
                <a:srgbClr val="993300"/>
              </a:gs>
            </a:gsLst>
            <a:lin ang="2700000" scaled="1"/>
          </a:gra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r>
              <a:rPr lang="en-US" sz="2100">
                <a:solidFill>
                  <a:schemeClr val="bg1"/>
                </a:solidFill>
                <a:latin typeface="Times New Roman" pitchFamily="18" charset="0"/>
              </a:rPr>
              <a:t>Identify</a:t>
            </a:r>
          </a:p>
          <a:p>
            <a:r>
              <a:rPr lang="en-US" sz="2100">
                <a:solidFill>
                  <a:schemeClr val="bg1"/>
                </a:solidFill>
                <a:latin typeface="Times New Roman" pitchFamily="18" charset="0"/>
              </a:rPr>
              <a:t>scope, type</a:t>
            </a:r>
          </a:p>
          <a:p>
            <a:r>
              <a:rPr lang="en-US" sz="2100">
                <a:solidFill>
                  <a:schemeClr val="bg1"/>
                </a:solidFill>
                <a:latin typeface="Times New Roman" pitchFamily="18" charset="0"/>
              </a:rPr>
              <a:t> value of</a:t>
            </a:r>
          </a:p>
          <a:p>
            <a:r>
              <a:rPr lang="en-US" sz="2100">
                <a:solidFill>
                  <a:schemeClr val="bg1"/>
                </a:solidFill>
                <a:latin typeface="Times New Roman" pitchFamily="18" charset="0"/>
              </a:rPr>
              <a:t>dealings of </a:t>
            </a:r>
          </a:p>
          <a:p>
            <a:r>
              <a:rPr lang="en-US" sz="2100">
                <a:solidFill>
                  <a:schemeClr val="bg1"/>
                </a:solidFill>
                <a:latin typeface="Times New Roman" pitchFamily="18" charset="0"/>
              </a:rPr>
              <a:t>PE</a:t>
            </a:r>
          </a:p>
        </p:txBody>
      </p:sp>
      <p:sp>
        <p:nvSpPr>
          <p:cNvPr id="1183747" name="AutoShape 3"/>
          <p:cNvSpPr>
            <a:spLocks noChangeArrowheads="1"/>
          </p:cNvSpPr>
          <p:nvPr/>
        </p:nvSpPr>
        <p:spPr bwMode="auto">
          <a:xfrm>
            <a:off x="7010400" y="2667000"/>
            <a:ext cx="2057400" cy="2133600"/>
          </a:xfrm>
          <a:prstGeom prst="chevron">
            <a:avLst>
              <a:gd name="adj" fmla="val 25000"/>
            </a:avLst>
          </a:prstGeom>
          <a:gradFill rotWithShape="0">
            <a:gsLst>
              <a:gs pos="0">
                <a:srgbClr val="CCFFCC"/>
              </a:gs>
              <a:gs pos="100000">
                <a:srgbClr val="5E765E"/>
              </a:gs>
            </a:gsLst>
            <a:lin ang="5400000" scaled="1"/>
          </a:gra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r>
              <a:rPr lang="en-US" sz="2400">
                <a:latin typeface="Times New Roman" pitchFamily="18" charset="0"/>
              </a:rPr>
              <a:t>Apply</a:t>
            </a:r>
            <a:endParaRPr lang="en-US" sz="2200">
              <a:latin typeface="Times New Roman" pitchFamily="18" charset="0"/>
            </a:endParaRPr>
          </a:p>
          <a:p>
            <a:r>
              <a:rPr lang="en-US" sz="2200">
                <a:latin typeface="Times New Roman" pitchFamily="18" charset="0"/>
              </a:rPr>
              <a:t>the </a:t>
            </a:r>
          </a:p>
          <a:p>
            <a:r>
              <a:rPr lang="en-US" sz="2200">
                <a:latin typeface="Times New Roman" pitchFamily="18" charset="0"/>
              </a:rPr>
              <a:t>Most</a:t>
            </a:r>
          </a:p>
          <a:p>
            <a:r>
              <a:rPr lang="en-US" sz="2200">
                <a:latin typeface="Times New Roman" pitchFamily="18" charset="0"/>
              </a:rPr>
              <a:t>appropriate </a:t>
            </a:r>
          </a:p>
          <a:p>
            <a:r>
              <a:rPr lang="en-US" sz="2200">
                <a:latin typeface="Times New Roman" pitchFamily="18" charset="0"/>
              </a:rPr>
              <a:t>methodology</a:t>
            </a:r>
          </a:p>
        </p:txBody>
      </p:sp>
      <p:sp>
        <p:nvSpPr>
          <p:cNvPr id="1183748" name="AutoShape 4"/>
          <p:cNvSpPr>
            <a:spLocks noChangeArrowheads="1"/>
          </p:cNvSpPr>
          <p:nvPr/>
        </p:nvSpPr>
        <p:spPr bwMode="auto">
          <a:xfrm>
            <a:off x="5181600" y="2667000"/>
            <a:ext cx="2209800" cy="2133600"/>
          </a:xfrm>
          <a:prstGeom prst="chevron">
            <a:avLst>
              <a:gd name="adj" fmla="val 25893"/>
            </a:avLst>
          </a:prstGeom>
          <a:gradFill rotWithShape="0">
            <a:gsLst>
              <a:gs pos="0">
                <a:srgbClr val="FFCC99"/>
              </a:gs>
              <a:gs pos="100000">
                <a:srgbClr val="765E47"/>
              </a:gs>
            </a:gsLst>
            <a:lin ang="5400000" scaled="1"/>
          </a:gra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r>
              <a:rPr lang="en-US" sz="2100">
                <a:latin typeface="Times New Roman" pitchFamily="18" charset="0"/>
              </a:rPr>
              <a:t>Select the </a:t>
            </a:r>
          </a:p>
          <a:p>
            <a:r>
              <a:rPr lang="en-US" sz="2100">
                <a:latin typeface="Times New Roman" pitchFamily="18" charset="0"/>
              </a:rPr>
              <a:t> most</a:t>
            </a:r>
          </a:p>
          <a:p>
            <a:r>
              <a:rPr lang="en-US" sz="2100">
                <a:latin typeface="Times New Roman" pitchFamily="18" charset="0"/>
              </a:rPr>
              <a:t> appropriate</a:t>
            </a:r>
          </a:p>
          <a:p>
            <a:r>
              <a:rPr lang="en-US" sz="2100">
                <a:latin typeface="Times New Roman" pitchFamily="18" charset="0"/>
              </a:rPr>
              <a:t>methodology</a:t>
            </a:r>
          </a:p>
        </p:txBody>
      </p:sp>
      <p:sp>
        <p:nvSpPr>
          <p:cNvPr id="1183749" name="AutoShape 5"/>
          <p:cNvSpPr>
            <a:spLocks noChangeArrowheads="1"/>
          </p:cNvSpPr>
          <p:nvPr/>
        </p:nvSpPr>
        <p:spPr bwMode="auto">
          <a:xfrm>
            <a:off x="3352800" y="2667000"/>
            <a:ext cx="2286000" cy="2133600"/>
          </a:xfrm>
          <a:prstGeom prst="chevron">
            <a:avLst>
              <a:gd name="adj" fmla="val 26786"/>
            </a:avLst>
          </a:prstGeom>
          <a:gradFill rotWithShape="0">
            <a:gsLst>
              <a:gs pos="0">
                <a:srgbClr val="003B3B"/>
              </a:gs>
              <a:gs pos="100000">
                <a:srgbClr val="008080"/>
              </a:gs>
            </a:gsLst>
            <a:lin ang="5400000" scaled="1"/>
          </a:gra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r>
              <a:rPr lang="en-US" sz="2400">
                <a:solidFill>
                  <a:schemeClr val="bg1"/>
                </a:solidFill>
                <a:latin typeface="Times New Roman" pitchFamily="18" charset="0"/>
              </a:rPr>
              <a:t>Determine</a:t>
            </a:r>
            <a:r>
              <a:rPr lang="en-US" sz="2100">
                <a:solidFill>
                  <a:schemeClr val="bg1"/>
                </a:solidFill>
                <a:latin typeface="Times New Roman" pitchFamily="18" charset="0"/>
              </a:rPr>
              <a:t> </a:t>
            </a:r>
          </a:p>
          <a:p>
            <a:r>
              <a:rPr lang="en-US" sz="2100">
                <a:solidFill>
                  <a:schemeClr val="bg1"/>
                </a:solidFill>
                <a:latin typeface="Times New Roman" pitchFamily="18" charset="0"/>
              </a:rPr>
              <a:t>the</a:t>
            </a:r>
          </a:p>
          <a:p>
            <a:r>
              <a:rPr lang="en-US" sz="2100">
                <a:solidFill>
                  <a:schemeClr val="bg1"/>
                </a:solidFill>
                <a:latin typeface="Times New Roman" pitchFamily="18" charset="0"/>
              </a:rPr>
              <a:t>Character of</a:t>
            </a:r>
          </a:p>
          <a:p>
            <a:r>
              <a:rPr lang="en-US" sz="2100">
                <a:solidFill>
                  <a:schemeClr val="bg1"/>
                </a:solidFill>
                <a:latin typeface="Times New Roman" pitchFamily="18" charset="0"/>
              </a:rPr>
              <a:t> PE </a:t>
            </a:r>
          </a:p>
          <a:p>
            <a:r>
              <a:rPr lang="en-US" sz="2100">
                <a:solidFill>
                  <a:schemeClr val="bg1"/>
                </a:solidFill>
                <a:latin typeface="Times New Roman" pitchFamily="18" charset="0"/>
              </a:rPr>
              <a:t>Business</a:t>
            </a:r>
          </a:p>
          <a:p>
            <a:r>
              <a:rPr lang="en-US" sz="2100">
                <a:solidFill>
                  <a:schemeClr val="bg1"/>
                </a:solidFill>
                <a:latin typeface="Times New Roman" pitchFamily="18" charset="0"/>
              </a:rPr>
              <a:t>    </a:t>
            </a:r>
          </a:p>
        </p:txBody>
      </p:sp>
      <p:sp>
        <p:nvSpPr>
          <p:cNvPr id="66566" name="Rectangle 6"/>
          <p:cNvSpPr>
            <a:spLocks noChangeArrowheads="1"/>
          </p:cNvSpPr>
          <p:nvPr/>
        </p:nvSpPr>
        <p:spPr bwMode="auto">
          <a:xfrm>
            <a:off x="1676400" y="304800"/>
            <a:ext cx="6781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3200">
                <a:latin typeface="Times New Roman" pitchFamily="18" charset="0"/>
              </a:rPr>
              <a:t>Process of attribution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1183746"/>
                                        </p:tgtEl>
                                        <p:attrNameLst>
                                          <p:attrName>style.visibility</p:attrName>
                                        </p:attrNameLst>
                                      </p:cBhvr>
                                      <p:to>
                                        <p:strVal val="visible"/>
                                      </p:to>
                                    </p:set>
                                    <p:anim calcmode="lin" valueType="num">
                                      <p:cBhvr>
                                        <p:cTn id="7" dur="500" fill="hold"/>
                                        <p:tgtEl>
                                          <p:spTgt spid="1183746"/>
                                        </p:tgtEl>
                                        <p:attrNameLst>
                                          <p:attrName>ppt_x</p:attrName>
                                        </p:attrNameLst>
                                      </p:cBhvr>
                                      <p:tavLst>
                                        <p:tav tm="0">
                                          <p:val>
                                            <p:strVal val="#ppt_x-#ppt_w/2"/>
                                          </p:val>
                                        </p:tav>
                                        <p:tav tm="100000">
                                          <p:val>
                                            <p:strVal val="#ppt_x"/>
                                          </p:val>
                                        </p:tav>
                                      </p:tavLst>
                                    </p:anim>
                                    <p:anim calcmode="lin" valueType="num">
                                      <p:cBhvr>
                                        <p:cTn id="8" dur="500" fill="hold"/>
                                        <p:tgtEl>
                                          <p:spTgt spid="1183746"/>
                                        </p:tgtEl>
                                        <p:attrNameLst>
                                          <p:attrName>ppt_y</p:attrName>
                                        </p:attrNameLst>
                                      </p:cBhvr>
                                      <p:tavLst>
                                        <p:tav tm="0">
                                          <p:val>
                                            <p:strVal val="#ppt_y"/>
                                          </p:val>
                                        </p:tav>
                                        <p:tav tm="100000">
                                          <p:val>
                                            <p:strVal val="#ppt_y"/>
                                          </p:val>
                                        </p:tav>
                                      </p:tavLst>
                                    </p:anim>
                                    <p:anim calcmode="lin" valueType="num">
                                      <p:cBhvr>
                                        <p:cTn id="9" dur="500" fill="hold"/>
                                        <p:tgtEl>
                                          <p:spTgt spid="1183746"/>
                                        </p:tgtEl>
                                        <p:attrNameLst>
                                          <p:attrName>ppt_w</p:attrName>
                                        </p:attrNameLst>
                                      </p:cBhvr>
                                      <p:tavLst>
                                        <p:tav tm="0">
                                          <p:val>
                                            <p:fltVal val="0"/>
                                          </p:val>
                                        </p:tav>
                                        <p:tav tm="100000">
                                          <p:val>
                                            <p:strVal val="#ppt_w"/>
                                          </p:val>
                                        </p:tav>
                                      </p:tavLst>
                                    </p:anim>
                                    <p:anim calcmode="lin" valueType="num">
                                      <p:cBhvr>
                                        <p:cTn id="10" dur="500" fill="hold"/>
                                        <p:tgtEl>
                                          <p:spTgt spid="1183746"/>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183749"/>
                                        </p:tgtEl>
                                        <p:attrNameLst>
                                          <p:attrName>style.visibility</p:attrName>
                                        </p:attrNameLst>
                                      </p:cBhvr>
                                      <p:to>
                                        <p:strVal val="visible"/>
                                      </p:to>
                                    </p:set>
                                    <p:anim calcmode="lin" valueType="num">
                                      <p:cBhvr>
                                        <p:cTn id="15" dur="500" fill="hold"/>
                                        <p:tgtEl>
                                          <p:spTgt spid="1183749"/>
                                        </p:tgtEl>
                                        <p:attrNameLst>
                                          <p:attrName>ppt_x</p:attrName>
                                        </p:attrNameLst>
                                      </p:cBhvr>
                                      <p:tavLst>
                                        <p:tav tm="0">
                                          <p:val>
                                            <p:strVal val="#ppt_x-#ppt_w/2"/>
                                          </p:val>
                                        </p:tav>
                                        <p:tav tm="100000">
                                          <p:val>
                                            <p:strVal val="#ppt_x"/>
                                          </p:val>
                                        </p:tav>
                                      </p:tavLst>
                                    </p:anim>
                                    <p:anim calcmode="lin" valueType="num">
                                      <p:cBhvr>
                                        <p:cTn id="16" dur="500" fill="hold"/>
                                        <p:tgtEl>
                                          <p:spTgt spid="1183749"/>
                                        </p:tgtEl>
                                        <p:attrNameLst>
                                          <p:attrName>ppt_y</p:attrName>
                                        </p:attrNameLst>
                                      </p:cBhvr>
                                      <p:tavLst>
                                        <p:tav tm="0">
                                          <p:val>
                                            <p:strVal val="#ppt_y"/>
                                          </p:val>
                                        </p:tav>
                                        <p:tav tm="100000">
                                          <p:val>
                                            <p:strVal val="#ppt_y"/>
                                          </p:val>
                                        </p:tav>
                                      </p:tavLst>
                                    </p:anim>
                                    <p:anim calcmode="lin" valueType="num">
                                      <p:cBhvr>
                                        <p:cTn id="17" dur="500" fill="hold"/>
                                        <p:tgtEl>
                                          <p:spTgt spid="1183749"/>
                                        </p:tgtEl>
                                        <p:attrNameLst>
                                          <p:attrName>ppt_w</p:attrName>
                                        </p:attrNameLst>
                                      </p:cBhvr>
                                      <p:tavLst>
                                        <p:tav tm="0">
                                          <p:val>
                                            <p:fltVal val="0"/>
                                          </p:val>
                                        </p:tav>
                                        <p:tav tm="100000">
                                          <p:val>
                                            <p:strVal val="#ppt_w"/>
                                          </p:val>
                                        </p:tav>
                                      </p:tavLst>
                                    </p:anim>
                                    <p:anim calcmode="lin" valueType="num">
                                      <p:cBhvr>
                                        <p:cTn id="18" dur="500" fill="hold"/>
                                        <p:tgtEl>
                                          <p:spTgt spid="1183749"/>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183748"/>
                                        </p:tgtEl>
                                        <p:attrNameLst>
                                          <p:attrName>style.visibility</p:attrName>
                                        </p:attrNameLst>
                                      </p:cBhvr>
                                      <p:to>
                                        <p:strVal val="visible"/>
                                      </p:to>
                                    </p:set>
                                    <p:anim calcmode="lin" valueType="num">
                                      <p:cBhvr>
                                        <p:cTn id="23" dur="500" fill="hold"/>
                                        <p:tgtEl>
                                          <p:spTgt spid="1183748"/>
                                        </p:tgtEl>
                                        <p:attrNameLst>
                                          <p:attrName>ppt_x</p:attrName>
                                        </p:attrNameLst>
                                      </p:cBhvr>
                                      <p:tavLst>
                                        <p:tav tm="0">
                                          <p:val>
                                            <p:strVal val="#ppt_x-#ppt_w/2"/>
                                          </p:val>
                                        </p:tav>
                                        <p:tav tm="100000">
                                          <p:val>
                                            <p:strVal val="#ppt_x"/>
                                          </p:val>
                                        </p:tav>
                                      </p:tavLst>
                                    </p:anim>
                                    <p:anim calcmode="lin" valueType="num">
                                      <p:cBhvr>
                                        <p:cTn id="24" dur="500" fill="hold"/>
                                        <p:tgtEl>
                                          <p:spTgt spid="1183748"/>
                                        </p:tgtEl>
                                        <p:attrNameLst>
                                          <p:attrName>ppt_y</p:attrName>
                                        </p:attrNameLst>
                                      </p:cBhvr>
                                      <p:tavLst>
                                        <p:tav tm="0">
                                          <p:val>
                                            <p:strVal val="#ppt_y"/>
                                          </p:val>
                                        </p:tav>
                                        <p:tav tm="100000">
                                          <p:val>
                                            <p:strVal val="#ppt_y"/>
                                          </p:val>
                                        </p:tav>
                                      </p:tavLst>
                                    </p:anim>
                                    <p:anim calcmode="lin" valueType="num">
                                      <p:cBhvr>
                                        <p:cTn id="25" dur="500" fill="hold"/>
                                        <p:tgtEl>
                                          <p:spTgt spid="1183748"/>
                                        </p:tgtEl>
                                        <p:attrNameLst>
                                          <p:attrName>ppt_w</p:attrName>
                                        </p:attrNameLst>
                                      </p:cBhvr>
                                      <p:tavLst>
                                        <p:tav tm="0">
                                          <p:val>
                                            <p:fltVal val="0"/>
                                          </p:val>
                                        </p:tav>
                                        <p:tav tm="100000">
                                          <p:val>
                                            <p:strVal val="#ppt_w"/>
                                          </p:val>
                                        </p:tav>
                                      </p:tavLst>
                                    </p:anim>
                                    <p:anim calcmode="lin" valueType="num">
                                      <p:cBhvr>
                                        <p:cTn id="26" dur="500" fill="hold"/>
                                        <p:tgtEl>
                                          <p:spTgt spid="1183748"/>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183747"/>
                                        </p:tgtEl>
                                        <p:attrNameLst>
                                          <p:attrName>style.visibility</p:attrName>
                                        </p:attrNameLst>
                                      </p:cBhvr>
                                      <p:to>
                                        <p:strVal val="visible"/>
                                      </p:to>
                                    </p:set>
                                    <p:anim calcmode="lin" valueType="num">
                                      <p:cBhvr>
                                        <p:cTn id="31" dur="500" fill="hold"/>
                                        <p:tgtEl>
                                          <p:spTgt spid="1183747"/>
                                        </p:tgtEl>
                                        <p:attrNameLst>
                                          <p:attrName>ppt_x</p:attrName>
                                        </p:attrNameLst>
                                      </p:cBhvr>
                                      <p:tavLst>
                                        <p:tav tm="0">
                                          <p:val>
                                            <p:strVal val="#ppt_x-#ppt_w/2"/>
                                          </p:val>
                                        </p:tav>
                                        <p:tav tm="100000">
                                          <p:val>
                                            <p:strVal val="#ppt_x"/>
                                          </p:val>
                                        </p:tav>
                                      </p:tavLst>
                                    </p:anim>
                                    <p:anim calcmode="lin" valueType="num">
                                      <p:cBhvr>
                                        <p:cTn id="32" dur="500" fill="hold"/>
                                        <p:tgtEl>
                                          <p:spTgt spid="1183747"/>
                                        </p:tgtEl>
                                        <p:attrNameLst>
                                          <p:attrName>ppt_y</p:attrName>
                                        </p:attrNameLst>
                                      </p:cBhvr>
                                      <p:tavLst>
                                        <p:tav tm="0">
                                          <p:val>
                                            <p:strVal val="#ppt_y"/>
                                          </p:val>
                                        </p:tav>
                                        <p:tav tm="100000">
                                          <p:val>
                                            <p:strVal val="#ppt_y"/>
                                          </p:val>
                                        </p:tav>
                                      </p:tavLst>
                                    </p:anim>
                                    <p:anim calcmode="lin" valueType="num">
                                      <p:cBhvr>
                                        <p:cTn id="33" dur="500" fill="hold"/>
                                        <p:tgtEl>
                                          <p:spTgt spid="1183747"/>
                                        </p:tgtEl>
                                        <p:attrNameLst>
                                          <p:attrName>ppt_w</p:attrName>
                                        </p:attrNameLst>
                                      </p:cBhvr>
                                      <p:tavLst>
                                        <p:tav tm="0">
                                          <p:val>
                                            <p:fltVal val="0"/>
                                          </p:val>
                                        </p:tav>
                                        <p:tav tm="100000">
                                          <p:val>
                                            <p:strVal val="#ppt_w"/>
                                          </p:val>
                                        </p:tav>
                                      </p:tavLst>
                                    </p:anim>
                                    <p:anim calcmode="lin" valueType="num">
                                      <p:cBhvr>
                                        <p:cTn id="34" dur="500" fill="hold"/>
                                        <p:tgtEl>
                                          <p:spTgt spid="118374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3746" grpId="0" animBg="1" autoUpdateAnimBg="0"/>
      <p:bldP spid="1183747" grpId="0" animBg="1" autoUpdateAnimBg="0"/>
      <p:bldP spid="1183748" grpId="0" animBg="1" autoUpdateAnimBg="0"/>
      <p:bldP spid="1183749" grpId="0"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4000" smtClean="0"/>
              <a:t>Principles of computation of Income of PE - Article 7(3)</a:t>
            </a:r>
            <a:endParaRPr lang="en-US" smtClean="0"/>
          </a:p>
        </p:txBody>
      </p:sp>
      <p:sp>
        <p:nvSpPr>
          <p:cNvPr id="67587" name="Text Box 3"/>
          <p:cNvSpPr txBox="1">
            <a:spLocks noChangeArrowheads="1"/>
          </p:cNvSpPr>
          <p:nvPr/>
        </p:nvSpPr>
        <p:spPr bwMode="auto">
          <a:xfrm>
            <a:off x="381000" y="2071688"/>
            <a:ext cx="81534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a:spcBef>
                <a:spcPts val="500"/>
              </a:spcBef>
              <a:spcAft>
                <a:spcPts val="500"/>
              </a:spcAft>
            </a:pPr>
            <a:r>
              <a:rPr lang="en-US" sz="2800">
                <a:latin typeface="Calibri" pitchFamily="34" charset="0"/>
              </a:rPr>
              <a:t>In the determination of the profits of a PE, there shall be </a:t>
            </a:r>
            <a:r>
              <a:rPr lang="en-US" sz="2800" i="1">
                <a:latin typeface="Calibri" pitchFamily="34" charset="0"/>
              </a:rPr>
              <a:t>allowed as deductions - expenses which are incurred for the purposes of the business of the permanent establishment including executive and general administrative expenses </a:t>
            </a:r>
            <a:r>
              <a:rPr lang="en-US" sz="2800">
                <a:latin typeface="Calibri" pitchFamily="34" charset="0"/>
              </a:rPr>
              <a:t>so incurred, whether in the State in which the permanent establishment is situated or elsewhere.</a:t>
            </a:r>
            <a:endParaRPr lang="en-US" sz="2400">
              <a:latin typeface="Calibri" pitchFamily="34" charset="0"/>
            </a:endParaRPr>
          </a:p>
        </p:txBody>
      </p:sp>
    </p:spTree>
  </p:cSld>
  <p:clrMapOvr>
    <a:masterClrMapping/>
  </p:clrMapOvr>
  <p:transition>
    <p:split orient="vert"/>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725487"/>
          </a:xfrm>
          <a:prstGeom prst="rect">
            <a:avLst/>
          </a:prstGeom>
        </p:spPr>
        <p:txBody>
          <a:bodyPr/>
          <a:lstStyle/>
          <a:p>
            <a:pPr algn="ctr" fontAlgn="auto">
              <a:spcBef>
                <a:spcPts val="0"/>
              </a:spcBef>
              <a:spcAft>
                <a:spcPts val="0"/>
              </a:spcAft>
              <a:defRPr/>
            </a:pPr>
            <a:r>
              <a:rPr lang="en-US" sz="3200" u="sng" dirty="0">
                <a:latin typeface="+mj-lt"/>
                <a:ea typeface="+mj-ea"/>
                <a:cs typeface="+mj-cs"/>
              </a:rPr>
              <a:t>Deduction of expenses (Para 3, Article 7)</a:t>
            </a:r>
          </a:p>
        </p:txBody>
      </p:sp>
      <p:sp>
        <p:nvSpPr>
          <p:cNvPr id="30723" name="Rectangle 3"/>
          <p:cNvSpPr txBox="1">
            <a:spLocks noChangeArrowheads="1"/>
          </p:cNvSpPr>
          <p:nvPr/>
        </p:nvSpPr>
        <p:spPr bwMode="auto">
          <a:xfrm>
            <a:off x="457200" y="928688"/>
            <a:ext cx="8229600" cy="5548312"/>
          </a:xfrm>
          <a:prstGeom prst="rect">
            <a:avLst/>
          </a:prstGeom>
          <a:noFill/>
          <a:ln w="9525">
            <a:noFill/>
            <a:miter lim="800000"/>
            <a:headEnd/>
            <a:tailEnd/>
          </a:ln>
        </p:spPr>
        <p:txBody>
          <a:bodyPr/>
          <a:lstStyle/>
          <a:p>
            <a:pPr algn="just" fontAlgn="auto">
              <a:lnSpc>
                <a:spcPct val="105000"/>
              </a:lnSpc>
              <a:spcBef>
                <a:spcPct val="60000"/>
              </a:spcBef>
              <a:spcAft>
                <a:spcPts val="0"/>
              </a:spcAft>
              <a:defRPr/>
            </a:pPr>
            <a:r>
              <a:rPr lang="en-GB" altLang="en-GB" sz="2800" dirty="0">
                <a:latin typeface="+mn-lt"/>
                <a:cs typeface="+mn-cs"/>
              </a:rPr>
              <a:t>	In determining profits of a PE, Deduction shall 	be allowed for expenses (including executive &amp; 	general administrative) </a:t>
            </a:r>
          </a:p>
          <a:p>
            <a:pPr lvl="2" algn="just" fontAlgn="auto">
              <a:lnSpc>
                <a:spcPct val="105000"/>
              </a:lnSpc>
              <a:spcBef>
                <a:spcPct val="60000"/>
              </a:spcBef>
              <a:spcAft>
                <a:spcPts val="0"/>
              </a:spcAft>
              <a:defRPr/>
            </a:pPr>
            <a:r>
              <a:rPr lang="en-GB" altLang="en-GB" sz="2800" dirty="0">
                <a:latin typeface="+mn-lt"/>
                <a:cs typeface="+mn-cs"/>
              </a:rPr>
              <a:t>- Incurred for the PE</a:t>
            </a:r>
          </a:p>
          <a:p>
            <a:pPr lvl="2" algn="just" fontAlgn="auto">
              <a:lnSpc>
                <a:spcPct val="105000"/>
              </a:lnSpc>
              <a:spcBef>
                <a:spcPct val="60000"/>
              </a:spcBef>
              <a:spcAft>
                <a:spcPts val="0"/>
              </a:spcAft>
              <a:defRPr/>
            </a:pPr>
            <a:r>
              <a:rPr lang="en-GB" altLang="en-GB" sz="2800" dirty="0">
                <a:latin typeface="+mn-lt"/>
                <a:cs typeface="+mn-cs"/>
              </a:rPr>
              <a:t>- Incurred in or outside the source country</a:t>
            </a:r>
          </a:p>
          <a:p>
            <a:pPr marL="609600" indent="-609600" algn="just" fontAlgn="auto">
              <a:lnSpc>
                <a:spcPct val="90000"/>
              </a:lnSpc>
              <a:spcBef>
                <a:spcPct val="20000"/>
              </a:spcBef>
              <a:spcAft>
                <a:spcPts val="0"/>
              </a:spcAft>
              <a:buFont typeface="Arial" pitchFamily="34" charset="0"/>
              <a:buChar char="•"/>
              <a:defRPr/>
            </a:pPr>
            <a:endParaRPr lang="en-US" sz="2800" dirty="0">
              <a:latin typeface="+mn-lt"/>
              <a:cs typeface="+mn-cs"/>
            </a:endParaRPr>
          </a:p>
          <a:p>
            <a:pPr marL="1066800" lvl="1" indent="-609600" algn="just" fontAlgn="auto">
              <a:lnSpc>
                <a:spcPct val="90000"/>
              </a:lnSpc>
              <a:spcBef>
                <a:spcPct val="20000"/>
              </a:spcBef>
              <a:spcAft>
                <a:spcPts val="0"/>
              </a:spcAft>
              <a:buFont typeface="Arial" pitchFamily="34" charset="0"/>
              <a:buChar char="•"/>
              <a:defRPr/>
            </a:pPr>
            <a:r>
              <a:rPr lang="en-US" sz="2800" dirty="0">
                <a:latin typeface="+mn-lt"/>
                <a:cs typeface="+mn-cs"/>
              </a:rPr>
              <a:t>Deduction for expenses should be allowed in accordance with the provisions of domestic law of the Country where the PE is situated (India specific DTAs).</a:t>
            </a:r>
          </a:p>
          <a:p>
            <a:pPr marL="609600" indent="-609600" fontAlgn="auto">
              <a:lnSpc>
                <a:spcPct val="90000"/>
              </a:lnSpc>
              <a:spcBef>
                <a:spcPct val="20000"/>
              </a:spcBef>
              <a:spcAft>
                <a:spcPts val="0"/>
              </a:spcAft>
              <a:buFont typeface="Arial" pitchFamily="34" charset="0"/>
              <a:buChar char="•"/>
              <a:defRPr/>
            </a:pPr>
            <a:endParaRPr lang="en-US" sz="2800" dirty="0">
              <a:latin typeface="+mn-lt"/>
              <a:cs typeface="+mn-cs"/>
            </a:endParaRPr>
          </a:p>
        </p:txBody>
      </p:sp>
    </p:spTree>
  </p:cSld>
  <p:clrMapOvr>
    <a:masterClrMapping/>
  </p:clrMapOvr>
  <p:transition>
    <p:split orient="vert"/>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sz="3600" u="sng" smtClean="0"/>
              <a:t>Deduction of expenses (Para 3, Article 7)</a:t>
            </a:r>
          </a:p>
        </p:txBody>
      </p:sp>
      <p:sp>
        <p:nvSpPr>
          <p:cNvPr id="44035" name="Rectangle 3"/>
          <p:cNvSpPr>
            <a:spLocks noGrp="1" noChangeArrowheads="1"/>
          </p:cNvSpPr>
          <p:nvPr>
            <p:ph type="body" idx="1"/>
          </p:nvPr>
        </p:nvSpPr>
        <p:spPr>
          <a:xfrm>
            <a:off x="266700" y="1225550"/>
            <a:ext cx="8624888" cy="4779963"/>
          </a:xfrm>
        </p:spPr>
        <p:txBody>
          <a:bodyPr rtlCol="0">
            <a:normAutofit fontScale="92500" lnSpcReduction="10000"/>
          </a:bodyPr>
          <a:lstStyle/>
          <a:p>
            <a:pPr lvl="1" eaLnBrk="1" fontAlgn="auto" hangingPunct="1">
              <a:lnSpc>
                <a:spcPct val="105000"/>
              </a:lnSpc>
              <a:spcBef>
                <a:spcPct val="60000"/>
              </a:spcBef>
              <a:spcAft>
                <a:spcPts val="0"/>
              </a:spcAft>
              <a:defRPr/>
            </a:pPr>
            <a:r>
              <a:rPr lang="en-GB" altLang="en-GB" sz="2200" smtClean="0"/>
              <a:t>No deduction shall be allowed for any amount paid by PE to the HO or any other offices of the enterprise ~ other than reimbursement of actual expenses</a:t>
            </a:r>
          </a:p>
          <a:p>
            <a:pPr lvl="2" eaLnBrk="1" fontAlgn="auto" hangingPunct="1">
              <a:lnSpc>
                <a:spcPct val="105000"/>
              </a:lnSpc>
              <a:spcBef>
                <a:spcPct val="60000"/>
              </a:spcBef>
              <a:spcAft>
                <a:spcPts val="0"/>
              </a:spcAft>
              <a:defRPr/>
            </a:pPr>
            <a:r>
              <a:rPr lang="en-GB" altLang="en-GB" sz="2200" smtClean="0"/>
              <a:t>For use of patents or other rights in the form of royalties, fees or other similar payments</a:t>
            </a:r>
          </a:p>
          <a:p>
            <a:pPr lvl="2" eaLnBrk="1" fontAlgn="auto" hangingPunct="1">
              <a:lnSpc>
                <a:spcPct val="105000"/>
              </a:lnSpc>
              <a:spcBef>
                <a:spcPct val="60000"/>
              </a:spcBef>
              <a:spcAft>
                <a:spcPts val="0"/>
              </a:spcAft>
              <a:defRPr/>
            </a:pPr>
            <a:r>
              <a:rPr lang="en-GB" altLang="en-GB" sz="2200" smtClean="0"/>
              <a:t>For specific services performed or for management in the form of commission</a:t>
            </a:r>
          </a:p>
          <a:p>
            <a:pPr lvl="2" eaLnBrk="1" fontAlgn="auto" hangingPunct="1">
              <a:lnSpc>
                <a:spcPct val="105000"/>
              </a:lnSpc>
              <a:spcBef>
                <a:spcPct val="60000"/>
              </a:spcBef>
              <a:spcAft>
                <a:spcPts val="0"/>
              </a:spcAft>
              <a:defRPr/>
            </a:pPr>
            <a:r>
              <a:rPr lang="en-GB" altLang="en-GB" sz="2200" smtClean="0"/>
              <a:t>For money lent in the form of interest </a:t>
            </a:r>
          </a:p>
          <a:p>
            <a:pPr lvl="3" eaLnBrk="1" fontAlgn="auto" hangingPunct="1">
              <a:lnSpc>
                <a:spcPct val="105000"/>
              </a:lnSpc>
              <a:spcBef>
                <a:spcPct val="60000"/>
              </a:spcBef>
              <a:spcAft>
                <a:spcPts val="0"/>
              </a:spcAft>
              <a:defRPr/>
            </a:pPr>
            <a:r>
              <a:rPr lang="en-GB" altLang="en-GB" sz="2200" smtClean="0"/>
              <a:t>Exception for banking enterprises as explained by CBDT Circular 740 </a:t>
            </a:r>
          </a:p>
          <a:p>
            <a:pPr lvl="1" eaLnBrk="1" fontAlgn="auto" hangingPunct="1">
              <a:lnSpc>
                <a:spcPct val="105000"/>
              </a:lnSpc>
              <a:spcBef>
                <a:spcPct val="60000"/>
              </a:spcBef>
              <a:spcAft>
                <a:spcPts val="0"/>
              </a:spcAft>
              <a:defRPr/>
            </a:pPr>
            <a:r>
              <a:rPr lang="en-US" altLang="en-GB" sz="2200" smtClean="0"/>
              <a:t>Similarly, income received by PE from HO for aforesaid purposes shall be ignored</a:t>
            </a:r>
            <a:endParaRPr lang="en-US" sz="2200" smtClean="0"/>
          </a:p>
        </p:txBody>
      </p:sp>
    </p:spTree>
  </p:cSld>
  <p:clrMapOvr>
    <a:masterClrMapping/>
  </p:clrMapOvr>
  <p:transition>
    <p:split orient="vert"/>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sz="3600" u="sng" smtClean="0"/>
              <a:t>Deduction of expenses (Para 3, Article 7)</a:t>
            </a:r>
            <a:endParaRPr lang="en-US" u="sng" smtClean="0"/>
          </a:p>
        </p:txBody>
      </p:sp>
      <p:sp>
        <p:nvSpPr>
          <p:cNvPr id="70659" name="Rectangle 3"/>
          <p:cNvSpPr>
            <a:spLocks noGrp="1" noChangeArrowheads="1"/>
          </p:cNvSpPr>
          <p:nvPr>
            <p:ph type="body" idx="1"/>
          </p:nvPr>
        </p:nvSpPr>
        <p:spPr>
          <a:xfrm>
            <a:off x="266700" y="1343025"/>
            <a:ext cx="8624888" cy="4848225"/>
          </a:xfrm>
        </p:spPr>
        <p:txBody>
          <a:bodyPr/>
          <a:lstStyle/>
          <a:p>
            <a:pPr eaLnBrk="1" hangingPunct="1">
              <a:spcBef>
                <a:spcPct val="55000"/>
              </a:spcBef>
            </a:pPr>
            <a:r>
              <a:rPr lang="en-GB" altLang="en-GB" sz="2400" smtClean="0"/>
              <a:t>According to OECD Commentary - </a:t>
            </a:r>
          </a:p>
          <a:p>
            <a:pPr lvl="1" eaLnBrk="1" hangingPunct="1">
              <a:lnSpc>
                <a:spcPct val="105000"/>
              </a:lnSpc>
              <a:spcBef>
                <a:spcPct val="60000"/>
              </a:spcBef>
            </a:pPr>
            <a:r>
              <a:rPr lang="en-GB" altLang="en-GB" sz="2400" smtClean="0"/>
              <a:t>Transaction between enterprise and PE need not be at arms length if</a:t>
            </a:r>
          </a:p>
          <a:p>
            <a:pPr lvl="2" eaLnBrk="1" hangingPunct="1">
              <a:lnSpc>
                <a:spcPct val="105000"/>
              </a:lnSpc>
              <a:spcBef>
                <a:spcPct val="60000"/>
              </a:spcBef>
            </a:pPr>
            <a:r>
              <a:rPr lang="en-GB" altLang="en-GB" sz="2200" smtClean="0"/>
              <a:t>Those are not entered into with third parties or </a:t>
            </a:r>
          </a:p>
          <a:p>
            <a:pPr lvl="2" eaLnBrk="1" hangingPunct="1">
              <a:lnSpc>
                <a:spcPct val="105000"/>
              </a:lnSpc>
              <a:spcBef>
                <a:spcPct val="60000"/>
              </a:spcBef>
            </a:pPr>
            <a:r>
              <a:rPr lang="en-GB" altLang="en-GB" sz="2200" smtClean="0"/>
              <a:t>Cannot be expected to have entered into between independent parties</a:t>
            </a:r>
          </a:p>
          <a:p>
            <a:pPr lvl="1" eaLnBrk="1" hangingPunct="1">
              <a:lnSpc>
                <a:spcPct val="105000"/>
              </a:lnSpc>
              <a:spcBef>
                <a:spcPct val="60000"/>
              </a:spcBef>
            </a:pPr>
            <a:r>
              <a:rPr lang="en-GB" altLang="en-GB" sz="2400" smtClean="0"/>
              <a:t>In case of intangible property, cost shall be apportioned over various parts of the enterprise without any mark-up</a:t>
            </a:r>
          </a:p>
          <a:p>
            <a:pPr lvl="1" eaLnBrk="1" hangingPunct="1">
              <a:lnSpc>
                <a:spcPct val="105000"/>
              </a:lnSpc>
              <a:spcBef>
                <a:spcPct val="60000"/>
              </a:spcBef>
            </a:pPr>
            <a:endParaRPr lang="en-US" sz="2400" smtClean="0"/>
          </a:p>
        </p:txBody>
      </p:sp>
    </p:spTree>
  </p:cSld>
  <p:clrMapOvr>
    <a:masterClrMapping/>
  </p:clrMapOvr>
  <p:transition>
    <p:split orient="vert"/>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sz="3600" u="sng" smtClean="0"/>
              <a:t>Deduction of expenses (Para 3, Article 7)</a:t>
            </a:r>
            <a:endParaRPr lang="en-US" u="sng" smtClean="0"/>
          </a:p>
        </p:txBody>
      </p:sp>
      <p:sp>
        <p:nvSpPr>
          <p:cNvPr id="71683" name="Rectangle 3"/>
          <p:cNvSpPr>
            <a:spLocks noGrp="1" noChangeArrowheads="1"/>
          </p:cNvSpPr>
          <p:nvPr>
            <p:ph type="body" idx="1"/>
          </p:nvPr>
        </p:nvSpPr>
        <p:spPr>
          <a:xfrm>
            <a:off x="266700" y="1371600"/>
            <a:ext cx="8624888" cy="4425950"/>
          </a:xfrm>
        </p:spPr>
        <p:txBody>
          <a:bodyPr/>
          <a:lstStyle/>
          <a:p>
            <a:pPr lvl="1" eaLnBrk="1" hangingPunct="1">
              <a:lnSpc>
                <a:spcPct val="105000"/>
              </a:lnSpc>
              <a:spcBef>
                <a:spcPct val="60000"/>
              </a:spcBef>
            </a:pPr>
            <a:r>
              <a:rPr lang="en-GB" altLang="en-GB" sz="2400" smtClean="0"/>
              <a:t>In case of services provided by HO being general in nature and for the enterprise as a whole, cost shall be charged at actuals without any mark-up</a:t>
            </a:r>
          </a:p>
          <a:p>
            <a:pPr lvl="1" eaLnBrk="1" hangingPunct="1">
              <a:lnSpc>
                <a:spcPct val="105000"/>
              </a:lnSpc>
              <a:spcBef>
                <a:spcPct val="60000"/>
              </a:spcBef>
            </a:pPr>
            <a:r>
              <a:rPr lang="en-GB" altLang="en-GB" sz="2400" smtClean="0"/>
              <a:t>However, group company providing support services shall be at arm’s length</a:t>
            </a:r>
          </a:p>
          <a:p>
            <a:pPr lvl="1" eaLnBrk="1" hangingPunct="1">
              <a:lnSpc>
                <a:spcPct val="105000"/>
              </a:lnSpc>
              <a:spcBef>
                <a:spcPct val="60000"/>
              </a:spcBef>
            </a:pPr>
            <a:r>
              <a:rPr lang="en-GB" altLang="en-GB" sz="2400" smtClean="0"/>
              <a:t>As regards internal debts, interest shall be ignored except in case of banking enterprise</a:t>
            </a:r>
          </a:p>
        </p:txBody>
      </p:sp>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sz="3600" b="1" dirty="0" smtClean="0"/>
              <a:t>Permanent establishment’s(PE’s) effects on COR &amp; Country of Source (COS)</a:t>
            </a:r>
            <a:r>
              <a:rPr lang="en-US" b="1" dirty="0" smtClean="0"/>
              <a:t/>
            </a:r>
            <a:br>
              <a:rPr lang="en-US" b="1" dirty="0" smtClean="0"/>
            </a:br>
            <a:endParaRPr lang="en-US" dirty="0"/>
          </a:p>
        </p:txBody>
      </p:sp>
      <p:sp>
        <p:nvSpPr>
          <p:cNvPr id="3" name="Content Placeholder 2"/>
          <p:cNvSpPr>
            <a:spLocks noGrp="1"/>
          </p:cNvSpPr>
          <p:nvPr>
            <p:ph idx="1"/>
          </p:nvPr>
        </p:nvSpPr>
        <p:spPr>
          <a:xfrm>
            <a:off x="457200" y="1000125"/>
            <a:ext cx="8229600" cy="5126038"/>
          </a:xfrm>
        </p:spPr>
        <p:txBody>
          <a:bodyPr rtlCol="0">
            <a:normAutofit lnSpcReduction="10000"/>
          </a:bodyPr>
          <a:lstStyle/>
          <a:p>
            <a:pPr eaLnBrk="1" fontAlgn="auto" hangingPunct="1">
              <a:spcAft>
                <a:spcPts val="0"/>
              </a:spcAft>
              <a:buFont typeface="Arial" pitchFamily="34" charset="0"/>
              <a:buNone/>
              <a:defRPr/>
            </a:pPr>
            <a:r>
              <a:rPr lang="en-US" b="1" dirty="0" smtClean="0"/>
              <a:t>COR</a:t>
            </a:r>
            <a:r>
              <a:rPr lang="en-US" dirty="0" smtClean="0"/>
              <a:t>	</a:t>
            </a:r>
          </a:p>
          <a:p>
            <a:pPr algn="just" eaLnBrk="1" fontAlgn="auto" hangingPunct="1">
              <a:spcAft>
                <a:spcPts val="0"/>
              </a:spcAft>
              <a:defRPr/>
            </a:pPr>
            <a:r>
              <a:rPr lang="en-US" sz="2600" dirty="0" smtClean="0"/>
              <a:t>A person resident in a country will be fully taxed on his Global income of all kinds in the COR. </a:t>
            </a:r>
          </a:p>
          <a:p>
            <a:pPr algn="just" eaLnBrk="1" fontAlgn="auto" hangingPunct="1">
              <a:spcAft>
                <a:spcPts val="0"/>
              </a:spcAft>
              <a:defRPr/>
            </a:pPr>
            <a:endParaRPr lang="en-US" sz="2600" dirty="0" smtClean="0"/>
          </a:p>
          <a:p>
            <a:pPr algn="just" eaLnBrk="1" fontAlgn="auto" hangingPunct="1">
              <a:spcAft>
                <a:spcPts val="0"/>
              </a:spcAft>
              <a:defRPr/>
            </a:pPr>
            <a:r>
              <a:rPr lang="en-US" sz="2600" dirty="0" smtClean="0"/>
              <a:t>Category of income is not important at all. </a:t>
            </a:r>
          </a:p>
          <a:p>
            <a:pPr algn="just" eaLnBrk="1" fontAlgn="auto" hangingPunct="1">
              <a:spcAft>
                <a:spcPts val="0"/>
              </a:spcAft>
              <a:defRPr/>
            </a:pPr>
            <a:endParaRPr lang="en-US" sz="2600" dirty="0" smtClean="0"/>
          </a:p>
          <a:p>
            <a:pPr algn="just" eaLnBrk="1" fontAlgn="auto" hangingPunct="1">
              <a:spcAft>
                <a:spcPts val="0"/>
              </a:spcAft>
              <a:defRPr/>
            </a:pPr>
            <a:r>
              <a:rPr lang="en-US" sz="2600" dirty="0" smtClean="0"/>
              <a:t>When we are considering the income of a person in his COR, the question of PE just does not arise at all.</a:t>
            </a:r>
          </a:p>
          <a:p>
            <a:pPr algn="just" eaLnBrk="1" fontAlgn="auto" hangingPunct="1">
              <a:spcAft>
                <a:spcPts val="0"/>
              </a:spcAft>
              <a:defRPr/>
            </a:pPr>
            <a:endParaRPr lang="en-US" sz="2600" dirty="0" smtClean="0"/>
          </a:p>
          <a:p>
            <a:pPr algn="just" eaLnBrk="1" fontAlgn="auto" hangingPunct="1">
              <a:spcAft>
                <a:spcPts val="0"/>
              </a:spcAft>
              <a:defRPr/>
            </a:pPr>
            <a:r>
              <a:rPr lang="en-US" sz="2600" dirty="0" smtClean="0"/>
              <a:t>Liability arises purely because he is resident of the country. No further reason is required for the Government to tax him</a:t>
            </a:r>
          </a:p>
          <a:p>
            <a:pPr eaLnBrk="1" fontAlgn="auto" hangingPunct="1">
              <a:spcAft>
                <a:spcPts val="0"/>
              </a:spcAft>
              <a:defRPr/>
            </a:pPr>
            <a:endParaRPr lang="en-US" dirty="0" smtClean="0"/>
          </a:p>
          <a:p>
            <a:pPr eaLnBrk="1" fontAlgn="auto" hangingPunct="1">
              <a:spcAft>
                <a:spcPts val="0"/>
              </a:spcAft>
              <a:defRPr/>
            </a:pPr>
            <a:endParaRPr lang="en-US" dirty="0"/>
          </a:p>
        </p:txBody>
      </p:sp>
    </p:spTree>
  </p:cSld>
  <p:clrMapOvr>
    <a:masterClrMapping/>
  </p:clrMapOvr>
  <p:transition>
    <p:split orient="vert"/>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pPr eaLnBrk="1" hangingPunct="1"/>
            <a:r>
              <a:rPr lang="en-US" sz="3200" smtClean="0"/>
              <a:t>Principles of computation of Income of PE – Indirect method - Article 7(4)</a:t>
            </a:r>
          </a:p>
        </p:txBody>
      </p:sp>
      <p:sp>
        <p:nvSpPr>
          <p:cNvPr id="47107" name="Content Placeholder 2"/>
          <p:cNvSpPr>
            <a:spLocks noGrp="1"/>
          </p:cNvSpPr>
          <p:nvPr>
            <p:ph idx="1"/>
          </p:nvPr>
        </p:nvSpPr>
        <p:spPr/>
        <p:txBody>
          <a:bodyPr rtlCol="0">
            <a:normAutofit lnSpcReduction="10000"/>
          </a:bodyPr>
          <a:lstStyle/>
          <a:p>
            <a:pPr algn="just" eaLnBrk="1" fontAlgn="auto" hangingPunct="1">
              <a:spcAft>
                <a:spcPts val="0"/>
              </a:spcAft>
              <a:defRPr/>
            </a:pPr>
            <a:r>
              <a:rPr lang="en-US" sz="2800" smtClean="0"/>
              <a:t>In so far as it has been customary in </a:t>
            </a:r>
            <a:r>
              <a:rPr lang="en-US" sz="2800" b="1" smtClean="0"/>
              <a:t>Country S </a:t>
            </a:r>
            <a:r>
              <a:rPr lang="en-US" sz="2800" smtClean="0"/>
              <a:t>to determine the profits to be attributed to a permanent establishment on the basis of an </a:t>
            </a:r>
            <a:r>
              <a:rPr lang="en-US" sz="2800" i="1" u="sng" smtClean="0"/>
              <a:t>apportionment of the total profits </a:t>
            </a:r>
            <a:r>
              <a:rPr lang="en-US" sz="2800" smtClean="0"/>
              <a:t>of the enterprise to its various parts, nothing in paragraph (2) shall preclude that </a:t>
            </a:r>
            <a:r>
              <a:rPr lang="en-US" sz="2800" b="1" smtClean="0"/>
              <a:t>Country S </a:t>
            </a:r>
            <a:r>
              <a:rPr lang="en-US" sz="2800" smtClean="0"/>
              <a:t>from determining the profits to be taxed by such an apportionment </a:t>
            </a:r>
            <a:r>
              <a:rPr lang="en-US" sz="2800" i="1" u="sng" smtClean="0"/>
              <a:t>as may be customary</a:t>
            </a:r>
            <a:r>
              <a:rPr lang="en-US" sz="2800" smtClean="0"/>
              <a:t>. The method of apportionment adopted shall, however, be such that the result shall be in </a:t>
            </a:r>
            <a:r>
              <a:rPr lang="en-US" sz="2800" i="1" u="sng" smtClean="0"/>
              <a:t>accordance with the principles contained in this article.</a:t>
            </a:r>
          </a:p>
        </p:txBody>
      </p:sp>
    </p:spTree>
  </p:cSld>
  <p:clrMapOvr>
    <a:masterClrMapping/>
  </p:clrMapOvr>
  <p:transition>
    <p:split orient="vert"/>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sz="3200" smtClean="0"/>
              <a:t>Principles of computation of Income of PE – Indirect method - Article 7(4)</a:t>
            </a:r>
          </a:p>
        </p:txBody>
      </p:sp>
      <p:sp>
        <p:nvSpPr>
          <p:cNvPr id="73731" name="Rectangle 3"/>
          <p:cNvSpPr>
            <a:spLocks noGrp="1" noChangeArrowheads="1"/>
          </p:cNvSpPr>
          <p:nvPr>
            <p:ph type="body" idx="1"/>
          </p:nvPr>
        </p:nvSpPr>
        <p:spPr>
          <a:xfrm>
            <a:off x="266700" y="1212850"/>
            <a:ext cx="8624888" cy="5645150"/>
          </a:xfrm>
        </p:spPr>
        <p:txBody>
          <a:bodyPr/>
          <a:lstStyle/>
          <a:p>
            <a:pPr eaLnBrk="1" hangingPunct="1"/>
            <a:r>
              <a:rPr lang="en-GB" altLang="en-GB" sz="2400" smtClean="0"/>
              <a:t>Source Country has been given right to apply apportionment method </a:t>
            </a:r>
          </a:p>
          <a:p>
            <a:pPr lvl="1" eaLnBrk="1" hangingPunct="1"/>
            <a:r>
              <a:rPr lang="en-GB" altLang="en-GB" sz="2200" smtClean="0"/>
              <a:t>If it is customary in the source country</a:t>
            </a:r>
          </a:p>
          <a:p>
            <a:pPr lvl="1" eaLnBrk="1" hangingPunct="1"/>
            <a:r>
              <a:rPr lang="en-GB" altLang="en-GB" sz="2200" smtClean="0"/>
              <a:t>Profits are apportioned to various parts of the enterprise to ascertain profits attributable to the PE</a:t>
            </a:r>
          </a:p>
          <a:p>
            <a:pPr eaLnBrk="1" hangingPunct="1">
              <a:spcBef>
                <a:spcPct val="55000"/>
              </a:spcBef>
            </a:pPr>
            <a:r>
              <a:rPr lang="en-GB" altLang="en-GB" sz="2400" smtClean="0"/>
              <a:t>Result of such apportionment method shall be in line with article 7(2) and 7(3)</a:t>
            </a:r>
          </a:p>
          <a:p>
            <a:pPr eaLnBrk="1" hangingPunct="1">
              <a:spcBef>
                <a:spcPct val="55000"/>
              </a:spcBef>
            </a:pPr>
            <a:r>
              <a:rPr lang="en-GB" altLang="en-GB" sz="2400" smtClean="0"/>
              <a:t>Principles of Art 7 are satisfied if the apportionment of worldwide profits is done based on reasonable weight to PEs activities.</a:t>
            </a:r>
            <a:endParaRPr lang="en-US" sz="2600" i="1" smtClean="0">
              <a:solidFill>
                <a:schemeClr val="bg2"/>
              </a:solidFill>
            </a:endParaRPr>
          </a:p>
        </p:txBody>
      </p:sp>
    </p:spTree>
  </p:cSld>
  <p:clrMapOvr>
    <a:masterClrMapping/>
  </p:clrMapOvr>
  <p:transition>
    <p:split orient="vert"/>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0194" name="Rectangle 2"/>
          <p:cNvSpPr>
            <a:spLocks noGrp="1" noChangeArrowheads="1"/>
          </p:cNvSpPr>
          <p:nvPr>
            <p:ph type="title"/>
          </p:nvPr>
        </p:nvSpPr>
        <p:spPr>
          <a:xfrm>
            <a:off x="457200" y="274638"/>
            <a:ext cx="8229600" cy="1582737"/>
          </a:xfrm>
        </p:spPr>
        <p:txBody>
          <a:bodyPr rtlCol="0">
            <a:normAutofit fontScale="90000"/>
          </a:bodyPr>
          <a:lstStyle/>
          <a:p>
            <a:pPr eaLnBrk="1" fontAlgn="auto" hangingPunct="1">
              <a:spcAft>
                <a:spcPts val="0"/>
              </a:spcAft>
              <a:defRPr/>
            </a:pPr>
            <a:r>
              <a:rPr lang="en-US" sz="4000" dirty="0" smtClean="0"/>
              <a:t>No attribution for mere purchase of goods for the enterprise – Article 7(5)</a:t>
            </a:r>
            <a:r>
              <a:rPr lang="en-GB" sz="4000" dirty="0" smtClean="0">
                <a:latin typeface="Arial" charset="0"/>
              </a:rPr>
              <a:t/>
            </a:r>
            <a:br>
              <a:rPr lang="en-GB" sz="4000" dirty="0" smtClean="0">
                <a:latin typeface="Arial" charset="0"/>
              </a:rPr>
            </a:br>
            <a:endParaRPr lang="en-US" sz="4000" dirty="0" smtClean="0">
              <a:effectLst>
                <a:outerShdw blurRad="38100" dist="38100" dir="2700000" algn="tl">
                  <a:srgbClr val="000000"/>
                </a:outerShdw>
              </a:effectLst>
            </a:endParaRPr>
          </a:p>
        </p:txBody>
      </p:sp>
      <p:sp>
        <p:nvSpPr>
          <p:cNvPr id="53251" name="Rectangle 3"/>
          <p:cNvSpPr>
            <a:spLocks noGrp="1" noChangeArrowheads="1"/>
          </p:cNvSpPr>
          <p:nvPr>
            <p:ph type="body" idx="1"/>
          </p:nvPr>
        </p:nvSpPr>
        <p:spPr>
          <a:xfrm>
            <a:off x="266700" y="1857375"/>
            <a:ext cx="8624888" cy="2163763"/>
          </a:xfrm>
        </p:spPr>
        <p:txBody>
          <a:bodyPr rtlCol="0">
            <a:normAutofit fontScale="85000" lnSpcReduction="10000"/>
          </a:bodyPr>
          <a:lstStyle/>
          <a:p>
            <a:pPr eaLnBrk="1" fontAlgn="auto" hangingPunct="1">
              <a:lnSpc>
                <a:spcPct val="110000"/>
              </a:lnSpc>
              <a:spcBef>
                <a:spcPct val="55000"/>
              </a:spcBef>
              <a:spcAft>
                <a:spcPts val="0"/>
              </a:spcAft>
              <a:defRPr/>
            </a:pPr>
            <a:r>
              <a:rPr lang="en-GB" altLang="en-GB" sz="2400" smtClean="0"/>
              <a:t>No profits shall be attributed to PE for mere purchase of goods for the enterprise</a:t>
            </a:r>
          </a:p>
          <a:p>
            <a:pPr lvl="1" eaLnBrk="1" fontAlgn="auto" hangingPunct="1">
              <a:lnSpc>
                <a:spcPct val="110000"/>
              </a:lnSpc>
              <a:spcBef>
                <a:spcPct val="55000"/>
              </a:spcBef>
              <a:spcAft>
                <a:spcPts val="0"/>
              </a:spcAft>
              <a:defRPr/>
            </a:pPr>
            <a:r>
              <a:rPr lang="en-US" altLang="en-GB" sz="2400" smtClean="0"/>
              <a:t>Goods shall include services </a:t>
            </a:r>
          </a:p>
          <a:p>
            <a:pPr eaLnBrk="1" fontAlgn="auto" hangingPunct="1">
              <a:lnSpc>
                <a:spcPct val="110000"/>
              </a:lnSpc>
              <a:spcBef>
                <a:spcPct val="55000"/>
              </a:spcBef>
              <a:spcAft>
                <a:spcPts val="0"/>
              </a:spcAft>
              <a:defRPr/>
            </a:pPr>
            <a:r>
              <a:rPr lang="en-GB" altLang="en-GB" sz="2400" smtClean="0"/>
              <a:t>This Article reiterates that an Enterprise must have some reasonably significant economic activity in a source state before profits are attributed.</a:t>
            </a:r>
          </a:p>
        </p:txBody>
      </p:sp>
    </p:spTree>
  </p:cSld>
  <p:clrMapOvr>
    <a:masterClrMapping/>
  </p:clrMapOvr>
  <p:transition>
    <p:split orient="vert"/>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smtClean="0"/>
              <a:t>Article 7(6)</a:t>
            </a:r>
          </a:p>
        </p:txBody>
      </p:sp>
      <p:sp>
        <p:nvSpPr>
          <p:cNvPr id="54275" name="Rectangle 3"/>
          <p:cNvSpPr>
            <a:spLocks noGrp="1" noChangeArrowheads="1"/>
          </p:cNvSpPr>
          <p:nvPr>
            <p:ph type="body" idx="1"/>
          </p:nvPr>
        </p:nvSpPr>
        <p:spPr>
          <a:xfrm>
            <a:off x="252413" y="1211263"/>
            <a:ext cx="8624887" cy="4225925"/>
          </a:xfrm>
        </p:spPr>
        <p:txBody>
          <a:bodyPr rtlCol="0">
            <a:normAutofit lnSpcReduction="10000"/>
          </a:bodyPr>
          <a:lstStyle/>
          <a:p>
            <a:pPr eaLnBrk="1" fontAlgn="auto" hangingPunct="1">
              <a:lnSpc>
                <a:spcPct val="130000"/>
              </a:lnSpc>
              <a:spcAft>
                <a:spcPts val="0"/>
              </a:spcAft>
              <a:buFontTx/>
              <a:buNone/>
              <a:defRPr/>
            </a:pPr>
            <a:r>
              <a:rPr lang="en-GB" altLang="en-GB" sz="2800" b="1" smtClean="0"/>
              <a:t>	Attribution to be worked out based on consistent method</a:t>
            </a:r>
          </a:p>
          <a:p>
            <a:pPr lvl="1" eaLnBrk="1" fontAlgn="auto" hangingPunct="1">
              <a:lnSpc>
                <a:spcPct val="130000"/>
              </a:lnSpc>
              <a:spcAft>
                <a:spcPts val="0"/>
              </a:spcAft>
              <a:defRPr/>
            </a:pPr>
            <a:r>
              <a:rPr lang="en-GB" altLang="en-GB" sz="2400" smtClean="0"/>
              <a:t>Method can be changed for good and sufficient reasons</a:t>
            </a:r>
          </a:p>
          <a:p>
            <a:pPr lvl="1" eaLnBrk="1" fontAlgn="auto" hangingPunct="1">
              <a:lnSpc>
                <a:spcPct val="130000"/>
              </a:lnSpc>
              <a:spcAft>
                <a:spcPts val="0"/>
              </a:spcAft>
              <a:buFont typeface="Arial" pitchFamily="34" charset="0"/>
              <a:buNone/>
              <a:defRPr/>
            </a:pPr>
            <a:r>
              <a:rPr lang="en-GB" altLang="en-GB" sz="2400" smtClean="0"/>
              <a:t>	</a:t>
            </a:r>
          </a:p>
          <a:p>
            <a:pPr lvl="1" eaLnBrk="1" fontAlgn="auto" hangingPunct="1">
              <a:lnSpc>
                <a:spcPct val="130000"/>
              </a:lnSpc>
              <a:spcAft>
                <a:spcPts val="0"/>
              </a:spcAft>
              <a:buFont typeface="Arial" pitchFamily="34" charset="0"/>
              <a:buNone/>
              <a:defRPr/>
            </a:pPr>
            <a:r>
              <a:rPr lang="en-GB" altLang="en-GB" sz="2400" smtClean="0"/>
              <a:t>	It is not open to tax payer to adopt different profit allocation methods from year to year  in order to manipulate profits of the PE to reduce tax payer’s tax liability in either Country S or Country R.</a:t>
            </a:r>
          </a:p>
        </p:txBody>
      </p:sp>
    </p:spTree>
  </p:cSld>
  <p:clrMapOvr>
    <a:masterClrMapping/>
  </p:clrMapOvr>
  <p:transition>
    <p:split orient="vert"/>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smtClean="0"/>
              <a:t>Article 7(7)</a:t>
            </a:r>
          </a:p>
        </p:txBody>
      </p:sp>
      <p:sp>
        <p:nvSpPr>
          <p:cNvPr id="76803" name="Rectangle 3"/>
          <p:cNvSpPr>
            <a:spLocks noGrp="1" noChangeArrowheads="1"/>
          </p:cNvSpPr>
          <p:nvPr>
            <p:ph type="body" idx="1"/>
          </p:nvPr>
        </p:nvSpPr>
        <p:spPr>
          <a:xfrm>
            <a:off x="252413" y="1211263"/>
            <a:ext cx="8624887" cy="4225925"/>
          </a:xfrm>
        </p:spPr>
        <p:txBody>
          <a:bodyPr/>
          <a:lstStyle/>
          <a:p>
            <a:pPr eaLnBrk="1" hangingPunct="1">
              <a:lnSpc>
                <a:spcPct val="130000"/>
              </a:lnSpc>
              <a:spcBef>
                <a:spcPct val="90000"/>
              </a:spcBef>
              <a:buFontTx/>
              <a:buNone/>
            </a:pPr>
            <a:r>
              <a:rPr lang="en-US" altLang="en-GB" sz="2400" b="1" smtClean="0"/>
              <a:t>Priority of specific article over the general article</a:t>
            </a:r>
          </a:p>
          <a:p>
            <a:pPr lvl="1" eaLnBrk="1" hangingPunct="1">
              <a:lnSpc>
                <a:spcPct val="130000"/>
              </a:lnSpc>
            </a:pPr>
            <a:r>
              <a:rPr lang="en-US" altLang="en-GB" sz="2200" smtClean="0"/>
              <a:t>In case profits include any income which is chargeable under any specific article, the same shall be dealt with by that specific article</a:t>
            </a:r>
          </a:p>
          <a:p>
            <a:pPr lvl="1" eaLnBrk="1" hangingPunct="1">
              <a:lnSpc>
                <a:spcPct val="130000"/>
              </a:lnSpc>
            </a:pPr>
            <a:r>
              <a:rPr lang="en-GB" altLang="en-GB" sz="2200" smtClean="0"/>
              <a:t>Article 7 will override Art 10 (Dividends), Art 11(Interest), Art 12 (Royalties), and Art 21 (Other Income) if the income covered by those Articles is </a:t>
            </a:r>
            <a:r>
              <a:rPr lang="en-GB" altLang="en-GB" sz="2200" i="1" u="sng" smtClean="0"/>
              <a:t>“effectively connected with a PE”</a:t>
            </a:r>
          </a:p>
          <a:p>
            <a:pPr eaLnBrk="1" hangingPunct="1"/>
            <a:endParaRPr lang="en-US" sz="2200" smtClean="0"/>
          </a:p>
        </p:txBody>
      </p:sp>
    </p:spTree>
  </p:cSld>
  <p:clrMapOvr>
    <a:masterClrMapping/>
  </p:clrMapOvr>
  <p:transition>
    <p:split orient="vert"/>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8" y="644525"/>
            <a:ext cx="8858250" cy="1200150"/>
          </a:xfrm>
          <a:prstGeom prst="rect">
            <a:avLst/>
          </a:prstGeom>
          <a:solidFill>
            <a:schemeClr val="bg1">
              <a:lumMod val="85000"/>
            </a:schemeClr>
          </a:solidFill>
        </p:spPr>
        <p:txBody>
          <a:bodyPr>
            <a:spAutoFit/>
          </a:bodyPr>
          <a:lstStyle/>
          <a:p>
            <a:pPr>
              <a:defRPr/>
            </a:pPr>
            <a:r>
              <a:rPr lang="en-US" dirty="0"/>
              <a:t>Section 9(1) – Income accruing or arising through or from any </a:t>
            </a:r>
            <a:r>
              <a:rPr lang="en-US" b="1" dirty="0"/>
              <a:t>                 </a:t>
            </a:r>
          </a:p>
          <a:p>
            <a:pPr>
              <a:defRPr/>
            </a:pPr>
            <a:r>
              <a:rPr lang="en-US" b="1" dirty="0"/>
              <a:t>                                          </a:t>
            </a:r>
            <a:r>
              <a:rPr lang="en-US" dirty="0"/>
              <a:t>in India. If all the operations of a business are not carried out in India, only a reasonable part of the income from such operations shall be deemed to accrue or arise in India</a:t>
            </a:r>
            <a:endParaRPr lang="en-SG" dirty="0"/>
          </a:p>
        </p:txBody>
      </p:sp>
      <p:sp>
        <p:nvSpPr>
          <p:cNvPr id="44035" name="TextBox 2"/>
          <p:cNvSpPr txBox="1">
            <a:spLocks noChangeArrowheads="1"/>
          </p:cNvSpPr>
          <p:nvPr/>
        </p:nvSpPr>
        <p:spPr bwMode="auto">
          <a:xfrm>
            <a:off x="71438" y="171450"/>
            <a:ext cx="54292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600" b="1"/>
              <a:t>Income deemed to accrue or arise in India – Sec 9</a:t>
            </a:r>
            <a:endParaRPr lang="en-SG" sz="1600" b="1"/>
          </a:p>
        </p:txBody>
      </p:sp>
      <p:sp>
        <p:nvSpPr>
          <p:cNvPr id="4" name="TextBox 3"/>
          <p:cNvSpPr txBox="1">
            <a:spLocks noChangeArrowheads="1"/>
          </p:cNvSpPr>
          <p:nvPr/>
        </p:nvSpPr>
        <p:spPr bwMode="auto">
          <a:xfrm>
            <a:off x="142875" y="857250"/>
            <a:ext cx="3071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b="1"/>
              <a:t>Business</a:t>
            </a:r>
            <a:r>
              <a:rPr lang="en-US" sz="2400" b="1"/>
              <a:t> </a:t>
            </a:r>
            <a:r>
              <a:rPr lang="en-US" b="1"/>
              <a:t>Connection</a:t>
            </a:r>
            <a:endParaRPr lang="en-SG" b="1"/>
          </a:p>
        </p:txBody>
      </p:sp>
      <p:sp>
        <p:nvSpPr>
          <p:cNvPr id="5" name="TextBox 4"/>
          <p:cNvSpPr txBox="1"/>
          <p:nvPr/>
        </p:nvSpPr>
        <p:spPr>
          <a:xfrm>
            <a:off x="142875" y="2428875"/>
            <a:ext cx="8643938" cy="1323975"/>
          </a:xfrm>
          <a:prstGeom prst="rect">
            <a:avLst/>
          </a:prstGeom>
          <a:solidFill>
            <a:schemeClr val="bg1">
              <a:lumMod val="95000"/>
            </a:schemeClr>
          </a:solidFill>
        </p:spPr>
        <p:txBody>
          <a:bodyPr>
            <a:spAutoFit/>
          </a:bodyPr>
          <a:lstStyle/>
          <a:p>
            <a:pPr>
              <a:defRPr/>
            </a:pPr>
            <a:r>
              <a:rPr lang="en-US" sz="2000" b="1" u="sng" dirty="0"/>
              <a:t>Explanation 2 of S.9(1)(</a:t>
            </a:r>
            <a:r>
              <a:rPr lang="en-US" sz="2000" b="1" u="sng" dirty="0" err="1"/>
              <a:t>i</a:t>
            </a:r>
            <a:r>
              <a:rPr lang="en-US" sz="2000" b="1" u="sng" dirty="0"/>
              <a:t>) – Business Connection</a:t>
            </a:r>
          </a:p>
          <a:p>
            <a:pPr>
              <a:defRPr/>
            </a:pPr>
            <a:endParaRPr lang="en-US" sz="2000" dirty="0"/>
          </a:p>
          <a:p>
            <a:pPr>
              <a:defRPr/>
            </a:pPr>
            <a:r>
              <a:rPr lang="en-US" sz="2000" dirty="0"/>
              <a:t>Business connection shall include any business activity carried out through a person who, acting on behalf of the non-resident - </a:t>
            </a:r>
            <a:endParaRPr lang="en-SG" sz="2000" dirty="0"/>
          </a:p>
        </p:txBody>
      </p:sp>
      <p:sp>
        <p:nvSpPr>
          <p:cNvPr id="6" name="TextBox 5"/>
          <p:cNvSpPr txBox="1"/>
          <p:nvPr/>
        </p:nvSpPr>
        <p:spPr>
          <a:xfrm>
            <a:off x="285750" y="3786188"/>
            <a:ext cx="8358188" cy="708025"/>
          </a:xfrm>
          <a:prstGeom prst="rect">
            <a:avLst/>
          </a:prstGeom>
          <a:solidFill>
            <a:schemeClr val="bg1">
              <a:lumMod val="95000"/>
            </a:schemeClr>
          </a:solidFill>
        </p:spPr>
        <p:txBody>
          <a:bodyPr>
            <a:spAutoFit/>
          </a:bodyPr>
          <a:lstStyle/>
          <a:p>
            <a:pPr>
              <a:defRPr/>
            </a:pPr>
            <a:r>
              <a:rPr lang="en-US" sz="2000" dirty="0"/>
              <a:t>a. Has an authority to conclude contracts and habitually exercises such authority in India</a:t>
            </a:r>
            <a:endParaRPr lang="en-SG" sz="2000" dirty="0"/>
          </a:p>
        </p:txBody>
      </p:sp>
      <p:sp>
        <p:nvSpPr>
          <p:cNvPr id="7" name="TextBox 6"/>
          <p:cNvSpPr txBox="1"/>
          <p:nvPr/>
        </p:nvSpPr>
        <p:spPr>
          <a:xfrm>
            <a:off x="285750" y="4497388"/>
            <a:ext cx="8358188" cy="1016000"/>
          </a:xfrm>
          <a:prstGeom prst="rect">
            <a:avLst/>
          </a:prstGeom>
          <a:solidFill>
            <a:schemeClr val="bg1">
              <a:lumMod val="95000"/>
            </a:schemeClr>
          </a:solidFill>
        </p:spPr>
        <p:txBody>
          <a:bodyPr>
            <a:spAutoFit/>
          </a:bodyPr>
          <a:lstStyle/>
          <a:p>
            <a:pPr>
              <a:defRPr/>
            </a:pPr>
            <a:r>
              <a:rPr lang="en-US" sz="2000" dirty="0"/>
              <a:t>b. Has no such authority, but habitually maintains in India a stock of goods or merchandise from which he regularly delivers goods or merchandise on behalf of the non- resident; or</a:t>
            </a:r>
            <a:endParaRPr lang="en-SG" sz="2000" dirty="0"/>
          </a:p>
        </p:txBody>
      </p:sp>
      <p:sp>
        <p:nvSpPr>
          <p:cNvPr id="8" name="TextBox 7"/>
          <p:cNvSpPr txBox="1"/>
          <p:nvPr/>
        </p:nvSpPr>
        <p:spPr>
          <a:xfrm>
            <a:off x="285750" y="5497513"/>
            <a:ext cx="8358188" cy="1016000"/>
          </a:xfrm>
          <a:prstGeom prst="rect">
            <a:avLst/>
          </a:prstGeom>
          <a:solidFill>
            <a:schemeClr val="bg1">
              <a:lumMod val="95000"/>
            </a:schemeClr>
          </a:solidFill>
        </p:spPr>
        <p:txBody>
          <a:bodyPr>
            <a:spAutoFit/>
          </a:bodyPr>
          <a:lstStyle/>
          <a:p>
            <a:pPr>
              <a:defRPr/>
            </a:pPr>
            <a:r>
              <a:rPr lang="en-US" sz="2000" dirty="0"/>
              <a:t>c. Habitually secures orders in India mainly or wholly for the non-resident or for that non- resident along with other non-residents who are subject to the same common control as that non-resident.</a:t>
            </a:r>
            <a:endParaRPr lang="en-SG" sz="2000" dirty="0"/>
          </a:p>
        </p:txBody>
      </p:sp>
    </p:spTree>
    <p:extLst>
      <p:ext uri="{BB962C8B-B14F-4D97-AF65-F5344CB8AC3E}">
        <p14:creationId xmlns:p14="http://schemas.microsoft.com/office/powerpoint/2010/main" val="2622513380"/>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txEl>
                                              <p:pRg st="0" end="0"/>
                                            </p:txEl>
                                          </p:spTgt>
                                        </p:tgtEl>
                                      </p:cBhvr>
                                    </p:animEffect>
                                    <p:animScale>
                                      <p:cBhvr>
                                        <p:cTn id="7" dur="250" autoRev="1" fill="hold"/>
                                        <p:tgtEl>
                                          <p:spTgt spid="4">
                                            <p:txEl>
                                              <p:pRg st="0" end="0"/>
                                            </p:txEl>
                                          </p:spTgt>
                                        </p:tgtEl>
                                      </p:cBhvr>
                                      <p:by x="105000" y="105000"/>
                                    </p:animScale>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animBg="1"/>
      <p:bldP spid="6" grpId="0" animBg="1"/>
      <p:bldP spid="7" grpId="0" animBg="1"/>
      <p:bldP spid="8"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ctrTitle"/>
          </p:nvPr>
        </p:nvSpPr>
        <p:spPr/>
        <p:txBody>
          <a:bodyPr/>
          <a:lstStyle/>
          <a:p>
            <a:pPr eaLnBrk="1" hangingPunct="1"/>
            <a:r>
              <a:rPr lang="en-US" smtClean="0"/>
              <a:t>THANK YOU</a:t>
            </a:r>
            <a:endParaRPr lang="en-IN" smtClean="0"/>
          </a:p>
        </p:txBody>
      </p:sp>
      <p:sp>
        <p:nvSpPr>
          <p:cNvPr id="3" name="Subtitle 2"/>
          <p:cNvSpPr>
            <a:spLocks noGrp="1"/>
          </p:cNvSpPr>
          <p:nvPr>
            <p:ph type="subTitle" idx="1"/>
          </p:nvPr>
        </p:nvSpPr>
        <p:spPr/>
        <p:txBody>
          <a:bodyPr rtlCol="0">
            <a:normAutofit/>
          </a:bodyPr>
          <a:lstStyle/>
          <a:p>
            <a:pPr eaLnBrk="1" fontAlgn="auto" hangingPunct="1">
              <a:spcAft>
                <a:spcPts val="0"/>
              </a:spcAft>
              <a:defRPr/>
            </a:pPr>
            <a:r>
              <a:rPr lang="en-US" dirty="0" smtClean="0"/>
              <a:t>.</a:t>
            </a:r>
          </a:p>
          <a:p>
            <a:pPr eaLnBrk="1" fontAlgn="auto" hangingPunct="1">
              <a:spcAft>
                <a:spcPts val="0"/>
              </a:spcAft>
              <a:defRPr/>
            </a:pPr>
            <a:endParaRPr lang="en-IN" dirty="0"/>
          </a:p>
        </p:txBody>
      </p:sp>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457200" y="285750"/>
            <a:ext cx="8229600" cy="5840413"/>
          </a:xfrm>
        </p:spPr>
        <p:txBody>
          <a:bodyPr/>
          <a:lstStyle/>
          <a:p>
            <a:pPr eaLnBrk="1" hangingPunct="1">
              <a:buFont typeface="Arial" pitchFamily="34" charset="0"/>
              <a:buNone/>
            </a:pPr>
            <a:r>
              <a:rPr lang="en-US" sz="2600" b="1" dirty="0" smtClean="0"/>
              <a:t>COS</a:t>
            </a:r>
            <a:r>
              <a:rPr lang="en-US" sz="2600" dirty="0" smtClean="0"/>
              <a:t>	</a:t>
            </a:r>
          </a:p>
          <a:p>
            <a:pPr algn="just" eaLnBrk="1" hangingPunct="1"/>
            <a:r>
              <a:rPr lang="en-US" sz="2600" dirty="0" smtClean="0"/>
              <a:t>A Government cannot tax a non-resident.</a:t>
            </a:r>
          </a:p>
          <a:p>
            <a:pPr algn="just" eaLnBrk="1" hangingPunct="1"/>
            <a:endParaRPr lang="en-US" sz="2600" dirty="0" smtClean="0"/>
          </a:p>
          <a:p>
            <a:pPr algn="just" eaLnBrk="1" hangingPunct="1"/>
            <a:r>
              <a:rPr lang="en-US" sz="2600" dirty="0" smtClean="0"/>
              <a:t>However if a non-resident businessman has presence in the host country (COS) beyond a critical line (thresh hold), then he can be liable to income-tax. </a:t>
            </a:r>
          </a:p>
          <a:p>
            <a:pPr algn="just" eaLnBrk="1" hangingPunct="1"/>
            <a:endParaRPr lang="en-US" sz="2600" dirty="0" smtClean="0"/>
          </a:p>
          <a:p>
            <a:pPr algn="just" eaLnBrk="1" hangingPunct="1"/>
            <a:r>
              <a:rPr lang="en-US" sz="2600" dirty="0" smtClean="0"/>
              <a:t>For Business Profits that critical line is permanent establishment.</a:t>
            </a:r>
          </a:p>
          <a:p>
            <a:pPr algn="just" eaLnBrk="1" hangingPunct="1"/>
            <a:endParaRPr lang="en-US" sz="2600" dirty="0" smtClean="0"/>
          </a:p>
        </p:txBody>
      </p:sp>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428625" y="500063"/>
            <a:ext cx="8286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buFont typeface="Baskerville Old Face" pitchFamily="18" charset="0"/>
              <a:buChar char=""/>
            </a:pPr>
            <a:r>
              <a:rPr lang="en-US">
                <a:latin typeface="Calibri" pitchFamily="34" charset="0"/>
              </a:rPr>
              <a:t> Relevance of Permanent Establishment in International taxation</a:t>
            </a:r>
            <a:endParaRPr lang="en-SG">
              <a:latin typeface="Calibri" pitchFamily="34" charset="0"/>
            </a:endParaRPr>
          </a:p>
        </p:txBody>
      </p:sp>
      <p:sp>
        <p:nvSpPr>
          <p:cNvPr id="16387" name="TextBox 2"/>
          <p:cNvSpPr txBox="1">
            <a:spLocks noChangeArrowheads="1"/>
          </p:cNvSpPr>
          <p:nvPr/>
        </p:nvSpPr>
        <p:spPr bwMode="auto">
          <a:xfrm>
            <a:off x="0" y="0"/>
            <a:ext cx="8286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buFont typeface="Wingdings" pitchFamily="2" charset="2"/>
              <a:buChar char=""/>
            </a:pPr>
            <a:r>
              <a:rPr lang="en-US" b="1">
                <a:latin typeface="Calibri" pitchFamily="34" charset="0"/>
              </a:rPr>
              <a:t> PERMANENT ESTABLISHMENT</a:t>
            </a:r>
            <a:endParaRPr lang="en-SG">
              <a:latin typeface="Calibri" pitchFamily="34" charset="0"/>
            </a:endParaRPr>
          </a:p>
        </p:txBody>
      </p:sp>
      <p:graphicFrame>
        <p:nvGraphicFramePr>
          <p:cNvPr id="4" name="Diagram 3"/>
          <p:cNvGraphicFramePr/>
          <p:nvPr/>
        </p:nvGraphicFramePr>
        <p:xfrm>
          <a:off x="1571604" y="3143248"/>
          <a:ext cx="5786478" cy="27146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5" name="Straight Connector 4"/>
          <p:cNvCxnSpPr/>
          <p:nvPr/>
        </p:nvCxnSpPr>
        <p:spPr>
          <a:xfrm rot="5400000">
            <a:off x="2177256" y="4321969"/>
            <a:ext cx="4359275" cy="158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1285875" y="1357313"/>
            <a:ext cx="2714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Country R</a:t>
            </a:r>
            <a:endParaRPr lang="en-SG" b="1">
              <a:latin typeface="Calibri" pitchFamily="34" charset="0"/>
            </a:endParaRPr>
          </a:p>
        </p:txBody>
      </p:sp>
      <p:sp>
        <p:nvSpPr>
          <p:cNvPr id="7" name="TextBox 6"/>
          <p:cNvSpPr txBox="1">
            <a:spLocks noChangeArrowheads="1"/>
          </p:cNvSpPr>
          <p:nvPr/>
        </p:nvSpPr>
        <p:spPr bwMode="auto">
          <a:xfrm>
            <a:off x="4857750" y="1357313"/>
            <a:ext cx="2714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Country S</a:t>
            </a:r>
            <a:endParaRPr lang="en-SG" b="1">
              <a:latin typeface="Calibri" pitchFamily="34" charset="0"/>
            </a:endParaRPr>
          </a:p>
        </p:txBody>
      </p:sp>
      <p:cxnSp>
        <p:nvCxnSpPr>
          <p:cNvPr id="8" name="Straight Arrow Connector 7"/>
          <p:cNvCxnSpPr/>
          <p:nvPr/>
        </p:nvCxnSpPr>
        <p:spPr>
          <a:xfrm rot="5400000" flipH="1" flipV="1">
            <a:off x="1934369" y="2434431"/>
            <a:ext cx="1416050" cy="158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3286125" y="1857375"/>
            <a:ext cx="2857500" cy="264318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286125" y="5000625"/>
            <a:ext cx="2143125" cy="15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357188" y="2500313"/>
            <a:ext cx="2714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000" b="1">
                <a:latin typeface="Calibri" pitchFamily="34" charset="0"/>
              </a:rPr>
              <a:t>Corporate Tax</a:t>
            </a:r>
            <a:endParaRPr lang="en-SG" sz="2000" b="1">
              <a:latin typeface="Calibri" pitchFamily="34" charset="0"/>
            </a:endParaRPr>
          </a:p>
        </p:txBody>
      </p:sp>
      <p:sp>
        <p:nvSpPr>
          <p:cNvPr id="16" name="TextBox 15"/>
          <p:cNvSpPr txBox="1">
            <a:spLocks noChangeArrowheads="1"/>
          </p:cNvSpPr>
          <p:nvPr/>
        </p:nvSpPr>
        <p:spPr bwMode="auto">
          <a:xfrm>
            <a:off x="4857750" y="2457450"/>
            <a:ext cx="2714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000" b="1">
                <a:latin typeface="Calibri" pitchFamily="34" charset="0"/>
              </a:rPr>
              <a:t>Corporate Tax</a:t>
            </a:r>
            <a:endParaRPr lang="en-SG" sz="2000" b="1">
              <a:latin typeface="Calibri" pitchFamily="34" charset="0"/>
            </a:endParaRPr>
          </a:p>
        </p:txBody>
      </p:sp>
    </p:spTree>
    <p:extLst>
      <p:ext uri="{BB962C8B-B14F-4D97-AF65-F5344CB8AC3E}">
        <p14:creationId xmlns:p14="http://schemas.microsoft.com/office/powerpoint/2010/main" val="1336759828"/>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linds(horizontal)">
                                      <p:cBhvr>
                                        <p:cTn id="13" dur="500"/>
                                        <p:tgtEl>
                                          <p:spTgt spid="1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linds(horizontal)">
                                      <p:cBhvr>
                                        <p:cTn id="16" dur="500"/>
                                        <p:tgtEl>
                                          <p:spTgt spid="7"/>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blinds(horizontal)">
                                      <p:cBhvr>
                                        <p:cTn id="19" dur="500"/>
                                        <p:tgtEl>
                                          <p:spTgt spid="16"/>
                                        </p:tgtEl>
                                      </p:cBhvr>
                                    </p:animEffect>
                                  </p:childTnLst>
                                </p:cTn>
                              </p:par>
                              <p:par>
                                <p:cTn id="20" presetID="3" presetClass="entr" presetSubtype="1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par>
                                <p:cTn id="23" presetID="3" presetClass="entr" presetSubtype="1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blinds(horizontal)">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0" y="0"/>
            <a:ext cx="24288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Article 5(1) of the OECD model DTA</a:t>
            </a:r>
            <a:endParaRPr lang="en-SG" b="1">
              <a:latin typeface="Calibri" pitchFamily="34" charset="0"/>
            </a:endParaRPr>
          </a:p>
        </p:txBody>
      </p:sp>
      <p:sp>
        <p:nvSpPr>
          <p:cNvPr id="3" name="TextBox 2"/>
          <p:cNvSpPr txBox="1">
            <a:spLocks noChangeArrowheads="1"/>
          </p:cNvSpPr>
          <p:nvPr/>
        </p:nvSpPr>
        <p:spPr bwMode="auto">
          <a:xfrm>
            <a:off x="6715125" y="0"/>
            <a:ext cx="2428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latin typeface="Calibri" pitchFamily="34" charset="0"/>
              </a:rPr>
              <a:t>Basic Rule PE</a:t>
            </a:r>
            <a:endParaRPr lang="en-SG" b="1">
              <a:latin typeface="Calibri" pitchFamily="34" charset="0"/>
            </a:endParaRPr>
          </a:p>
        </p:txBody>
      </p:sp>
      <p:sp>
        <p:nvSpPr>
          <p:cNvPr id="4" name="Round Same Side Corner Rectangle 3"/>
          <p:cNvSpPr/>
          <p:nvPr/>
        </p:nvSpPr>
        <p:spPr>
          <a:xfrm>
            <a:off x="395288" y="836613"/>
            <a:ext cx="8358187" cy="1000125"/>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dirty="0"/>
              <a:t>For the purposes of this convention, the term “Permanent Establishment” means a fixed place of business through which the business of an enterprise is wholly or partly carried on.</a:t>
            </a:r>
            <a:endParaRPr lang="en-SG" dirty="0"/>
          </a:p>
        </p:txBody>
      </p:sp>
      <p:graphicFrame>
        <p:nvGraphicFramePr>
          <p:cNvPr id="5" name="Diagram 4"/>
          <p:cNvGraphicFramePr/>
          <p:nvPr>
            <p:extLst>
              <p:ext uri="{D42A27DB-BD31-4B8C-83A1-F6EECF244321}">
                <p14:modId xmlns:p14="http://schemas.microsoft.com/office/powerpoint/2010/main" val="174436720"/>
              </p:ext>
            </p:extLst>
          </p:nvPr>
        </p:nvGraphicFramePr>
        <p:xfrm>
          <a:off x="214282" y="1714488"/>
          <a:ext cx="8501122"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26840503"/>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linds(horizont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4695</TotalTime>
  <Words>6277</Words>
  <Application>Microsoft Office PowerPoint</Application>
  <PresentationFormat>On-screen Show (4:3)</PresentationFormat>
  <Paragraphs>856</Paragraphs>
  <Slides>66</Slides>
  <Notes>46</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Office Theme</vt:lpstr>
      <vt:lpstr>PowerPoint Presentation</vt:lpstr>
      <vt:lpstr>PowerPoint Presentation</vt:lpstr>
      <vt:lpstr>Snap shot of this presentation (contd…)</vt:lpstr>
      <vt:lpstr>Need for DTA </vt:lpstr>
      <vt:lpstr>Country of Residence (COR) tax capability</vt:lpstr>
      <vt:lpstr>Permanent establishment’s(PE’s) effects on COR &amp; Country of Source (COS)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Relevance of PE for Business Profits</vt:lpstr>
      <vt:lpstr>PowerPoint Presentation</vt:lpstr>
      <vt:lpstr>PowerPoint Presentation</vt:lpstr>
      <vt:lpstr>PowerPoint Presentation</vt:lpstr>
      <vt:lpstr>PowerPoint Presentation</vt:lpstr>
      <vt:lpstr>PowerPoint Presentation</vt:lpstr>
      <vt:lpstr>Attribution of Profits - Conditions</vt:lpstr>
      <vt:lpstr>PowerPoint Presentation</vt:lpstr>
      <vt:lpstr>PowerPoint Presentation</vt:lpstr>
      <vt:lpstr>PowerPoint Presentation</vt:lpstr>
      <vt:lpstr>PowerPoint Presentation</vt:lpstr>
      <vt:lpstr>PowerPoint Presentation</vt:lpstr>
      <vt:lpstr>Distinct and separate enterprise approach Article 7(2)-Arms Length Pricing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Principles of computation of Income of PE - Article 7(3)</vt:lpstr>
      <vt:lpstr>PowerPoint Presentation</vt:lpstr>
      <vt:lpstr>Deduction of expenses (Para 3, Article 7)</vt:lpstr>
      <vt:lpstr>Deduction of expenses (Para 3, Article 7)</vt:lpstr>
      <vt:lpstr>Deduction of expenses (Para 3, Article 7)</vt:lpstr>
      <vt:lpstr>Principles of computation of Income of PE – Indirect method - Article 7(4)</vt:lpstr>
      <vt:lpstr>Principles of computation of Income of PE – Indirect method - Article 7(4)</vt:lpstr>
      <vt:lpstr>No attribution for mere purchase of goods for the enterprise – Article 7(5) </vt:lpstr>
      <vt:lpstr>Article 7(6)</vt:lpstr>
      <vt:lpstr>Article 7(7)</vt:lpstr>
      <vt:lpstr>PowerPoint Presentation</vt:lpstr>
      <vt:lpstr>THANK YOU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Babu</dc:creator>
  <cp:lastModifiedBy>SACHIN KUMAR</cp:lastModifiedBy>
  <cp:revision>387</cp:revision>
  <dcterms:created xsi:type="dcterms:W3CDTF">2010-01-10T12:50:19Z</dcterms:created>
  <dcterms:modified xsi:type="dcterms:W3CDTF">2013-02-07T04:19:22Z</dcterms:modified>
</cp:coreProperties>
</file>