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72.xml" ContentType="application/vnd.openxmlformats-officedocument.presentationml.slide+xml"/>
  <Override PartName="/ppt/slides/slide8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7" r:id="rId13"/>
    <p:sldId id="320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319" r:id="rId22"/>
    <p:sldId id="274" r:id="rId23"/>
    <p:sldId id="275" r:id="rId24"/>
    <p:sldId id="276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9" r:id="rId34"/>
    <p:sldId id="290" r:id="rId35"/>
    <p:sldId id="286" r:id="rId36"/>
    <p:sldId id="287" r:id="rId37"/>
    <p:sldId id="288" r:id="rId38"/>
    <p:sldId id="291" r:id="rId39"/>
    <p:sldId id="292" r:id="rId40"/>
    <p:sldId id="293" r:id="rId41"/>
    <p:sldId id="294" r:id="rId42"/>
    <p:sldId id="296" r:id="rId43"/>
    <p:sldId id="295" r:id="rId44"/>
    <p:sldId id="299" r:id="rId45"/>
    <p:sldId id="300" r:id="rId46"/>
    <p:sldId id="297" r:id="rId47"/>
    <p:sldId id="298" r:id="rId48"/>
    <p:sldId id="333" r:id="rId49"/>
    <p:sldId id="335" r:id="rId50"/>
    <p:sldId id="336" r:id="rId51"/>
    <p:sldId id="331" r:id="rId52"/>
    <p:sldId id="337" r:id="rId53"/>
    <p:sldId id="329" r:id="rId54"/>
    <p:sldId id="330" r:id="rId55"/>
    <p:sldId id="338" r:id="rId56"/>
    <p:sldId id="339" r:id="rId57"/>
    <p:sldId id="340" r:id="rId58"/>
    <p:sldId id="341" r:id="rId59"/>
    <p:sldId id="343" r:id="rId60"/>
    <p:sldId id="342" r:id="rId61"/>
    <p:sldId id="306" r:id="rId62"/>
    <p:sldId id="326" r:id="rId63"/>
    <p:sldId id="327" r:id="rId64"/>
    <p:sldId id="328" r:id="rId65"/>
    <p:sldId id="309" r:id="rId66"/>
    <p:sldId id="310" r:id="rId67"/>
    <p:sldId id="311" r:id="rId68"/>
    <p:sldId id="346" r:id="rId69"/>
    <p:sldId id="344" r:id="rId70"/>
    <p:sldId id="348" r:id="rId71"/>
    <p:sldId id="347" r:id="rId72"/>
    <p:sldId id="345" r:id="rId73"/>
    <p:sldId id="313" r:id="rId74"/>
    <p:sldId id="314" r:id="rId75"/>
    <p:sldId id="315" r:id="rId76"/>
    <p:sldId id="316" r:id="rId77"/>
    <p:sldId id="317" r:id="rId78"/>
    <p:sldId id="318" r:id="rId79"/>
    <p:sldId id="321" r:id="rId80"/>
    <p:sldId id="322" r:id="rId81"/>
    <p:sldId id="323" r:id="rId82"/>
    <p:sldId id="324" r:id="rId83"/>
    <p:sldId id="325" r:id="rId8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8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7B8E8-9F54-4108-9548-4C0EF915F7FD}" type="datetimeFigureOut">
              <a:rPr lang="en-US" smtClean="0"/>
              <a:pPr/>
              <a:t>28/10/2012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01CBC-DF53-4845-B97F-0F7F771C7A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7B8E8-9F54-4108-9548-4C0EF915F7FD}" type="datetimeFigureOut">
              <a:rPr lang="en-US" smtClean="0"/>
              <a:pPr/>
              <a:t>28/10/2012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01CBC-DF53-4845-B97F-0F7F771C7A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7B8E8-9F54-4108-9548-4C0EF915F7FD}" type="datetimeFigureOut">
              <a:rPr lang="en-US" smtClean="0"/>
              <a:pPr/>
              <a:t>28/10/2012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01CBC-DF53-4845-B97F-0F7F771C7A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7B8E8-9F54-4108-9548-4C0EF915F7FD}" type="datetimeFigureOut">
              <a:rPr lang="en-US" smtClean="0"/>
              <a:pPr/>
              <a:t>28/10/2012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01CBC-DF53-4845-B97F-0F7F771C7A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7B8E8-9F54-4108-9548-4C0EF915F7FD}" type="datetimeFigureOut">
              <a:rPr lang="en-US" smtClean="0"/>
              <a:pPr/>
              <a:t>28/10/2012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01CBC-DF53-4845-B97F-0F7F771C7A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7B8E8-9F54-4108-9548-4C0EF915F7FD}" type="datetimeFigureOut">
              <a:rPr lang="en-US" smtClean="0"/>
              <a:pPr/>
              <a:t>28/10/2012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01CBC-DF53-4845-B97F-0F7F771C7A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7B8E8-9F54-4108-9548-4C0EF915F7FD}" type="datetimeFigureOut">
              <a:rPr lang="en-US" smtClean="0"/>
              <a:pPr/>
              <a:t>28/10/2012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01CBC-DF53-4845-B97F-0F7F771C7A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7B8E8-9F54-4108-9548-4C0EF915F7FD}" type="datetimeFigureOut">
              <a:rPr lang="en-US" smtClean="0"/>
              <a:pPr/>
              <a:t>28/10/2012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01CBC-DF53-4845-B97F-0F7F771C7A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7B8E8-9F54-4108-9548-4C0EF915F7FD}" type="datetimeFigureOut">
              <a:rPr lang="en-US" smtClean="0"/>
              <a:pPr/>
              <a:t>28/10/2012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01CBC-DF53-4845-B97F-0F7F771C7A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7B8E8-9F54-4108-9548-4C0EF915F7FD}" type="datetimeFigureOut">
              <a:rPr lang="en-US" smtClean="0"/>
              <a:pPr/>
              <a:t>28/10/2012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01CBC-DF53-4845-B97F-0F7F771C7A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7B8E8-9F54-4108-9548-4C0EF915F7FD}" type="datetimeFigureOut">
              <a:rPr lang="en-US" smtClean="0"/>
              <a:pPr/>
              <a:t>28/10/2012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01CBC-DF53-4845-B97F-0F7F771C7A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67B8E8-9F54-4108-9548-4C0EF915F7FD}" type="datetimeFigureOut">
              <a:rPr lang="en-US" smtClean="0"/>
              <a:pPr/>
              <a:t>28/10/2012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201CBC-DF53-4845-B97F-0F7F771C7A2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ISSUES UNDER I T ACT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ISSUE -1</a:t>
            </a:r>
          </a:p>
          <a:p>
            <a:r>
              <a:rPr lang="en-US" b="1" dirty="0" smtClean="0"/>
              <a:t>1.BACK GROUND/HISTORY</a:t>
            </a:r>
          </a:p>
          <a:p>
            <a:r>
              <a:rPr lang="en-US" b="1" dirty="0" smtClean="0"/>
              <a:t>2.ASPINWAL &amp; CO 251 ITR 324</a:t>
            </a:r>
          </a:p>
          <a:p>
            <a:r>
              <a:rPr lang="en-US" b="1" dirty="0" smtClean="0"/>
              <a:t>HON’BLE SUPREME COURT DECISI</a:t>
            </a:r>
            <a:r>
              <a:rPr lang="en-US" dirty="0" smtClean="0"/>
              <a:t>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ISSUE -1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UNRESOLVED: POSITION IF NET INCOME FROM ONE HEAD IS A LOSS</a:t>
            </a:r>
            <a:endParaRPr lang="en-US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ISSUE-2 SUMMARY ASSESSMENT ADDITIONS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HISTORY-SUB SECTIONS(1) to (1C) SUBSTITUTED </a:t>
            </a:r>
            <a:r>
              <a:rPr lang="en-US" b="1" dirty="0" err="1" smtClean="0"/>
              <a:t>wef</a:t>
            </a:r>
            <a:r>
              <a:rPr lang="en-US" b="1" dirty="0" smtClean="0"/>
              <a:t> 01.04.2008,:PREVIOUS AMENDMENTS wef:01.04.1989, 01.04.1993, 01.04.1998,01.06.1999,01.06.2001 etc.,</a:t>
            </a:r>
          </a:p>
          <a:p>
            <a:r>
              <a:rPr lang="en-US" b="1" dirty="0" smtClean="0"/>
              <a:t>Certain adjustments on the basis of the entries/documents enclosed with the return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ISSUE-2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June 01-1999 to march 31,2008- no provision to make such adjustments.</a:t>
            </a:r>
          </a:p>
          <a:p>
            <a:r>
              <a:rPr lang="en-US" b="1" dirty="0" smtClean="0"/>
              <a:t>143 (IA) was in operation from 01.04.1989 to 01.06.1999</a:t>
            </a:r>
          </a:p>
          <a:p>
            <a:r>
              <a:rPr lang="en-US" b="1" dirty="0" smtClean="0"/>
              <a:t>In old provision no possibility of adding an income under summary assessment.</a:t>
            </a:r>
          </a:p>
          <a:p>
            <a:endParaRPr lang="en-US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ISSUE-2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Opening part of the section reads as ;</a:t>
            </a:r>
          </a:p>
          <a:p>
            <a:r>
              <a:rPr lang="en-US" b="1" dirty="0" smtClean="0"/>
              <a:t>143(1) (a)</a:t>
            </a:r>
          </a:p>
          <a:p>
            <a:r>
              <a:rPr lang="en-US" b="1" dirty="0" smtClean="0"/>
              <a:t>The </a:t>
            </a:r>
            <a:r>
              <a:rPr lang="en-US" b="1" i="1" dirty="0" smtClean="0"/>
              <a:t>total income or loss </a:t>
            </a:r>
            <a:r>
              <a:rPr lang="en-US" b="1" i="1" u="sng" dirty="0" smtClean="0"/>
              <a:t>SHALL</a:t>
            </a:r>
            <a:r>
              <a:rPr lang="en-US" b="1" dirty="0" smtClean="0"/>
              <a:t> be computed after making the following adjustments, namely</a:t>
            </a:r>
          </a:p>
          <a:p>
            <a:r>
              <a:rPr lang="en-US" b="1" dirty="0" smtClean="0"/>
              <a:t>Only up to TI STAGE</a:t>
            </a:r>
          </a:p>
          <a:p>
            <a:r>
              <a:rPr lang="en-US" b="1" dirty="0" smtClean="0"/>
              <a:t>Shall—therefore mandatory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ISSUE-2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PERMISSIBLE ADJUSTMENTS:143(</a:t>
            </a:r>
            <a:r>
              <a:rPr lang="en-US" b="1" dirty="0" err="1" smtClean="0"/>
              <a:t>i</a:t>
            </a:r>
            <a:r>
              <a:rPr lang="en-US" b="1" dirty="0" smtClean="0"/>
              <a:t>)(a)</a:t>
            </a:r>
          </a:p>
          <a:p>
            <a:r>
              <a:rPr lang="en-US" b="1" dirty="0" smtClean="0"/>
              <a:t>(</a:t>
            </a:r>
            <a:r>
              <a:rPr lang="en-US" b="1" dirty="0" err="1" smtClean="0"/>
              <a:t>i</a:t>
            </a:r>
            <a:r>
              <a:rPr lang="en-US" b="1" dirty="0" smtClean="0"/>
              <a:t>)arithmetical error in the return</a:t>
            </a:r>
          </a:p>
          <a:p>
            <a:r>
              <a:rPr lang="en-US" b="1" dirty="0" smtClean="0"/>
              <a:t>(ii)any INCORRECT CLAIM, </a:t>
            </a:r>
            <a:r>
              <a:rPr lang="en-US" b="1" i="1" dirty="0" smtClean="0"/>
              <a:t>if such claim is  apparent from any information in the return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ISSUE-2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143(</a:t>
            </a:r>
            <a:r>
              <a:rPr lang="en-US" b="1" dirty="0" err="1" smtClean="0"/>
              <a:t>i</a:t>
            </a:r>
            <a:r>
              <a:rPr lang="en-US" b="1" dirty="0" smtClean="0"/>
              <a:t>) EXPLANATION (a)-meaning of INCORRECT CLAIM apparent from any information in the return: </a:t>
            </a:r>
          </a:p>
          <a:p>
            <a:r>
              <a:rPr lang="en-US" b="1" dirty="0" smtClean="0"/>
              <a:t>ON THE BASIS OF AN ENTRY ,IN THE  RETURN-</a:t>
            </a:r>
          </a:p>
          <a:p>
            <a:r>
              <a:rPr lang="en-US" b="1" dirty="0" smtClean="0"/>
              <a:t>(</a:t>
            </a:r>
            <a:r>
              <a:rPr lang="en-US" b="1" dirty="0" err="1" smtClean="0"/>
              <a:t>i</a:t>
            </a:r>
            <a:r>
              <a:rPr lang="en-US" b="1" dirty="0" smtClean="0"/>
              <a:t>)of an item which is inconsistent with another entry of same or some other item in such return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ISSUE-2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(ii)in respect of which information required to be furnished under this Act to substantiate such entry has not been so furnished</a:t>
            </a:r>
          </a:p>
          <a:p>
            <a:r>
              <a:rPr lang="en-US" b="1" dirty="0" smtClean="0"/>
              <a:t>(</a:t>
            </a:r>
            <a:r>
              <a:rPr lang="en-US" b="1" i="1" dirty="0" smtClean="0"/>
              <a:t>iii)in respect of deduction, </a:t>
            </a:r>
            <a:r>
              <a:rPr lang="en-US" b="1" dirty="0" smtClean="0"/>
              <a:t>where such </a:t>
            </a:r>
            <a:r>
              <a:rPr lang="en-US" b="1" i="1" dirty="0" smtClean="0"/>
              <a:t>deduction </a:t>
            </a:r>
            <a:r>
              <a:rPr lang="en-US" b="1" dirty="0" smtClean="0"/>
              <a:t>exceeds specified statutory limit expressed as monetary amount or percentage, or ratio or fraction.</a:t>
            </a:r>
            <a:endParaRPr lang="en-US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ISSUE-2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An entry inconsistent with another entry</a:t>
            </a:r>
          </a:p>
          <a:p>
            <a:r>
              <a:rPr lang="en-US" b="1" dirty="0" smtClean="0"/>
              <a:t>Required information- not furnished/ so as to substantiate the claim</a:t>
            </a:r>
          </a:p>
          <a:p>
            <a:r>
              <a:rPr lang="en-US" b="1" dirty="0" smtClean="0"/>
              <a:t>Deductions exceeding the limit</a:t>
            </a:r>
          </a:p>
          <a:p>
            <a:r>
              <a:rPr lang="en-US" b="1" dirty="0" smtClean="0"/>
              <a:t>PLUS</a:t>
            </a:r>
          </a:p>
          <a:p>
            <a:r>
              <a:rPr lang="en-US" b="1" dirty="0" smtClean="0"/>
              <a:t>Arithmetical error</a:t>
            </a:r>
            <a:endParaRPr lang="en-US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ISSUE-2- incorrect claim-I type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A) ITR 4 P &amp; L A/C  VS  B) schedule of business income/property income/other sources- inconsistency</a:t>
            </a:r>
          </a:p>
          <a:p>
            <a:r>
              <a:rPr lang="en-US" b="1" dirty="0" err="1" smtClean="0"/>
              <a:t>Eg</a:t>
            </a:r>
            <a:r>
              <a:rPr lang="en-US" b="1" dirty="0" smtClean="0"/>
              <a:t>: interest in P&amp;L schedule </a:t>
            </a:r>
            <a:r>
              <a:rPr lang="en-US" b="1" dirty="0" err="1" smtClean="0"/>
              <a:t>vs</a:t>
            </a:r>
            <a:r>
              <a:rPr lang="en-US" b="1" dirty="0" smtClean="0"/>
              <a:t> other sources &amp; exempt incomes</a:t>
            </a:r>
          </a:p>
          <a:p>
            <a:r>
              <a:rPr lang="en-US" b="1" dirty="0" smtClean="0"/>
              <a:t>depreciation in P&amp;L schedule </a:t>
            </a:r>
            <a:r>
              <a:rPr lang="en-US" b="1" dirty="0" err="1" smtClean="0"/>
              <a:t>vs</a:t>
            </a:r>
            <a:r>
              <a:rPr lang="en-US" b="1" dirty="0" smtClean="0"/>
              <a:t> disallowance under business schedule under </a:t>
            </a:r>
            <a:r>
              <a:rPr lang="en-US" b="1" i="1" dirty="0" smtClean="0"/>
              <a:t>appropriate heading( SCH BP ITEM A 11)</a:t>
            </a:r>
            <a:endParaRPr lang="en-US" b="1" i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ISSUE-2</a:t>
            </a:r>
            <a:endParaRPr lang="en-US" b="1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P &amp; L SCHEDULE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dirty="0" smtClean="0"/>
              <a:t>NET PROFIT 20 00 000 item 43</a:t>
            </a:r>
          </a:p>
          <a:p>
            <a:r>
              <a:rPr lang="en-US" b="1" dirty="0" smtClean="0"/>
              <a:t>INCOME TAX 200000</a:t>
            </a:r>
          </a:p>
          <a:p>
            <a:endParaRPr lang="en-US" b="1" dirty="0"/>
          </a:p>
          <a:p>
            <a:r>
              <a:rPr lang="en-US" b="1" dirty="0" smtClean="0"/>
              <a:t>Donations 75000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SCH OF HEAD OF INCOME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b="1" dirty="0" smtClean="0"/>
              <a:t>I ST LINE 19 00 000 item a 1</a:t>
            </a:r>
          </a:p>
          <a:p>
            <a:endParaRPr lang="en-US" b="1" dirty="0" smtClean="0"/>
          </a:p>
          <a:p>
            <a:r>
              <a:rPr lang="en-US" b="1" dirty="0" smtClean="0"/>
              <a:t>DIS ALLOWANCE U/S 40 145000</a:t>
            </a:r>
          </a:p>
          <a:p>
            <a:r>
              <a:rPr lang="en-US" b="1" dirty="0" smtClean="0"/>
              <a:t>Donations disallowed u/s 37 RS 55000</a:t>
            </a:r>
            <a:endParaRPr lang="en-US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ISSUE -1 AGRI.INCOME OR CENTRAL INCOME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IF A COMMERCIALLY DIFFERENT ARTICLE/THING RESULTS AFTER PROCESSING IT BECOMES A MANUFACTURING ACTIVITY.</a:t>
            </a:r>
          </a:p>
          <a:p>
            <a:r>
              <a:rPr lang="en-US" b="1" dirty="0" smtClean="0"/>
              <a:t>PROCESSES RAW BERRIES AND CONVERTS THEM INTO COFFEE BEANS WHICH IS COMMERCIALLY A DIFFERENT COMMODITY</a:t>
            </a:r>
          </a:p>
          <a:p>
            <a:r>
              <a:rPr lang="en-US" b="1" dirty="0" smtClean="0"/>
              <a:t>SUCH CONVERSION IS A MANUFACTURING SCTIVITY</a:t>
            </a:r>
            <a:endParaRPr lang="en-US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ISSUE-2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SCHEDULE OI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dirty="0" smtClean="0"/>
              <a:t>SALARY TO PARTNER IN EXCESS OF LIMITS</a:t>
            </a:r>
          </a:p>
          <a:p>
            <a:r>
              <a:rPr lang="en-US" b="1" dirty="0" smtClean="0"/>
              <a:t>INCOME TAX</a:t>
            </a:r>
          </a:p>
          <a:p>
            <a:endParaRPr lang="en-US" b="1" dirty="0" smtClean="0"/>
          </a:p>
          <a:p>
            <a:r>
              <a:rPr lang="en-US" b="1" dirty="0" smtClean="0"/>
              <a:t>INCOME NOT CREDITED TO P &amp; L A/C</a:t>
            </a:r>
          </a:p>
          <a:p>
            <a:r>
              <a:rPr lang="en-US" b="1" dirty="0" smtClean="0"/>
              <a:t>Disallowance u/s 37</a:t>
            </a:r>
            <a:endParaRPr lang="en-US" b="1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SCHEDULE B P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b="1" dirty="0" smtClean="0"/>
              <a:t>DISALLOWANCE U/S 40</a:t>
            </a:r>
          </a:p>
          <a:p>
            <a:endParaRPr lang="en-US" b="1" dirty="0" smtClean="0"/>
          </a:p>
          <a:p>
            <a:r>
              <a:rPr lang="en-US" b="1" dirty="0" smtClean="0"/>
              <a:t>DISALLOWANCE U/S 40</a:t>
            </a:r>
          </a:p>
          <a:p>
            <a:endParaRPr lang="en-US" b="1" dirty="0" smtClean="0"/>
          </a:p>
          <a:p>
            <a:r>
              <a:rPr lang="en-US" b="1" dirty="0" smtClean="0"/>
              <a:t>Any item not included in  P&amp; L a/c item A 23</a:t>
            </a:r>
          </a:p>
          <a:p>
            <a:r>
              <a:rPr lang="en-US" b="1" dirty="0" smtClean="0"/>
              <a:t>Item A 15</a:t>
            </a:r>
            <a:endParaRPr lang="en-US" b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ISSUE-2- incorrect claim-II type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i="1" dirty="0" smtClean="0"/>
              <a:t>Information VS entry</a:t>
            </a:r>
          </a:p>
          <a:p>
            <a:r>
              <a:rPr lang="en-US" b="1" dirty="0" smtClean="0"/>
              <a:t>Information- personal, OI , Schedules</a:t>
            </a:r>
          </a:p>
          <a:p>
            <a:r>
              <a:rPr lang="en-US" b="1" dirty="0" smtClean="0"/>
              <a:t>1)status  </a:t>
            </a:r>
            <a:r>
              <a:rPr lang="en-US" b="1" dirty="0" err="1" smtClean="0"/>
              <a:t>vs</a:t>
            </a:r>
            <a:r>
              <a:rPr lang="en-US" b="1" dirty="0" smtClean="0"/>
              <a:t> deduction u/s 80</a:t>
            </a:r>
          </a:p>
          <a:p>
            <a:r>
              <a:rPr lang="en-US" b="1" dirty="0" smtClean="0"/>
              <a:t>2)</a:t>
            </a:r>
            <a:r>
              <a:rPr lang="en-US" b="1" dirty="0" err="1" smtClean="0"/>
              <a:t>sch</a:t>
            </a:r>
            <a:r>
              <a:rPr lang="en-US" b="1" dirty="0" smtClean="0"/>
              <a:t> 80G Vs deduction u/s 80G</a:t>
            </a:r>
          </a:p>
          <a:p>
            <a:r>
              <a:rPr lang="en-US" b="1" dirty="0" smtClean="0"/>
              <a:t>3)</a:t>
            </a:r>
            <a:r>
              <a:rPr lang="en-US" b="1" dirty="0" err="1" smtClean="0"/>
              <a:t>Sch</a:t>
            </a:r>
            <a:r>
              <a:rPr lang="en-US" b="1" dirty="0" smtClean="0"/>
              <a:t>  IF </a:t>
            </a:r>
            <a:r>
              <a:rPr lang="en-US" b="1" dirty="0" err="1" smtClean="0"/>
              <a:t>vs</a:t>
            </a:r>
            <a:r>
              <a:rPr lang="en-US" b="1" dirty="0" smtClean="0"/>
              <a:t> Claim in </a:t>
            </a:r>
            <a:r>
              <a:rPr lang="en-US" b="1" dirty="0" err="1" smtClean="0"/>
              <a:t>sch</a:t>
            </a:r>
            <a:r>
              <a:rPr lang="en-US" b="1" dirty="0" smtClean="0"/>
              <a:t>  BP for </a:t>
            </a:r>
            <a:r>
              <a:rPr lang="en-US" b="1" dirty="0" err="1" smtClean="0"/>
              <a:t>sh</a:t>
            </a:r>
            <a:r>
              <a:rPr lang="en-US" b="1" dirty="0" smtClean="0"/>
              <a:t>  of Profit from firm</a:t>
            </a:r>
          </a:p>
          <a:p>
            <a:r>
              <a:rPr lang="en-US" b="1" dirty="0" smtClean="0"/>
              <a:t>4)Nature of Business Vs </a:t>
            </a:r>
            <a:r>
              <a:rPr lang="en-US" b="1" dirty="0" err="1" smtClean="0"/>
              <a:t>Ded</a:t>
            </a:r>
            <a:r>
              <a:rPr lang="en-US" b="1" dirty="0" smtClean="0"/>
              <a:t> u/s 80 OR 44AD</a:t>
            </a:r>
          </a:p>
          <a:p>
            <a:r>
              <a:rPr lang="en-US" b="1" dirty="0" smtClean="0"/>
              <a:t>5)</a:t>
            </a:r>
            <a:r>
              <a:rPr lang="en-US" b="1" dirty="0" err="1" smtClean="0"/>
              <a:t>Sch</a:t>
            </a:r>
            <a:r>
              <a:rPr lang="en-US" b="1" dirty="0" smtClean="0"/>
              <a:t>  TDS V </a:t>
            </a:r>
            <a:r>
              <a:rPr lang="en-US" b="1" dirty="0" err="1" smtClean="0"/>
              <a:t>sal</a:t>
            </a:r>
            <a:r>
              <a:rPr lang="en-US" b="1" dirty="0" smtClean="0"/>
              <a:t> </a:t>
            </a:r>
            <a:r>
              <a:rPr lang="en-US" b="1" dirty="0" err="1" smtClean="0"/>
              <a:t>sch</a:t>
            </a:r>
            <a:r>
              <a:rPr lang="en-US" b="1" dirty="0" smtClean="0"/>
              <a:t> S    (PAN)</a:t>
            </a:r>
            <a:endParaRPr lang="en-US" b="1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ISSUE-2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INCOME CAN BE ADDED IF:</a:t>
            </a:r>
          </a:p>
          <a:p>
            <a:r>
              <a:rPr lang="en-US" b="1" dirty="0" smtClean="0"/>
              <a:t>1)There are inconsistencies in entries in  same/different parts of return</a:t>
            </a:r>
          </a:p>
          <a:p>
            <a:r>
              <a:rPr lang="en-US" b="1" dirty="0" smtClean="0"/>
              <a:t>2)information not furnished so as to substantiate an entry where ever required</a:t>
            </a:r>
            <a:endParaRPr lang="en-US" b="1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ISSUE-3 BARREN AGRI LAND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SECTION 45</a:t>
            </a:r>
          </a:p>
          <a:p>
            <a:r>
              <a:rPr lang="en-US" b="1" dirty="0" smtClean="0"/>
              <a:t>SECTION 2 (14)</a:t>
            </a:r>
          </a:p>
          <a:p>
            <a:r>
              <a:rPr lang="en-US" b="1" dirty="0" smtClean="0"/>
              <a:t>AGRI LAND NOT DEFINED</a:t>
            </a:r>
          </a:p>
          <a:p>
            <a:r>
              <a:rPr lang="en-US" b="1" dirty="0" smtClean="0"/>
              <a:t>AGRI INCOME 2(1A)</a:t>
            </a:r>
          </a:p>
          <a:p>
            <a:r>
              <a:rPr lang="en-US" b="1" dirty="0" smtClean="0"/>
              <a:t>BASIC OBJECT OF EXEMPTING AGRI.INCOME</a:t>
            </a:r>
            <a:endParaRPr lang="en-US" b="1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ISSUE 3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2 (1A)AGRI.INCOME MEANS:</a:t>
            </a:r>
          </a:p>
          <a:p>
            <a:r>
              <a:rPr lang="en-US" b="1" dirty="0" smtClean="0"/>
              <a:t>a)Rent or revenue from LAND  situated in INDIA and is </a:t>
            </a:r>
            <a:r>
              <a:rPr lang="en-US" b="1" i="1" dirty="0" smtClean="0"/>
              <a:t>USED for </a:t>
            </a:r>
            <a:r>
              <a:rPr lang="en-US" b="1" i="1" dirty="0" err="1" smtClean="0"/>
              <a:t>agri.purpose</a:t>
            </a:r>
            <a:endParaRPr lang="en-US" b="1" i="1" dirty="0" smtClean="0"/>
          </a:p>
          <a:p>
            <a:r>
              <a:rPr lang="en-US" b="1" dirty="0" smtClean="0"/>
              <a:t>b)income derived  from such  LAND by</a:t>
            </a:r>
          </a:p>
          <a:p>
            <a:r>
              <a:rPr lang="en-US" b="1" dirty="0" err="1" smtClean="0"/>
              <a:t>i</a:t>
            </a:r>
            <a:r>
              <a:rPr lang="en-US" b="1" dirty="0" smtClean="0"/>
              <a:t>) agriculture </a:t>
            </a:r>
          </a:p>
          <a:p>
            <a:r>
              <a:rPr lang="en-US" b="1" dirty="0" smtClean="0"/>
              <a:t>Ii)performance by cultivator/receiver of rent in kind of any process(ordinarily employed)to make the produce fit to be taken to market</a:t>
            </a:r>
            <a:endParaRPr lang="en-US" b="1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Issue 3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Iii)sale by such persons of the produce with no process other than the one mentioned above</a:t>
            </a:r>
          </a:p>
          <a:p>
            <a:r>
              <a:rPr lang="en-US" b="1" dirty="0" smtClean="0"/>
              <a:t> c)Income from building owned or occupied by receiver of rent in kind</a:t>
            </a:r>
          </a:p>
          <a:p>
            <a:r>
              <a:rPr lang="en-US" b="1" dirty="0" smtClean="0"/>
              <a:t>Conditions for this : </a:t>
            </a:r>
            <a:r>
              <a:rPr lang="en-US" b="1" i="1" dirty="0" smtClean="0"/>
              <a:t>building and land  two provisos and three explanations are in the statue:</a:t>
            </a:r>
            <a:endParaRPr lang="en-US" b="1" i="1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ISSUE 3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Conditions land to be assessed to land revenue/local rate and if not so assessed conditions about it’s location(PROVISOS)</a:t>
            </a:r>
          </a:p>
          <a:p>
            <a:r>
              <a:rPr lang="en-US" b="1" dirty="0" err="1" smtClean="0"/>
              <a:t>Agri</a:t>
            </a:r>
            <a:r>
              <a:rPr lang="en-US" b="1" dirty="0" smtClean="0"/>
              <a:t> income never includes income from transfer of such </a:t>
            </a:r>
            <a:r>
              <a:rPr lang="en-US" b="1" dirty="0" err="1" smtClean="0"/>
              <a:t>land:income</a:t>
            </a:r>
            <a:r>
              <a:rPr lang="en-US" b="1" dirty="0" smtClean="0"/>
              <a:t> from buildings does not include  income arising from use of such land/bldg for purposes other than </a:t>
            </a:r>
            <a:r>
              <a:rPr lang="en-US" b="1" dirty="0" err="1" smtClean="0"/>
              <a:t>agri</a:t>
            </a:r>
            <a:r>
              <a:rPr lang="en-US" b="1" dirty="0" smtClean="0"/>
              <a:t> (EXPLANATIONS)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ISSUE 3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2(14) CAPITAL  ASSETS EXCLUDES AGRI.LAND (iii)</a:t>
            </a:r>
          </a:p>
          <a:p>
            <a:r>
              <a:rPr lang="en-US" b="1" dirty="0" smtClean="0"/>
              <a:t>Clause iii OPENS WITH THE WORDS </a:t>
            </a:r>
          </a:p>
          <a:p>
            <a:r>
              <a:rPr lang="en-US" b="1" dirty="0" err="1" smtClean="0"/>
              <a:t>Agri</a:t>
            </a:r>
            <a:r>
              <a:rPr lang="en-US" b="1" dirty="0" smtClean="0"/>
              <a:t> land in India not being land situated in any area ---- ----- ------  </a:t>
            </a:r>
            <a:endParaRPr lang="en-US" b="1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ISSUE 3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Therefore to qualify for exemption u/s 2(14)(iii)</a:t>
            </a:r>
          </a:p>
          <a:p>
            <a:r>
              <a:rPr lang="en-US" b="1" dirty="0" smtClean="0"/>
              <a:t>Firstly, it has to be AGRI LAND</a:t>
            </a:r>
          </a:p>
          <a:p>
            <a:r>
              <a:rPr lang="en-US" b="1" dirty="0" smtClean="0"/>
              <a:t>AND SECONDLY it should not be situated in the specified areas.- in </a:t>
            </a:r>
            <a:r>
              <a:rPr lang="en-US" b="1" dirty="0" err="1" smtClean="0"/>
              <a:t>otherwords</a:t>
            </a:r>
            <a:r>
              <a:rPr lang="en-US" b="1" dirty="0" smtClean="0"/>
              <a:t> it should be situated  outside the </a:t>
            </a:r>
            <a:r>
              <a:rPr lang="en-US" b="1" dirty="0" err="1" smtClean="0"/>
              <a:t>specied</a:t>
            </a:r>
            <a:r>
              <a:rPr lang="en-US" b="1" dirty="0" smtClean="0"/>
              <a:t> areas</a:t>
            </a:r>
          </a:p>
          <a:p>
            <a:r>
              <a:rPr lang="en-US" b="1" dirty="0" smtClean="0"/>
              <a:t>Both the conditions to be satisfied</a:t>
            </a:r>
            <a:endParaRPr lang="en-US" b="1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ISSUE 3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smtClean="0"/>
              <a:t>CIT V RAJA BENOY KUMAR SAHAS ROY (32 ITR 466) IS it necessary to perform </a:t>
            </a:r>
            <a:r>
              <a:rPr lang="en-US" b="1" dirty="0" err="1" smtClean="0"/>
              <a:t>agri</a:t>
            </a:r>
            <a:r>
              <a:rPr lang="en-US" b="1" dirty="0" smtClean="0"/>
              <a:t> operations to make a land </a:t>
            </a:r>
            <a:r>
              <a:rPr lang="en-US" b="1" dirty="0" err="1" smtClean="0"/>
              <a:t>agri.land</a:t>
            </a:r>
            <a:r>
              <a:rPr lang="en-US" b="1" dirty="0" smtClean="0"/>
              <a:t>?</a:t>
            </a:r>
          </a:p>
          <a:p>
            <a:r>
              <a:rPr lang="en-US" b="1" i="1" dirty="0" smtClean="0"/>
              <a:t>Agar</a:t>
            </a:r>
            <a:r>
              <a:rPr lang="en-US" b="1" dirty="0" smtClean="0"/>
              <a:t>= field: </a:t>
            </a:r>
            <a:r>
              <a:rPr lang="en-US" b="1" i="1" dirty="0" err="1" smtClean="0"/>
              <a:t>cultra</a:t>
            </a:r>
            <a:r>
              <a:rPr lang="en-US" b="1" dirty="0" smtClean="0"/>
              <a:t>= cultivation</a:t>
            </a:r>
          </a:p>
          <a:p>
            <a:r>
              <a:rPr lang="en-US" b="1" dirty="0" smtClean="0"/>
              <a:t>In simple sense tilling of </a:t>
            </a:r>
            <a:r>
              <a:rPr lang="en-US" b="1" dirty="0" err="1" smtClean="0"/>
              <a:t>land,sowing</a:t>
            </a:r>
            <a:r>
              <a:rPr lang="en-US" b="1" dirty="0" smtClean="0"/>
              <a:t> of seeds, planting and similar operations- basic operations</a:t>
            </a:r>
          </a:p>
          <a:p>
            <a:r>
              <a:rPr lang="en-US" b="1" dirty="0" smtClean="0"/>
              <a:t>In wider sense basic as well as subsequent operations- the raising on the land of  products</a:t>
            </a:r>
          </a:p>
          <a:p>
            <a:endParaRPr lang="en-US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ISSUE -1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GROWING COFFEE AND SELLING COFFEE IN RAW STAGE  (FARM GATE SALE)AND GET RECEIPT FOR SELLING RAW COFFEE WILL CONSTITUTE AGRI INCOME</a:t>
            </a:r>
          </a:p>
          <a:p>
            <a:r>
              <a:rPr lang="en-US" b="1" dirty="0" smtClean="0"/>
              <a:t>RULE 7B INTRODUCED </a:t>
            </a:r>
            <a:r>
              <a:rPr lang="en-US" b="1" dirty="0" err="1" smtClean="0"/>
              <a:t>wef</a:t>
            </a:r>
            <a:r>
              <a:rPr lang="en-US" b="1" dirty="0" smtClean="0"/>
              <a:t> 01.04.2001 AND AMENDED </a:t>
            </a:r>
            <a:r>
              <a:rPr lang="en-US" b="1" dirty="0" err="1" smtClean="0"/>
              <a:t>wef</a:t>
            </a:r>
            <a:r>
              <a:rPr lang="en-US" b="1" dirty="0" smtClean="0"/>
              <a:t> 01.</a:t>
            </a:r>
            <a:r>
              <a:rPr lang="en-US" dirty="0" smtClean="0"/>
              <a:t>04.2002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ISSUE 3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Fundamental requirement is that  cultivation of the land should be present in order to constitute </a:t>
            </a:r>
            <a:r>
              <a:rPr lang="en-US" b="1" dirty="0" err="1" smtClean="0"/>
              <a:t>agri</a:t>
            </a:r>
            <a:r>
              <a:rPr lang="en-US" b="1" dirty="0" smtClean="0"/>
              <a:t> .income</a:t>
            </a:r>
          </a:p>
          <a:p>
            <a:r>
              <a:rPr lang="en-US" b="1" dirty="0" err="1" smtClean="0"/>
              <a:t>Agri</a:t>
            </a:r>
            <a:r>
              <a:rPr lang="en-US" b="1" dirty="0" smtClean="0"/>
              <a:t> Produce not limited to food/grains for human/animal consumption</a:t>
            </a:r>
          </a:p>
          <a:p>
            <a:r>
              <a:rPr lang="en-US" b="1" dirty="0" smtClean="0"/>
              <a:t>Includes- </a:t>
            </a:r>
            <a:r>
              <a:rPr lang="en-US" b="1" dirty="0" err="1" smtClean="0"/>
              <a:t>vegetable,fruits,grass</a:t>
            </a:r>
            <a:r>
              <a:rPr lang="en-US" b="1" dirty="0" smtClean="0"/>
              <a:t>,</a:t>
            </a:r>
          </a:p>
          <a:p>
            <a:r>
              <a:rPr lang="en-US" b="1" dirty="0" err="1" smtClean="0"/>
              <a:t>Betel,coffee,tobacco</a:t>
            </a:r>
            <a:endParaRPr lang="en-US" b="1" dirty="0" smtClean="0"/>
          </a:p>
          <a:p>
            <a:r>
              <a:rPr lang="en-US" b="1" dirty="0" smtClean="0"/>
              <a:t>Cotton ,jute etc</a:t>
            </a:r>
            <a:endParaRPr lang="en-US" b="1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ISSUE 3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1)Now as per 2 (1A) IF THERE IS AGRI OPERATION  on the  land –income is exempt</a:t>
            </a:r>
          </a:p>
          <a:p>
            <a:r>
              <a:rPr lang="en-US" b="1" dirty="0" smtClean="0"/>
              <a:t>In respect of building(exemption u/s 22)</a:t>
            </a:r>
          </a:p>
          <a:p>
            <a:r>
              <a:rPr lang="en-US" b="1" dirty="0" smtClean="0"/>
              <a:t>2) satisfy (1) above and such land is assessed to local rate</a:t>
            </a:r>
          </a:p>
          <a:p>
            <a:r>
              <a:rPr lang="en-US" b="1" dirty="0" smtClean="0"/>
              <a:t>OR  the land is situated out side the specified areas </a:t>
            </a:r>
          </a:p>
          <a:p>
            <a:r>
              <a:rPr lang="en-US" b="1" dirty="0" smtClean="0"/>
              <a:t>It will constitute AGRI INCOME eligible for exemption</a:t>
            </a:r>
          </a:p>
          <a:p>
            <a:r>
              <a:rPr lang="en-US" b="1" dirty="0" smtClean="0"/>
              <a:t> </a:t>
            </a:r>
            <a:endParaRPr lang="en-US" b="1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ISSUE 3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Since 2 (14) (iii) opens with the words </a:t>
            </a:r>
            <a:r>
              <a:rPr lang="en-US" b="1" i="1" dirty="0" smtClean="0"/>
              <a:t>Agri. Land (which TERM is not defined)</a:t>
            </a:r>
          </a:p>
          <a:p>
            <a:r>
              <a:rPr lang="en-US" b="1" i="1" dirty="0" smtClean="0"/>
              <a:t>Determination of whether a land is </a:t>
            </a:r>
            <a:r>
              <a:rPr lang="en-US" b="1" i="1" dirty="0" err="1" smtClean="0"/>
              <a:t>agri</a:t>
            </a:r>
            <a:r>
              <a:rPr lang="en-US" b="1" i="1" dirty="0" smtClean="0"/>
              <a:t> land or not is of utmost importance </a:t>
            </a:r>
            <a:r>
              <a:rPr lang="en-US" b="1" i="1" dirty="0" err="1" smtClean="0"/>
              <a:t>wrt</a:t>
            </a:r>
            <a:r>
              <a:rPr lang="en-US" b="1" i="1" dirty="0" smtClean="0"/>
              <a:t> section 45 and 2(14) unlike </a:t>
            </a:r>
            <a:r>
              <a:rPr lang="en-US" b="1" i="1" dirty="0" err="1" smtClean="0"/>
              <a:t>wrt</a:t>
            </a:r>
            <a:r>
              <a:rPr lang="en-US" b="1" i="1" dirty="0" smtClean="0"/>
              <a:t> 2(1A)</a:t>
            </a:r>
            <a:endParaRPr lang="en-US" b="1" i="1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ISSUE 3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CIT V SIDDHARTH J DESAI 139 ITR 628 (GUJ):</a:t>
            </a:r>
          </a:p>
          <a:p>
            <a:r>
              <a:rPr lang="en-US" b="1" dirty="0" smtClean="0"/>
              <a:t>1)WHETHER THE LAND WAS CLASSIFIED AS AGRILAND in revenue records and subjected payment of land revenue,</a:t>
            </a:r>
          </a:p>
          <a:p>
            <a:r>
              <a:rPr lang="en-US" b="1" dirty="0" smtClean="0"/>
              <a:t>2)was the land actually used for </a:t>
            </a:r>
            <a:r>
              <a:rPr lang="en-US" b="1" dirty="0" err="1" smtClean="0"/>
              <a:t>agri.purpose</a:t>
            </a:r>
            <a:r>
              <a:rPr lang="en-US" b="1" dirty="0" smtClean="0"/>
              <a:t> at or about relevant time</a:t>
            </a:r>
          </a:p>
          <a:p>
            <a:r>
              <a:rPr lang="en-US" b="1" dirty="0" smtClean="0"/>
              <a:t>3)whether such user was for a long period or stop gap arrangement</a:t>
            </a:r>
            <a:endParaRPr lang="en-US" b="1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ISSUE 3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4)income from land </a:t>
            </a:r>
            <a:r>
              <a:rPr lang="en-US" b="1" dirty="0" err="1" smtClean="0"/>
              <a:t>vs</a:t>
            </a:r>
            <a:r>
              <a:rPr lang="en-US" b="1" dirty="0" smtClean="0"/>
              <a:t> investment in purchasing land-rational proportion</a:t>
            </a:r>
          </a:p>
          <a:p>
            <a:r>
              <a:rPr lang="en-US" b="1" dirty="0" smtClean="0"/>
              <a:t>5)use of land in adjoining areas</a:t>
            </a:r>
          </a:p>
          <a:p>
            <a:r>
              <a:rPr lang="en-US" b="1" dirty="0" smtClean="0"/>
              <a:t>6)any previous sale of part of land for non </a:t>
            </a:r>
            <a:r>
              <a:rPr lang="en-US" b="1" dirty="0" err="1" smtClean="0"/>
              <a:t>agri.purpose</a:t>
            </a:r>
            <a:endParaRPr lang="en-US" b="1" dirty="0" smtClean="0"/>
          </a:p>
          <a:p>
            <a:r>
              <a:rPr lang="en-US" b="1" dirty="0" smtClean="0"/>
              <a:t>7)was the land ceased to be put to </a:t>
            </a:r>
            <a:r>
              <a:rPr lang="en-US" b="1" dirty="0" err="1" smtClean="0"/>
              <a:t>agri</a:t>
            </a:r>
            <a:r>
              <a:rPr lang="en-US" b="1" dirty="0" smtClean="0"/>
              <a:t> use was it put to alternative use</a:t>
            </a:r>
          </a:p>
          <a:p>
            <a:r>
              <a:rPr lang="en-US" b="1" dirty="0" smtClean="0"/>
              <a:t>8)was the sale on yardage / acreage basi</a:t>
            </a:r>
            <a:r>
              <a:rPr lang="en-US" dirty="0" smtClean="0"/>
              <a:t>s</a:t>
            </a:r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ISSUE 3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9)was the land developed by plotting and providing road &amp; other facilities</a:t>
            </a:r>
          </a:p>
          <a:p>
            <a:r>
              <a:rPr lang="en-US" b="1" dirty="0" smtClean="0"/>
              <a:t>10)whether an agriculturist will purchase the land for </a:t>
            </a:r>
            <a:r>
              <a:rPr lang="en-US" b="1" dirty="0" err="1" smtClean="0"/>
              <a:t>agri</a:t>
            </a:r>
            <a:r>
              <a:rPr lang="en-US" b="1" dirty="0" smtClean="0"/>
              <a:t> purpose at the price</a:t>
            </a:r>
          </a:p>
          <a:p>
            <a:r>
              <a:rPr lang="en-US" b="1" dirty="0" smtClean="0"/>
              <a:t>All these may not be present in a case: the decision has to be taken  on a balanced consideration of the totality of the circumstances</a:t>
            </a:r>
            <a:endParaRPr lang="en-US" b="1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ISSUE 3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smtClean="0"/>
              <a:t>CWT  V Officer in charge(court of wards)</a:t>
            </a:r>
            <a:r>
              <a:rPr lang="en-US" b="1" dirty="0" err="1" smtClean="0"/>
              <a:t>Paigah</a:t>
            </a:r>
            <a:r>
              <a:rPr lang="en-US" b="1" dirty="0" smtClean="0"/>
              <a:t> 105 ITR 133(SC) </a:t>
            </a:r>
          </a:p>
          <a:p>
            <a:endParaRPr lang="en-US" b="1" dirty="0" smtClean="0"/>
          </a:p>
          <a:p>
            <a:r>
              <a:rPr lang="en-US" b="1" dirty="0" err="1" smtClean="0"/>
              <a:t>Shiv</a:t>
            </a:r>
            <a:r>
              <a:rPr lang="en-US" b="1" dirty="0" smtClean="0"/>
              <a:t> </a:t>
            </a:r>
            <a:r>
              <a:rPr lang="en-US" b="1" dirty="0" err="1" smtClean="0"/>
              <a:t>shankar</a:t>
            </a:r>
            <a:r>
              <a:rPr lang="en-US" b="1" dirty="0" smtClean="0"/>
              <a:t> </a:t>
            </a:r>
            <a:r>
              <a:rPr lang="en-US" b="1" dirty="0" err="1" smtClean="0"/>
              <a:t>lal</a:t>
            </a:r>
            <a:r>
              <a:rPr lang="en-US" b="1" dirty="0" smtClean="0"/>
              <a:t> V cit 94 ITR 433(del)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en-US" b="1" dirty="0" smtClean="0"/>
              <a:t>MERE possibility for </a:t>
            </a:r>
            <a:r>
              <a:rPr lang="en-US" b="1" dirty="0" err="1" smtClean="0"/>
              <a:t>agri</a:t>
            </a:r>
            <a:r>
              <a:rPr lang="en-US" b="1" dirty="0" smtClean="0"/>
              <a:t> use by a future owner –not </a:t>
            </a:r>
            <a:r>
              <a:rPr lang="en-US" b="1" dirty="0" err="1" smtClean="0"/>
              <a:t>enough:Entry</a:t>
            </a:r>
            <a:r>
              <a:rPr lang="en-US" b="1" dirty="0" smtClean="0"/>
              <a:t> in revenue records is a rebuttable presumption</a:t>
            </a:r>
          </a:p>
          <a:p>
            <a:r>
              <a:rPr lang="en-US" b="1" dirty="0" smtClean="0"/>
              <a:t>Land must not only be capable of being put to </a:t>
            </a:r>
            <a:r>
              <a:rPr lang="en-US" b="1" dirty="0" err="1" smtClean="0"/>
              <a:t>agri</a:t>
            </a:r>
            <a:r>
              <a:rPr lang="en-US" b="1" dirty="0" smtClean="0"/>
              <a:t> use  but should be actually used as </a:t>
            </a:r>
            <a:r>
              <a:rPr lang="en-US" b="1" dirty="0" err="1" smtClean="0"/>
              <a:t>agri</a:t>
            </a:r>
            <a:r>
              <a:rPr lang="en-US" b="1" dirty="0" smtClean="0"/>
              <a:t> land at such a point of time</a:t>
            </a:r>
            <a:endParaRPr lang="en-US" b="1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ISSUE 3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Since in a barren land  </a:t>
            </a:r>
            <a:r>
              <a:rPr lang="en-US" b="1" dirty="0" err="1" smtClean="0"/>
              <a:t>agri</a:t>
            </a:r>
            <a:r>
              <a:rPr lang="en-US" b="1" dirty="0" smtClean="0"/>
              <a:t> operations are GENERALLY not possible it can not be considered as </a:t>
            </a:r>
            <a:r>
              <a:rPr lang="en-US" b="1" dirty="0" err="1" smtClean="0"/>
              <a:t>agri</a:t>
            </a:r>
            <a:r>
              <a:rPr lang="en-US" b="1" dirty="0" smtClean="0"/>
              <a:t> land in such situations.</a:t>
            </a:r>
          </a:p>
          <a:p>
            <a:r>
              <a:rPr lang="en-US" b="1" dirty="0" smtClean="0"/>
              <a:t>Necessary to prove use for </a:t>
            </a:r>
            <a:r>
              <a:rPr lang="en-US" b="1" dirty="0" err="1" smtClean="0"/>
              <a:t>agri</a:t>
            </a:r>
            <a:r>
              <a:rPr lang="en-US" b="1" dirty="0" smtClean="0"/>
              <a:t> </a:t>
            </a:r>
            <a:r>
              <a:rPr lang="en-US" b="1" dirty="0" err="1" smtClean="0"/>
              <a:t>puroses</a:t>
            </a:r>
            <a:endParaRPr lang="en-US" b="1" dirty="0" smtClean="0"/>
          </a:p>
          <a:p>
            <a:r>
              <a:rPr lang="en-US" b="1" dirty="0" smtClean="0"/>
              <a:t>Factors to determine whether a piece of land is </a:t>
            </a:r>
            <a:r>
              <a:rPr lang="en-US" b="1" dirty="0" err="1" smtClean="0"/>
              <a:t>agri.land</a:t>
            </a:r>
            <a:r>
              <a:rPr lang="en-US" b="1" dirty="0" smtClean="0"/>
              <a:t>; </a:t>
            </a:r>
            <a:r>
              <a:rPr lang="en-US" b="1" dirty="0" err="1" smtClean="0"/>
              <a:t>sampath</a:t>
            </a:r>
            <a:r>
              <a:rPr lang="en-US" b="1" dirty="0" smtClean="0"/>
              <a:t> </a:t>
            </a:r>
            <a:r>
              <a:rPr lang="en-US" b="1" dirty="0" err="1" smtClean="0"/>
              <a:t>Iyengar</a:t>
            </a:r>
            <a:r>
              <a:rPr lang="en-US" b="1" dirty="0" smtClean="0"/>
              <a:t>- law of income tax- </a:t>
            </a:r>
            <a:r>
              <a:rPr lang="en-US" b="1" dirty="0" err="1" smtClean="0"/>
              <a:t>vol</a:t>
            </a:r>
            <a:r>
              <a:rPr lang="en-US" b="1" dirty="0" smtClean="0"/>
              <a:t> I 10 </a:t>
            </a:r>
            <a:r>
              <a:rPr lang="en-US" b="1" dirty="0" err="1" smtClean="0"/>
              <a:t>th</a:t>
            </a:r>
            <a:r>
              <a:rPr lang="en-US" b="1" dirty="0" smtClean="0"/>
              <a:t> edition p 422( more or less similar to case discussed in  preceding  slide) </a:t>
            </a:r>
            <a:endParaRPr lang="en-US" b="1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ISSUE-4 DISSSOLUTION OF FIRM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 45  S 49 TRANSFER 2 (47) AND HISTORY before introduction of S 45 (3) &amp; 45 (4)</a:t>
            </a:r>
          </a:p>
          <a:p>
            <a:r>
              <a:rPr lang="en-US" b="1" dirty="0" smtClean="0"/>
              <a:t>Section 45 (3) </a:t>
            </a:r>
            <a:r>
              <a:rPr lang="en-US" b="1" dirty="0" err="1" smtClean="0"/>
              <a:t>wef</a:t>
            </a:r>
            <a:r>
              <a:rPr lang="en-US" b="1" dirty="0" smtClean="0"/>
              <a:t> 01.04.1988</a:t>
            </a:r>
          </a:p>
          <a:p>
            <a:r>
              <a:rPr lang="en-US" b="1" dirty="0" smtClean="0"/>
              <a:t>Section 45(4)</a:t>
            </a:r>
          </a:p>
          <a:p>
            <a:r>
              <a:rPr lang="en-US" b="1" dirty="0" smtClean="0"/>
              <a:t>Amendment in 49 no corresponding amendment in 2(47)</a:t>
            </a:r>
            <a:endParaRPr lang="en-US" b="1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ISSUE-4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Since charging s 45(3) and (4) contain these modes  safely it can be subjected to tax even in the absence  of a speaking amendment in 2 (47):</a:t>
            </a:r>
          </a:p>
          <a:p>
            <a:r>
              <a:rPr lang="en-US" b="1" dirty="0" smtClean="0"/>
              <a:t>Still when there is a dissolution were there were only 2 partners can it be concluded that there is a distribution on dissolution because it is not on account of conscious act but by operation of law</a:t>
            </a:r>
            <a:endParaRPr lang="en-US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ISSUE -1</a:t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 smtClean="0"/>
              <a:t>RULE 7B</a:t>
            </a:r>
          </a:p>
          <a:p>
            <a:r>
              <a:rPr lang="en-US" b="1" dirty="0" smtClean="0"/>
              <a:t>COFFEE GROWN,CURED AND SOLD</a:t>
            </a:r>
          </a:p>
          <a:p>
            <a:r>
              <a:rPr lang="en-US" b="1" dirty="0" smtClean="0"/>
              <a:t>COFFEE GROWN, CURED, ROASTED,GROUNDED AND SOLD WITH OR WITHOUT MIXING CHICORY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dirty="0" smtClean="0"/>
              <a:t>POSITION</a:t>
            </a:r>
          </a:p>
          <a:p>
            <a:r>
              <a:rPr lang="en-US" b="1" dirty="0" smtClean="0"/>
              <a:t>25% LIABLE TO TAX UNDER I T</a:t>
            </a:r>
          </a:p>
          <a:p>
            <a:r>
              <a:rPr lang="en-US" b="1" dirty="0" smtClean="0"/>
              <a:t>40% LIABLE TO TAX U</a:t>
            </a:r>
            <a:r>
              <a:rPr lang="en-US" dirty="0" smtClean="0"/>
              <a:t>NDER I 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ISSUE-4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Again in such cases there is no distribution among the partners.</a:t>
            </a:r>
          </a:p>
          <a:p>
            <a:r>
              <a:rPr lang="en-US" b="1" dirty="0" smtClean="0"/>
              <a:t>More so when the deceased partner had executed a will and the assets pass as per the will and not by dissolution </a:t>
            </a:r>
          </a:p>
          <a:p>
            <a:r>
              <a:rPr lang="en-US" b="1" dirty="0" smtClean="0"/>
              <a:t>CBDT circular 495 </a:t>
            </a:r>
            <a:r>
              <a:rPr lang="en-US" b="1" dirty="0" err="1" smtClean="0"/>
              <a:t>dt</a:t>
            </a:r>
            <a:r>
              <a:rPr lang="en-US" b="1" dirty="0" smtClean="0"/>
              <a:t> 22.09.1987 containing explanatory notes on Finance Act 1987- these sections introduced to meet device used for tax avoidance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ISSUE-4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en-US" b="1" dirty="0" smtClean="0"/>
              <a:t>When a partner retires and the firm continues with or without new partners 45 (4) is not applicable CIT V G K Enterprises(2003) 131 TAXMAN 181:CIT V </a:t>
            </a:r>
            <a:r>
              <a:rPr lang="en-US" b="1" dirty="0" err="1" smtClean="0"/>
              <a:t>Sohrabji</a:t>
            </a:r>
            <a:r>
              <a:rPr lang="en-US" b="1" dirty="0" smtClean="0"/>
              <a:t> </a:t>
            </a:r>
            <a:r>
              <a:rPr lang="en-US" b="1" dirty="0" err="1" smtClean="0"/>
              <a:t>khanna</a:t>
            </a:r>
            <a:r>
              <a:rPr lang="en-US" b="1" dirty="0" smtClean="0"/>
              <a:t> &amp;co(2003) 133 taxman 112: CIT V </a:t>
            </a:r>
            <a:r>
              <a:rPr lang="en-US" b="1" dirty="0" err="1" smtClean="0"/>
              <a:t>Goyal</a:t>
            </a:r>
            <a:r>
              <a:rPr lang="en-US" b="1" dirty="0" smtClean="0"/>
              <a:t> Dresses (2010) 126 ITD 131 (Chennai)</a:t>
            </a:r>
          </a:p>
          <a:p>
            <a:r>
              <a:rPr lang="en-US" b="1" dirty="0" smtClean="0"/>
              <a:t>Contrary view  CIT V A N </a:t>
            </a:r>
            <a:r>
              <a:rPr lang="en-US" b="1" dirty="0" err="1" smtClean="0"/>
              <a:t>Naik</a:t>
            </a:r>
            <a:r>
              <a:rPr lang="en-US" b="1" dirty="0" smtClean="0"/>
              <a:t> associates (2004) 136 Taxman 107/265 ITR 346 (</a:t>
            </a:r>
            <a:r>
              <a:rPr lang="en-US" b="1" dirty="0" err="1" smtClean="0"/>
              <a:t>BombayHC</a:t>
            </a:r>
            <a:r>
              <a:rPr lang="en-US" b="1" dirty="0" smtClean="0"/>
              <a:t>)-interpretation of “or otherwise “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ISSUE 4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NO DENIAL THERE IS automatic dissolution in the given example.</a:t>
            </a:r>
          </a:p>
          <a:p>
            <a:r>
              <a:rPr lang="en-US" b="1" dirty="0" smtClean="0"/>
              <a:t>The question is whether there is a distribution among partners on dissolution</a:t>
            </a:r>
          </a:p>
          <a:p>
            <a:r>
              <a:rPr lang="en-US" b="1" dirty="0" smtClean="0"/>
              <a:t>Distribution of assets connotes a conscious action by all partners of the firm whereby different assets of the firm are distributed among different partners</a:t>
            </a:r>
            <a:endParaRPr lang="en-US" b="1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ISSUE 5 Transfer of shares in co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S 2 (47)</a:t>
            </a:r>
          </a:p>
          <a:p>
            <a:r>
              <a:rPr lang="en-US" b="1" dirty="0" smtClean="0"/>
              <a:t>Transfers shares in one co and receives shares in another co plus cash- exchange</a:t>
            </a:r>
          </a:p>
          <a:p>
            <a:r>
              <a:rPr lang="en-US" b="1" dirty="0" smtClean="0"/>
              <a:t>Case study </a:t>
            </a:r>
          </a:p>
          <a:p>
            <a:r>
              <a:rPr lang="en-US" b="1" dirty="0" smtClean="0"/>
              <a:t>What is the full value of consideration</a:t>
            </a:r>
          </a:p>
          <a:p>
            <a:r>
              <a:rPr lang="en-US" b="1" dirty="0" smtClean="0"/>
              <a:t>Whether it is the amount credited as paid up in the books of buying co ? OR</a:t>
            </a:r>
          </a:p>
          <a:p>
            <a:r>
              <a:rPr lang="en-US" b="1" dirty="0" smtClean="0"/>
              <a:t>Is it necessary to determine the market value</a:t>
            </a:r>
            <a:r>
              <a:rPr lang="en-US" dirty="0" smtClean="0"/>
              <a:t>?</a:t>
            </a:r>
          </a:p>
          <a:p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ISSUE 5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smtClean="0"/>
              <a:t>Sale price of existing asset </a:t>
            </a:r>
            <a:r>
              <a:rPr lang="en-US" b="1" dirty="0" smtClean="0"/>
              <a:t>= market value of new asset received in exchange + cash received</a:t>
            </a:r>
            <a:endParaRPr lang="en-US" b="1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ISSUE 5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Letter of offer to buy 20/10/1989 (Rs 180/-)</a:t>
            </a:r>
          </a:p>
          <a:p>
            <a:r>
              <a:rPr lang="en-US" b="1" dirty="0" smtClean="0"/>
              <a:t>Cut off date to send completed form  01.12.1989</a:t>
            </a:r>
          </a:p>
          <a:p>
            <a:r>
              <a:rPr lang="en-US" b="1" dirty="0" smtClean="0"/>
              <a:t>Circular </a:t>
            </a:r>
            <a:r>
              <a:rPr lang="en-US" b="1" dirty="0" err="1" smtClean="0"/>
              <a:t>dt</a:t>
            </a:r>
            <a:r>
              <a:rPr lang="en-US" b="1" dirty="0" smtClean="0"/>
              <a:t> 08.10.1990 offer more attractive as the prices have sky rocketed since 1 year(Rs 450)</a:t>
            </a:r>
          </a:p>
          <a:p>
            <a:r>
              <a:rPr lang="en-US" b="1" dirty="0" smtClean="0"/>
              <a:t>Transfer </a:t>
            </a:r>
            <a:r>
              <a:rPr lang="en-US" b="1" dirty="0" err="1" smtClean="0"/>
              <a:t>formalised</a:t>
            </a:r>
            <a:r>
              <a:rPr lang="en-US" b="1" dirty="0" smtClean="0"/>
              <a:t> on 30.10.1990( 1 week from 24.10.1990 last date for surrender of documents) (Rs 400.25)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ISSUE 5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Market value of which date relevant</a:t>
            </a:r>
          </a:p>
          <a:p>
            <a:r>
              <a:rPr lang="en-US" b="1" dirty="0" smtClean="0"/>
              <a:t>First letter written by co is not offer</a:t>
            </a:r>
          </a:p>
          <a:p>
            <a:r>
              <a:rPr lang="en-US" b="1" dirty="0" smtClean="0"/>
              <a:t>Letter written by </a:t>
            </a:r>
            <a:r>
              <a:rPr lang="en-US" b="1" dirty="0" err="1" smtClean="0"/>
              <a:t>assessee</a:t>
            </a:r>
            <a:r>
              <a:rPr lang="en-US" b="1" dirty="0" smtClean="0"/>
              <a:t> expressing willingness to transfer his holding </a:t>
            </a:r>
            <a:r>
              <a:rPr lang="en-US" b="1" i="1" dirty="0" smtClean="0"/>
              <a:t>amounts an offer which when accepted by the other co becomes a contract</a:t>
            </a:r>
            <a:endParaRPr lang="en-US" b="1" i="1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ISSUE 5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The market value on the date the </a:t>
            </a:r>
            <a:r>
              <a:rPr lang="en-US" b="1" dirty="0" err="1" smtClean="0"/>
              <a:t>assessee</a:t>
            </a:r>
            <a:r>
              <a:rPr lang="en-US" b="1" dirty="0" smtClean="0"/>
              <a:t> was offered by first letter is the asset which the </a:t>
            </a:r>
            <a:r>
              <a:rPr lang="en-US" b="1" dirty="0" err="1" smtClean="0"/>
              <a:t>assessee</a:t>
            </a:r>
            <a:r>
              <a:rPr lang="en-US" b="1" dirty="0" smtClean="0"/>
              <a:t> agrees to buy in exchange and hence it is the price on such date that is relevant</a:t>
            </a:r>
          </a:p>
          <a:p>
            <a:r>
              <a:rPr lang="en-US" b="1" dirty="0" smtClean="0"/>
              <a:t>SALE PRICE= (180+ 100)  / 2 = 140 PER SHARE</a:t>
            </a:r>
          </a:p>
          <a:p>
            <a:r>
              <a:rPr lang="en-US" b="1" i="1" dirty="0" smtClean="0"/>
              <a:t>AR.ALAGAPPA CHETTIAR V ITO 267 ITR 749(MAD)</a:t>
            </a:r>
            <a:endParaRPr lang="en-US" b="1" i="1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ISSUE </a:t>
            </a:r>
            <a:r>
              <a:rPr lang="en-US" sz="3600" b="1" dirty="0" smtClean="0"/>
              <a:t>6&amp;7      </a:t>
            </a:r>
            <a:r>
              <a:rPr lang="en-US" sz="3600" b="1" dirty="0" smtClean="0"/>
              <a:t>SHARES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1)SHARES HELD AS INVESTMENT even if shares are sold for 2 </a:t>
            </a:r>
            <a:r>
              <a:rPr lang="en-US" b="1" dirty="0" err="1" smtClean="0"/>
              <a:t>crores</a:t>
            </a:r>
            <a:r>
              <a:rPr lang="en-US" b="1" dirty="0" smtClean="0"/>
              <a:t> S 44AB IS NOT ATTRACTED</a:t>
            </a:r>
          </a:p>
          <a:p>
            <a:pPr>
              <a:buNone/>
            </a:pPr>
            <a:r>
              <a:rPr lang="en-US" b="1" dirty="0" smtClean="0"/>
              <a:t>  2)SPECULATIVE TRANSACTIONS     S 43(5)- ALWAYS BUSINESS, liable u/s 44AB if turn over exceeds limits</a:t>
            </a:r>
            <a:endParaRPr lang="en-US" b="1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SPECULATIVE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INTRA DAY TRADE</a:t>
            </a:r>
          </a:p>
          <a:p>
            <a:r>
              <a:rPr lang="en-US" b="1" dirty="0" smtClean="0"/>
              <a:t>EG: SBI shares</a:t>
            </a:r>
          </a:p>
          <a:p>
            <a:r>
              <a:rPr lang="en-US" b="1" dirty="0" smtClean="0"/>
              <a:t>17/09/2012</a:t>
            </a:r>
          </a:p>
          <a:p>
            <a:r>
              <a:rPr lang="en-US" b="1" dirty="0" smtClean="0"/>
              <a:t>bought 1000@1900      Rs1900000</a:t>
            </a:r>
          </a:p>
          <a:p>
            <a:r>
              <a:rPr lang="en-US" b="1" dirty="0" smtClean="0"/>
              <a:t>Sold          1000@1920  RS1920000</a:t>
            </a:r>
          </a:p>
          <a:p>
            <a:r>
              <a:rPr lang="en-US" b="1" dirty="0" smtClean="0"/>
              <a:t>         PROFIT                 RS 20000 </a:t>
            </a:r>
          </a:p>
          <a:p>
            <a:r>
              <a:rPr lang="en-US" b="1" dirty="0" smtClean="0"/>
              <a:t>turn over RS 1920000 or RS 20000?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ISSUE -1</a:t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FROM S 3 (d) of THE COFFEE ACT 1942: CURING DEFINED AS “CURING MEANS APPLICATION TO RAW COFFEE,OF MECHANICAL PROCESSES OTHER THAN PULPING FOR THE PURPOSE OF PREPARING IT ARKETING.</a:t>
            </a:r>
          </a:p>
          <a:p>
            <a:r>
              <a:rPr lang="en-US" b="1" dirty="0" smtClean="0"/>
              <a:t>HENCE,IF SOLD AT PULPING STAGE RULE 7B IS NOT ATTRACTED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ISSUE-6&amp;7 F </a:t>
            </a:r>
            <a:r>
              <a:rPr lang="en-US" sz="3600" b="1" dirty="0" smtClean="0"/>
              <a:t>&amp; O DERIVATIVES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3)DERIVATIVES F &amp;O - NOT SPECULATIVE SUBJECT To conditions.</a:t>
            </a:r>
          </a:p>
          <a:p>
            <a:r>
              <a:rPr lang="en-US" b="1" dirty="0" smtClean="0"/>
              <a:t>S 43(5)</a:t>
            </a:r>
          </a:p>
          <a:p>
            <a:r>
              <a:rPr lang="en-US" b="1" dirty="0" smtClean="0"/>
              <a:t>But business</a:t>
            </a:r>
          </a:p>
          <a:p>
            <a:r>
              <a:rPr lang="en-US" b="1" dirty="0" smtClean="0"/>
              <a:t>Manner of identifying turnover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F&amp;O-TURNOVER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4 lot </a:t>
            </a:r>
            <a:r>
              <a:rPr lang="en-US" b="1" dirty="0" err="1" smtClean="0"/>
              <a:t>sbi</a:t>
            </a:r>
            <a:r>
              <a:rPr lang="en-US" b="1" dirty="0" smtClean="0"/>
              <a:t> bought 19/7  Rs  19 20 000</a:t>
            </a:r>
          </a:p>
          <a:p>
            <a:r>
              <a:rPr lang="en-US" b="1" dirty="0" smtClean="0"/>
              <a:t>4 lot </a:t>
            </a:r>
            <a:r>
              <a:rPr lang="en-US" b="1" dirty="0" err="1" smtClean="0"/>
              <a:t>sbi</a:t>
            </a:r>
            <a:r>
              <a:rPr lang="en-US" b="1" dirty="0" smtClean="0"/>
              <a:t> sold     19/8   Rs  19 00 000</a:t>
            </a:r>
          </a:p>
          <a:p>
            <a:r>
              <a:rPr lang="en-US" b="1" dirty="0" smtClean="0"/>
              <a:t>loss              (A)     (- ) RS       20 000</a:t>
            </a:r>
          </a:p>
          <a:p>
            <a:r>
              <a:rPr lang="en-US" b="1" dirty="0" smtClean="0"/>
              <a:t>4 lot </a:t>
            </a:r>
            <a:r>
              <a:rPr lang="en-US" b="1" dirty="0" err="1" smtClean="0"/>
              <a:t>sbi</a:t>
            </a:r>
            <a:r>
              <a:rPr lang="en-US" b="1" dirty="0" smtClean="0"/>
              <a:t> bought 20/8   RS 19 60 000  </a:t>
            </a:r>
          </a:p>
          <a:p>
            <a:r>
              <a:rPr lang="en-US" b="1" dirty="0" smtClean="0"/>
              <a:t>4 lot </a:t>
            </a:r>
            <a:r>
              <a:rPr lang="en-US" b="1" dirty="0" err="1" smtClean="0"/>
              <a:t>sbi</a:t>
            </a:r>
            <a:r>
              <a:rPr lang="en-US" b="1" dirty="0" smtClean="0"/>
              <a:t> sold    17/09  Rs  19 80 000</a:t>
            </a:r>
          </a:p>
          <a:p>
            <a:r>
              <a:rPr lang="en-US" b="1" dirty="0" smtClean="0"/>
              <a:t>profit                            Rs       20 000</a:t>
            </a:r>
          </a:p>
          <a:p>
            <a:r>
              <a:rPr lang="en-US" b="1" dirty="0" smtClean="0"/>
              <a:t>total profit  (b)                              0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TRADING IN SHARES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4) TRADING IN SHARES</a:t>
            </a:r>
          </a:p>
          <a:p>
            <a:r>
              <a:rPr lang="en-US" b="1" dirty="0" smtClean="0"/>
              <a:t>(Turn over is gross value)</a:t>
            </a:r>
          </a:p>
          <a:p>
            <a:endParaRPr lang="en-US" b="1" dirty="0" smtClean="0"/>
          </a:p>
          <a:p>
            <a:r>
              <a:rPr lang="en-US" b="1" dirty="0" smtClean="0"/>
              <a:t>5) TRADING BY BROKER ON PROPRIETORY A/C ( other than </a:t>
            </a:r>
            <a:r>
              <a:rPr lang="en-US" b="1" dirty="0" err="1" smtClean="0"/>
              <a:t>customers’a</a:t>
            </a:r>
            <a:r>
              <a:rPr lang="en-US" b="1" dirty="0" smtClean="0"/>
              <a:t>/c)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DIVIDENDS/INTEREST STRIPPING</a:t>
            </a:r>
          </a:p>
          <a:p>
            <a:r>
              <a:rPr lang="en-US" dirty="0" smtClean="0"/>
              <a:t>Sweat equity/ e sops</a:t>
            </a:r>
            <a:endParaRPr lang="en-US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 44AD ISSUES 8-12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 44AD (5)</a:t>
            </a:r>
          </a:p>
          <a:p>
            <a:r>
              <a:rPr lang="en-US" b="1" dirty="0" smtClean="0"/>
              <a:t>Income offered below 8% and WHOSE </a:t>
            </a:r>
            <a:r>
              <a:rPr lang="en-US" b="1" dirty="0" smtClean="0">
                <a:solidFill>
                  <a:srgbClr val="7030A0"/>
                </a:solidFill>
              </a:rPr>
              <a:t>TOTAL INCOME </a:t>
            </a:r>
            <a:r>
              <a:rPr lang="en-US" b="1" dirty="0" smtClean="0"/>
              <a:t>EXCEEDS maximum amount not liable to tax 44AD (5)</a:t>
            </a:r>
          </a:p>
          <a:p>
            <a:r>
              <a:rPr lang="en-US" b="1" dirty="0" smtClean="0"/>
              <a:t>Total income= Income after a)set off of loss under other heads, b)deductions u/s 80  etc.,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44AD(5) ISSUES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Gross turn over        RS 55,00,000</a:t>
            </a:r>
          </a:p>
          <a:p>
            <a:r>
              <a:rPr lang="en-US" b="1" dirty="0" smtClean="0"/>
              <a:t>8% of Turn over        RS  4,40,000</a:t>
            </a:r>
          </a:p>
          <a:p>
            <a:r>
              <a:rPr lang="en-US" b="1" dirty="0" smtClean="0"/>
              <a:t>Claims income</a:t>
            </a:r>
          </a:p>
          <a:p>
            <a:r>
              <a:rPr lang="en-US" b="1" dirty="0" smtClean="0"/>
              <a:t>From this business  Rs  3,00,000</a:t>
            </a:r>
          </a:p>
          <a:p>
            <a:r>
              <a:rPr lang="en-US" b="1" dirty="0" smtClean="0"/>
              <a:t>No other income / No savings  u/s 80C</a:t>
            </a:r>
          </a:p>
          <a:p>
            <a:r>
              <a:rPr lang="en-US" b="1" dirty="0" smtClean="0"/>
              <a:t>Result : 44AB Attracted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44AD(5) ISSUES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Gross turn over    RS 55,00,000</a:t>
            </a:r>
          </a:p>
          <a:p>
            <a:r>
              <a:rPr lang="en-US" b="1" dirty="0" smtClean="0"/>
              <a:t>8% of Turn over    RS  4,40,000</a:t>
            </a:r>
          </a:p>
          <a:p>
            <a:r>
              <a:rPr lang="en-US" b="1" dirty="0" smtClean="0"/>
              <a:t>Offers income       Rs  3,00,000</a:t>
            </a:r>
          </a:p>
          <a:p>
            <a:r>
              <a:rPr lang="en-US" b="1" dirty="0" smtClean="0"/>
              <a:t>Loss under house RS 1, 60,000</a:t>
            </a:r>
          </a:p>
          <a:p>
            <a:r>
              <a:rPr lang="en-US" b="1" dirty="0" smtClean="0"/>
              <a:t>Property &amp; 80 C</a:t>
            </a:r>
          </a:p>
          <a:p>
            <a:r>
              <a:rPr lang="en-US" b="1" dirty="0" smtClean="0"/>
              <a:t>TOTAL INCOME   RS  1,40,000</a:t>
            </a:r>
          </a:p>
          <a:p>
            <a:r>
              <a:rPr lang="en-US" b="1" dirty="0" smtClean="0"/>
              <a:t>Result : 44AB- NOT Attracted 44AD(5</a:t>
            </a:r>
            <a:endParaRPr lang="en-US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44AD(5) ISSUES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Assessee</a:t>
            </a:r>
            <a:r>
              <a:rPr lang="en-US" b="1" dirty="0" smtClean="0"/>
              <a:t>  not to have more income but declare less because you cannot substantiate your cash flows to pay housing loan          EMIs /80 C savings/ managing loss under any other head without maintaining books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LATEST AMENDMENTS INAPPLICABILITY OF S 44AD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44AD not eligible for </a:t>
            </a:r>
          </a:p>
          <a:p>
            <a:r>
              <a:rPr lang="en-US" b="1" dirty="0" smtClean="0"/>
              <a:t>CASES TO WHICH S 44AE IS APPLICABLE</a:t>
            </a:r>
          </a:p>
          <a:p>
            <a:r>
              <a:rPr lang="en-US" b="1" dirty="0" smtClean="0"/>
              <a:t>a) profession b) a person earning income in the nature of commission/ brokerage c) person carrying on agency business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INAPPLICABILITY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CONSEQUENCE: In above categories    a) if Turnover is below RS 60,00,000/- b)income offered is below 8% and   c) having taxable income --S 44AB IS NOT ATTRACTED  (BUT NEEDS TO  MAINTAIN BOOKS)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ISSUE -1</a:t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 smtClean="0"/>
              <a:t>RULE 8</a:t>
            </a:r>
          </a:p>
          <a:p>
            <a:r>
              <a:rPr lang="en-US" b="1" dirty="0" smtClean="0"/>
              <a:t>INCOME FROM SALE OF TEA GROWN &amp; MANUFACTURED BY THE SELLER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dirty="0" smtClean="0"/>
              <a:t>TEA INCOME</a:t>
            </a:r>
          </a:p>
          <a:p>
            <a:r>
              <a:rPr lang="en-US" b="1" dirty="0" smtClean="0"/>
              <a:t>40% LIABLE TO TAX UNDER I T ACT</a:t>
            </a:r>
            <a:endParaRPr lang="en-US" b="1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44AD VS 44AE</a:t>
            </a:r>
            <a:endParaRPr lang="en-US" sz="3600" b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                    </a:t>
            </a:r>
            <a:r>
              <a:rPr lang="en-US" sz="3200" dirty="0" smtClean="0"/>
              <a:t>44AD</a:t>
            </a:r>
            <a:endParaRPr lang="en-US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ONLY TO ELIGIBLE BUSINESS</a:t>
            </a:r>
          </a:p>
          <a:p>
            <a:endParaRPr lang="en-US" b="1" dirty="0" smtClean="0"/>
          </a:p>
          <a:p>
            <a:r>
              <a:rPr lang="en-US" b="1" dirty="0" smtClean="0"/>
              <a:t>ONLY TO ELIGIBLE BUSINESS</a:t>
            </a:r>
          </a:p>
          <a:p>
            <a:r>
              <a:rPr lang="en-US" b="1" dirty="0" smtClean="0"/>
              <a:t>44AB , MAINTENANCE OF BOOKS ETC.,ATTRACTED IF  DECLARES LESSTHA PRESUMPTIVE INCOME &amp; TI&gt; MAXIMUM AMOUNT NOTLIABLE TO TAX</a:t>
            </a:r>
            <a:endParaRPr lang="en-US" b="1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                  44AE</a:t>
            </a:r>
            <a:endParaRPr lang="en-US" sz="3200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b="1" dirty="0" smtClean="0"/>
              <a:t>PLYING HIRING LEASING GOODS CARRIAGES</a:t>
            </a:r>
          </a:p>
          <a:p>
            <a:r>
              <a:rPr lang="en-US" b="1" dirty="0" smtClean="0"/>
              <a:t>ALL ASSESSEES- COS ,NR ETC</a:t>
            </a:r>
          </a:p>
          <a:p>
            <a:r>
              <a:rPr lang="en-US" b="1" dirty="0" smtClean="0"/>
              <a:t>44AB ATTRACTED  MAINTENANCE OF BOOKS ETC.,IF LESS THAN PRESUMPTIVE INCOME DECLARED</a:t>
            </a:r>
            <a:endParaRPr lang="en-US" b="1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 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ELIGIBLE BUSINESS:  </a:t>
            </a:r>
            <a:r>
              <a:rPr lang="en-US" dirty="0" err="1" smtClean="0"/>
              <a:t>Assessee</a:t>
            </a:r>
            <a:r>
              <a:rPr lang="en-US" dirty="0" smtClean="0"/>
              <a:t>  can voluntarily declare higher (than 8%) income .</a:t>
            </a:r>
          </a:p>
          <a:p>
            <a:r>
              <a:rPr lang="en-US" dirty="0" smtClean="0"/>
              <a:t>NOT WITHSTANDING 28-43C</a:t>
            </a:r>
          </a:p>
          <a:p>
            <a:r>
              <a:rPr lang="en-US" dirty="0" smtClean="0"/>
              <a:t>DEEMING @ 8%</a:t>
            </a:r>
          </a:p>
          <a:p>
            <a:r>
              <a:rPr lang="en-US" dirty="0" smtClean="0"/>
              <a:t>In case of FIRM-ITR 5 –</a:t>
            </a:r>
            <a:r>
              <a:rPr lang="en-US" dirty="0" err="1" smtClean="0"/>
              <a:t>Sch</a:t>
            </a:r>
            <a:r>
              <a:rPr lang="en-US" dirty="0" smtClean="0"/>
              <a:t> of P &amp; L AND B/S</a:t>
            </a:r>
          </a:p>
          <a:p>
            <a:r>
              <a:rPr lang="en-US" dirty="0" smtClean="0"/>
              <a:t>Preferably compute commercial profits after I.T DEP and compare with 8% of turnover-debatable</a:t>
            </a:r>
            <a:endParaRPr lang="en-US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 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What does claiming connote.</a:t>
            </a:r>
          </a:p>
          <a:p>
            <a:r>
              <a:rPr lang="en-US" dirty="0" smtClean="0"/>
              <a:t>In ITR 3 or 4 (if a is a partner in firm and has this 44AD business) or ITR 5 (if </a:t>
            </a:r>
            <a:r>
              <a:rPr lang="en-US" dirty="0" err="1" smtClean="0"/>
              <a:t>assessee</a:t>
            </a:r>
            <a:r>
              <a:rPr lang="en-US" dirty="0" smtClean="0"/>
              <a:t> is a firm) p &amp; l a/c schedule opens – even if </a:t>
            </a:r>
            <a:r>
              <a:rPr lang="en-US" dirty="0" err="1" smtClean="0"/>
              <a:t>assessee</a:t>
            </a:r>
            <a:r>
              <a:rPr lang="en-US" dirty="0" smtClean="0"/>
              <a:t> does not maintain books turnover, GP, EXP, NP have to be shown- does it not amount to claiming your profits</a:t>
            </a:r>
          </a:p>
          <a:p>
            <a:r>
              <a:rPr lang="en-US" dirty="0" smtClean="0"/>
              <a:t>Can a firm validly say it has not maintained books ?</a:t>
            </a:r>
            <a:endParaRPr lang="en-US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 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SUGAM form also the </a:t>
            </a:r>
            <a:r>
              <a:rPr lang="en-US" dirty="0" err="1" smtClean="0"/>
              <a:t>assessee</a:t>
            </a:r>
            <a:r>
              <a:rPr lang="en-US" dirty="0" smtClean="0"/>
              <a:t> declares particulars about turn over  cash balance debtors etc.,</a:t>
            </a:r>
          </a:p>
          <a:p>
            <a:r>
              <a:rPr lang="en-US" dirty="0" smtClean="0"/>
              <a:t>Further u/s 133A/ 132 HOW can holding more than 8% be justified if </a:t>
            </a:r>
            <a:r>
              <a:rPr lang="en-US" dirty="0" err="1" smtClean="0"/>
              <a:t>assessee</a:t>
            </a:r>
            <a:r>
              <a:rPr lang="en-US" dirty="0" smtClean="0"/>
              <a:t> returned only 8 %</a:t>
            </a:r>
          </a:p>
          <a:p>
            <a:r>
              <a:rPr lang="en-US" dirty="0" smtClean="0"/>
              <a:t>Therefore if book profits are&gt; 8% the higher amount has to be returned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 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44AD (5) mandates maintenance of books &amp; tax audit only if1)the </a:t>
            </a:r>
            <a:r>
              <a:rPr lang="en-US" dirty="0" err="1" smtClean="0"/>
              <a:t>assessee</a:t>
            </a:r>
            <a:r>
              <a:rPr lang="en-US" dirty="0" smtClean="0"/>
              <a:t> claims that book profits &lt; 8% of turn over and 2)T I &lt; maximum amount not </a:t>
            </a:r>
            <a:r>
              <a:rPr lang="en-US" dirty="0" err="1" smtClean="0"/>
              <a:t>laible</a:t>
            </a:r>
            <a:r>
              <a:rPr lang="en-US" dirty="0" smtClean="0"/>
              <a:t> to tax</a:t>
            </a:r>
          </a:p>
          <a:p>
            <a:r>
              <a:rPr lang="en-US" dirty="0" smtClean="0"/>
              <a:t>If T I &lt; MAXIMUM AMOUNT NOT LIABLE TO TAX the </a:t>
            </a:r>
            <a:r>
              <a:rPr lang="en-US" dirty="0" err="1" smtClean="0"/>
              <a:t>assessee</a:t>
            </a:r>
            <a:r>
              <a:rPr lang="en-US" dirty="0" smtClean="0"/>
              <a:t> need not file R I</a:t>
            </a:r>
          </a:p>
          <a:p>
            <a:r>
              <a:rPr lang="en-US" dirty="0" smtClean="0"/>
              <a:t>BUT if there is loss and if </a:t>
            </a:r>
            <a:r>
              <a:rPr lang="en-US" dirty="0" err="1" smtClean="0"/>
              <a:t>assessee</a:t>
            </a:r>
            <a:r>
              <a:rPr lang="en-US" dirty="0" smtClean="0"/>
              <a:t> files RI he has to prove everything u/s 143(3)/133A/132</a:t>
            </a:r>
            <a:endParaRPr lang="en-US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 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Only eligible business- not profession</a:t>
            </a:r>
          </a:p>
          <a:p>
            <a:r>
              <a:rPr lang="en-US" dirty="0" smtClean="0"/>
              <a:t>Profession not defined exhaustively but inclusive definition given u/s 2(36) to include vocation.</a:t>
            </a:r>
          </a:p>
          <a:p>
            <a:r>
              <a:rPr lang="en-US" dirty="0" smtClean="0"/>
              <a:t>Profession-requiring purely intellectual skill or manual skill controlled by intellectual skill of operator as distinguished from an operation which is substantially arrangement for production or sale of commodities</a:t>
            </a:r>
            <a:endParaRPr lang="en-US" dirty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ISSUE 9</a:t>
            </a:r>
            <a:br>
              <a:rPr lang="en-US" dirty="0" smtClean="0"/>
            </a:br>
            <a:r>
              <a:rPr lang="en-US" dirty="0" smtClean="0"/>
              <a:t>ICAI guidance note on tax audit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Listed PROFESSIONS u/s 44AA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 smtClean="0"/>
              <a:t>Accountancy,Architectural,medical</a:t>
            </a:r>
            <a:r>
              <a:rPr lang="en-US" dirty="0" smtClean="0"/>
              <a:t>, </a:t>
            </a:r>
            <a:r>
              <a:rPr lang="en-US" dirty="0" err="1" smtClean="0"/>
              <a:t>tech.consultancy</a:t>
            </a:r>
            <a:endParaRPr lang="en-US" dirty="0" smtClean="0"/>
          </a:p>
          <a:p>
            <a:r>
              <a:rPr lang="en-US" dirty="0" err="1" smtClean="0"/>
              <a:t>Authorised</a:t>
            </a:r>
            <a:r>
              <a:rPr lang="en-US" dirty="0" smtClean="0"/>
              <a:t> representative</a:t>
            </a:r>
          </a:p>
          <a:p>
            <a:r>
              <a:rPr lang="en-US" dirty="0" smtClean="0"/>
              <a:t>Co. secretary</a:t>
            </a:r>
          </a:p>
          <a:p>
            <a:r>
              <a:rPr lang="en-US" dirty="0" smtClean="0"/>
              <a:t>Engineering</a:t>
            </a:r>
          </a:p>
          <a:p>
            <a:r>
              <a:rPr lang="en-US" dirty="0" smtClean="0"/>
              <a:t>Film artists/</a:t>
            </a:r>
            <a:r>
              <a:rPr lang="en-US" dirty="0" err="1" smtClean="0"/>
              <a:t>actors,cameraman,singer,director</a:t>
            </a:r>
            <a:r>
              <a:rPr lang="en-US" dirty="0" smtClean="0"/>
              <a:t>, story </a:t>
            </a:r>
            <a:r>
              <a:rPr lang="en-US" dirty="0" err="1" smtClean="0"/>
              <a:t>writter</a:t>
            </a:r>
            <a:r>
              <a:rPr lang="en-US" dirty="0" smtClean="0"/>
              <a:t> etc.,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HELD TO BE BUSINESS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Advt. agents, </a:t>
            </a:r>
          </a:p>
          <a:p>
            <a:r>
              <a:rPr lang="en-US" dirty="0" smtClean="0"/>
              <a:t>clearing forwarding agents</a:t>
            </a:r>
          </a:p>
          <a:p>
            <a:r>
              <a:rPr lang="en-US" dirty="0" smtClean="0"/>
              <a:t>Couriers</a:t>
            </a:r>
          </a:p>
          <a:p>
            <a:r>
              <a:rPr lang="en-US" dirty="0" smtClean="0"/>
              <a:t>Insurance agents</a:t>
            </a:r>
          </a:p>
          <a:p>
            <a:r>
              <a:rPr lang="en-US" dirty="0" smtClean="0"/>
              <a:t>Travel agent</a:t>
            </a:r>
          </a:p>
          <a:p>
            <a:r>
              <a:rPr lang="en-US" dirty="0" smtClean="0"/>
              <a:t>Stock &amp; share brokers</a:t>
            </a:r>
          </a:p>
          <a:p>
            <a:r>
              <a:rPr lang="en-US" dirty="0" smtClean="0"/>
              <a:t>Nursing home</a:t>
            </a:r>
            <a:endParaRPr lang="en-US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 10,11,12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Unabsorbed </a:t>
            </a:r>
            <a:r>
              <a:rPr lang="en-US" dirty="0" err="1" smtClean="0"/>
              <a:t>dep.being</a:t>
            </a:r>
            <a:r>
              <a:rPr lang="en-US" dirty="0" smtClean="0"/>
              <a:t> part of current </a:t>
            </a:r>
            <a:r>
              <a:rPr lang="en-US" dirty="0" err="1" smtClean="0"/>
              <a:t>dep</a:t>
            </a:r>
            <a:r>
              <a:rPr lang="en-US" dirty="0" smtClean="0"/>
              <a:t> </a:t>
            </a:r>
            <a:r>
              <a:rPr lang="en-US" dirty="0" err="1" smtClean="0"/>
              <a:t>ded</a:t>
            </a:r>
            <a:r>
              <a:rPr lang="en-US" dirty="0" smtClean="0"/>
              <a:t> u/s 32 are deemed to have been allowed</a:t>
            </a:r>
          </a:p>
          <a:p>
            <a:r>
              <a:rPr lang="en-US" dirty="0" smtClean="0"/>
              <a:t>If income declared &gt; 8% of turnover A O can not make any additions(for this business, under this section)</a:t>
            </a:r>
          </a:p>
          <a:p>
            <a:r>
              <a:rPr lang="en-US" dirty="0" smtClean="0"/>
              <a:t>No definition of Turnover-Basically what is credited to trading and P &amp;L a/c- disputes possible</a:t>
            </a:r>
            <a:endParaRPr lang="en-US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 13-15 S 50C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 50C (2) (a) (b); 1)  </a:t>
            </a:r>
            <a:r>
              <a:rPr lang="en-US" dirty="0" err="1" smtClean="0"/>
              <a:t>assessee</a:t>
            </a:r>
            <a:r>
              <a:rPr lang="en-US" dirty="0" smtClean="0"/>
              <a:t>  to make a claim before A.O AND 2)Value adopted by stamp valuation authority  has not  been disputed in any appeal or revision or reference before any other </a:t>
            </a:r>
            <a:r>
              <a:rPr lang="en-US" dirty="0" err="1" smtClean="0"/>
              <a:t>authority,court</a:t>
            </a:r>
            <a:r>
              <a:rPr lang="en-US" dirty="0" smtClean="0"/>
              <a:t> or high court</a:t>
            </a:r>
          </a:p>
          <a:p>
            <a:r>
              <a:rPr lang="en-US" dirty="0" smtClean="0"/>
              <a:t>The A.O </a:t>
            </a:r>
            <a:r>
              <a:rPr lang="en-US" b="1" i="1" dirty="0" smtClean="0"/>
              <a:t>may</a:t>
            </a:r>
            <a:r>
              <a:rPr lang="en-US" i="1" dirty="0" smtClean="0"/>
              <a:t> </a:t>
            </a:r>
            <a:r>
              <a:rPr lang="en-US" dirty="0" smtClean="0"/>
              <a:t>refer the valuation to a valuation officer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 13-15 S 50C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Only option to </a:t>
            </a:r>
            <a:r>
              <a:rPr lang="en-US" dirty="0" err="1" smtClean="0"/>
              <a:t>assessee</a:t>
            </a:r>
            <a:endParaRPr lang="en-US" dirty="0" smtClean="0"/>
          </a:p>
          <a:p>
            <a:r>
              <a:rPr lang="en-US" dirty="0" smtClean="0"/>
              <a:t>Reasons for differences</a:t>
            </a:r>
          </a:p>
          <a:p>
            <a:r>
              <a:rPr lang="en-US" dirty="0" smtClean="0"/>
              <a:t>Buyer (Stamp Act)  v seller (I T Act) Even if buyer accepts under stamp act seller is affected under I T Act</a:t>
            </a:r>
          </a:p>
          <a:p>
            <a:r>
              <a:rPr lang="en-US" dirty="0" smtClean="0"/>
              <a:t>The value </a:t>
            </a:r>
            <a:r>
              <a:rPr lang="en-US" i="1" dirty="0" smtClean="0"/>
              <a:t>so adopted/</a:t>
            </a:r>
            <a:r>
              <a:rPr lang="en-US" i="1" dirty="0" err="1" smtClean="0"/>
              <a:t>asssessed</a:t>
            </a:r>
            <a:r>
              <a:rPr lang="en-US" i="1" dirty="0" smtClean="0"/>
              <a:t> by any authority of state govt.</a:t>
            </a:r>
          </a:p>
          <a:p>
            <a:r>
              <a:rPr lang="en-US" i="1" dirty="0" smtClean="0"/>
              <a:t>Appellate authority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ISSUE -1</a:t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RULE 8 IS NOT ULTRAVIRUS-(</a:t>
            </a:r>
            <a:r>
              <a:rPr lang="en-US" b="1" i="1" dirty="0" smtClean="0"/>
              <a:t>TATA TEA LTD VS STATE OF W.B 173 ITR 18(S.C.)</a:t>
            </a:r>
          </a:p>
          <a:p>
            <a:r>
              <a:rPr lang="en-US" b="1" dirty="0" smtClean="0"/>
              <a:t>STATE LEGISLATURE CANNOT DENY ANY DEDUCTION ADMISSIBLE UNDER I T ACT./RULES (</a:t>
            </a:r>
            <a:r>
              <a:rPr lang="en-US" b="1" i="1" dirty="0" smtClean="0"/>
              <a:t>KARIMTHARUVI TEA ESTATES LTD V STATE OF KERALA 48 ITR 83 S.C.) </a:t>
            </a:r>
          </a:p>
          <a:p>
            <a:r>
              <a:rPr lang="en-US" b="1" dirty="0" smtClean="0"/>
              <a:t>A I T O BOUND TO ACCEPT ASST.MADE BY ITO     </a:t>
            </a:r>
            <a:r>
              <a:rPr lang="en-US" b="1" i="1" dirty="0" smtClean="0"/>
              <a:t>(BHAGAVAN DAS NARAYANDASV AITO 70 ITR 128 MAD)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 13-15 S 50C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Value fixed becomes final only if it had been appealed against(revision/reference)under </a:t>
            </a:r>
            <a:r>
              <a:rPr lang="en-US" dirty="0" err="1" smtClean="0"/>
              <a:t>stam</a:t>
            </a:r>
            <a:r>
              <a:rPr lang="en-US" dirty="0" smtClean="0"/>
              <a:t> Act :Where no appeal was made under stamp Act the </a:t>
            </a:r>
            <a:r>
              <a:rPr lang="en-US" dirty="0" err="1" smtClean="0"/>
              <a:t>assessee</a:t>
            </a:r>
            <a:r>
              <a:rPr lang="en-US" dirty="0" smtClean="0"/>
              <a:t> has right to get the property referred to valuation officer by A.O under I T Act to determine capital gains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 13-15 S 50C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Q14: Although the word used is </a:t>
            </a:r>
            <a:r>
              <a:rPr lang="en-US" i="1" dirty="0" err="1" smtClean="0"/>
              <a:t>may,u</a:t>
            </a:r>
            <a:r>
              <a:rPr lang="en-US" i="1" dirty="0" smtClean="0"/>
              <a:t>/s 50C (2),</a:t>
            </a:r>
            <a:r>
              <a:rPr lang="en-US" dirty="0" smtClean="0"/>
              <a:t>if conditions are satisfied the A.O is bound to refer to Valuation </a:t>
            </a:r>
            <a:r>
              <a:rPr lang="en-US" dirty="0" err="1" smtClean="0"/>
              <a:t>Officer:This</a:t>
            </a:r>
            <a:r>
              <a:rPr lang="en-US" dirty="0" smtClean="0"/>
              <a:t> “</a:t>
            </a:r>
            <a:r>
              <a:rPr lang="en-US" i="1" dirty="0" smtClean="0"/>
              <a:t>may” does not amount to discretion: S 50C being a presumptive section this is an </a:t>
            </a:r>
            <a:r>
              <a:rPr lang="en-US" i="1" dirty="0" err="1" smtClean="0"/>
              <a:t>oppurtunity</a:t>
            </a:r>
            <a:r>
              <a:rPr lang="en-US" i="1" dirty="0" smtClean="0"/>
              <a:t> to </a:t>
            </a:r>
            <a:r>
              <a:rPr lang="en-US" i="1" dirty="0" err="1" smtClean="0"/>
              <a:t>assessee</a:t>
            </a:r>
            <a:r>
              <a:rPr lang="en-US" i="1" dirty="0" smtClean="0"/>
              <a:t> WHICH CAN NOT BE DENIED.</a:t>
            </a:r>
          </a:p>
          <a:p>
            <a:r>
              <a:rPr lang="en-US" i="1" dirty="0" smtClean="0"/>
              <a:t>If reference is made u/s 50C (2),and value ascertained by V O is &gt; value adopted by stamp valuation authority the value fixed by SVA will prevail for determination of capital gains (50C(5))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 16,17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54EC-Investment to be made by </a:t>
            </a:r>
            <a:r>
              <a:rPr lang="en-US" dirty="0" err="1" smtClean="0"/>
              <a:t>assessee</a:t>
            </a:r>
            <a:r>
              <a:rPr lang="en-US" dirty="0" smtClean="0"/>
              <a:t>-if joint investments are made-</a:t>
            </a:r>
            <a:r>
              <a:rPr lang="en-US" dirty="0" err="1" smtClean="0"/>
              <a:t>ded</a:t>
            </a:r>
            <a:r>
              <a:rPr lang="en-US" dirty="0" smtClean="0"/>
              <a:t> may be restricted to proportionate part.</a:t>
            </a:r>
          </a:p>
          <a:p>
            <a:r>
              <a:rPr lang="en-US" dirty="0" err="1" smtClean="0"/>
              <a:t>Huf</a:t>
            </a:r>
            <a:r>
              <a:rPr lang="en-US" dirty="0" smtClean="0"/>
              <a:t> partner- </a:t>
            </a:r>
            <a:r>
              <a:rPr lang="en-US" dirty="0" err="1" smtClean="0"/>
              <a:t>sal</a:t>
            </a:r>
            <a:r>
              <a:rPr lang="en-US" dirty="0" smtClean="0"/>
              <a:t> paid by firm to </a:t>
            </a:r>
            <a:r>
              <a:rPr lang="en-US" dirty="0" err="1" smtClean="0"/>
              <a:t>kartha</a:t>
            </a:r>
            <a:r>
              <a:rPr lang="en-US" dirty="0" smtClean="0"/>
              <a:t> –subject to ceiling as it is intention of legislature-</a:t>
            </a:r>
            <a:r>
              <a:rPr lang="en-US" dirty="0" err="1" smtClean="0"/>
              <a:t>sal</a:t>
            </a:r>
            <a:r>
              <a:rPr lang="en-US" dirty="0" smtClean="0"/>
              <a:t> taxable in </a:t>
            </a:r>
            <a:r>
              <a:rPr lang="en-US" dirty="0" err="1" smtClean="0"/>
              <a:t>Indl</a:t>
            </a:r>
            <a:r>
              <a:rPr lang="en-US" dirty="0" smtClean="0"/>
              <a:t> hands-interest taxable in </a:t>
            </a:r>
            <a:r>
              <a:rPr lang="en-US" dirty="0" err="1" smtClean="0"/>
              <a:t>huf</a:t>
            </a:r>
            <a:r>
              <a:rPr lang="en-US" dirty="0" smtClean="0"/>
              <a:t> hands. </a:t>
            </a:r>
            <a:endParaRPr lang="en-US" dirty="0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 18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 22 exempts income from property occupied by owner for own </a:t>
            </a:r>
            <a:r>
              <a:rPr lang="en-US" dirty="0" err="1" smtClean="0"/>
              <a:t>business:If</a:t>
            </a:r>
            <a:r>
              <a:rPr lang="en-US" dirty="0" smtClean="0"/>
              <a:t> </a:t>
            </a:r>
            <a:r>
              <a:rPr lang="en-US" dirty="0" err="1" smtClean="0"/>
              <a:t>Indl</a:t>
            </a:r>
            <a:r>
              <a:rPr lang="en-US" dirty="0" smtClean="0"/>
              <a:t> is owner of the property and firm carries on business from that property the </a:t>
            </a:r>
            <a:r>
              <a:rPr lang="en-US" dirty="0" err="1" smtClean="0"/>
              <a:t>indl.cannot</a:t>
            </a:r>
            <a:r>
              <a:rPr lang="en-US" dirty="0" smtClean="0"/>
              <a:t> claim it as exempt u/s 22</a:t>
            </a:r>
            <a:endParaRPr lang="en-US" dirty="0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 19 Disproportionate deposit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Rent 90000/- </a:t>
            </a:r>
            <a:r>
              <a:rPr lang="en-US" dirty="0" err="1" smtClean="0"/>
              <a:t>int.free</a:t>
            </a:r>
            <a:r>
              <a:rPr lang="en-US" dirty="0" smtClean="0"/>
              <a:t> security deposit 8.58 </a:t>
            </a:r>
            <a:r>
              <a:rPr lang="en-US" dirty="0" err="1" smtClean="0"/>
              <a:t>crores</a:t>
            </a:r>
            <a:r>
              <a:rPr lang="en-US" dirty="0" smtClean="0"/>
              <a:t> (CIT V </a:t>
            </a:r>
            <a:r>
              <a:rPr lang="en-US" dirty="0" err="1" smtClean="0"/>
              <a:t>Moni</a:t>
            </a:r>
            <a:r>
              <a:rPr lang="en-US" dirty="0" smtClean="0"/>
              <a:t> Kumar </a:t>
            </a:r>
            <a:r>
              <a:rPr lang="en-US" dirty="0" err="1" smtClean="0"/>
              <a:t>Subba</a:t>
            </a:r>
            <a:r>
              <a:rPr lang="en-US" dirty="0" smtClean="0"/>
              <a:t> 333ITR 38</a:t>
            </a:r>
          </a:p>
          <a:p>
            <a:r>
              <a:rPr lang="en-US" dirty="0" smtClean="0"/>
              <a:t>Notional </a:t>
            </a:r>
            <a:r>
              <a:rPr lang="en-US" dirty="0" err="1" smtClean="0"/>
              <a:t>int</a:t>
            </a:r>
            <a:r>
              <a:rPr lang="en-US" dirty="0" smtClean="0"/>
              <a:t> can not be added: but real rent has to be determined addition of notional rent deleted security deposit&gt; twice capital value of property: A.O added 12.5%  </a:t>
            </a:r>
            <a:r>
              <a:rPr lang="en-US" dirty="0" err="1" smtClean="0"/>
              <a:t>int</a:t>
            </a:r>
            <a:r>
              <a:rPr lang="en-US" dirty="0" smtClean="0"/>
              <a:t> u/s 23 as property income</a:t>
            </a:r>
          </a:p>
          <a:p>
            <a:r>
              <a:rPr lang="en-US" dirty="0" smtClean="0"/>
              <a:t>Go by s 23 –fair rent= either </a:t>
            </a:r>
            <a:r>
              <a:rPr lang="en-US" dirty="0" err="1" smtClean="0"/>
              <a:t>std.rent</a:t>
            </a:r>
            <a:r>
              <a:rPr lang="en-US" dirty="0" smtClean="0"/>
              <a:t> or </a:t>
            </a:r>
            <a:r>
              <a:rPr lang="en-US" i="1" dirty="0" smtClean="0"/>
              <a:t>actual rent decision against revenue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 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ALV 1.5 </a:t>
            </a:r>
            <a:r>
              <a:rPr lang="en-US" dirty="0" err="1" smtClean="0"/>
              <a:t>Lakhs</a:t>
            </a:r>
            <a:r>
              <a:rPr lang="en-US" dirty="0" smtClean="0"/>
              <a:t>  int. free security deposit 35 </a:t>
            </a:r>
            <a:r>
              <a:rPr lang="en-US" dirty="0" err="1" smtClean="0"/>
              <a:t>lakhsCIT</a:t>
            </a:r>
            <a:r>
              <a:rPr lang="en-US" dirty="0" smtClean="0"/>
              <a:t> V K </a:t>
            </a:r>
            <a:r>
              <a:rPr lang="en-US" dirty="0" err="1" smtClean="0"/>
              <a:t>Streetlite</a:t>
            </a:r>
            <a:r>
              <a:rPr lang="en-US" dirty="0" smtClean="0"/>
              <a:t> electric corporation(P &amp; H):</a:t>
            </a:r>
          </a:p>
          <a:p>
            <a:r>
              <a:rPr lang="en-US" dirty="0" smtClean="0"/>
              <a:t>Sec deposit&gt;240 times monthly rent :</a:t>
            </a:r>
            <a:r>
              <a:rPr lang="en-US" dirty="0" err="1" smtClean="0"/>
              <a:t>twicethe</a:t>
            </a:r>
            <a:r>
              <a:rPr lang="en-US" dirty="0" smtClean="0"/>
              <a:t> value of property – a sham device to avoid tax reliance based on </a:t>
            </a:r>
            <a:r>
              <a:rPr lang="en-US" dirty="0" err="1" smtClean="0"/>
              <a:t>priciples</a:t>
            </a:r>
            <a:r>
              <a:rPr lang="en-US" dirty="0" smtClean="0"/>
              <a:t> laid down </a:t>
            </a:r>
            <a:r>
              <a:rPr lang="en-US" dirty="0" err="1" smtClean="0"/>
              <a:t>mcdowells</a:t>
            </a:r>
            <a:r>
              <a:rPr lang="en-US" dirty="0" smtClean="0"/>
              <a:t> case154 ITR 148(if object is only tax avoidance such devises will not stand scrutiny of law)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 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Contributions to co-op education </a:t>
            </a:r>
            <a:r>
              <a:rPr lang="en-US" dirty="0" err="1" smtClean="0"/>
              <a:t>fund,common</a:t>
            </a:r>
            <a:r>
              <a:rPr lang="en-US" dirty="0" smtClean="0"/>
              <a:t> good fund, co-op development </a:t>
            </a:r>
            <a:r>
              <a:rPr lang="en-US" dirty="0" err="1" smtClean="0"/>
              <a:t>fund,member</a:t>
            </a:r>
            <a:r>
              <a:rPr lang="en-US" dirty="0" smtClean="0"/>
              <a:t> order bonus Etc.,</a:t>
            </a:r>
          </a:p>
          <a:p>
            <a:r>
              <a:rPr lang="en-US" dirty="0" smtClean="0"/>
              <a:t>CIT V South </a:t>
            </a:r>
            <a:r>
              <a:rPr lang="en-US" dirty="0" err="1" smtClean="0"/>
              <a:t>Arcot</a:t>
            </a:r>
            <a:r>
              <a:rPr lang="en-US" dirty="0" smtClean="0"/>
              <a:t> Dist. Co-op supply &amp; marketing society ltd 127 ITR 467(MAD) just because the statute contemplates creation of certain funds and allocate a fixed percentage of profits it does not mean there is diversion by overriding title- not allowable</a:t>
            </a:r>
            <a:endParaRPr lang="en-US" dirty="0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 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Contrary view; Krishna </a:t>
            </a:r>
            <a:r>
              <a:rPr lang="en-US" dirty="0" err="1" smtClean="0"/>
              <a:t>sahakari</a:t>
            </a:r>
            <a:r>
              <a:rPr lang="en-US" dirty="0" smtClean="0"/>
              <a:t> </a:t>
            </a:r>
            <a:r>
              <a:rPr lang="en-US" dirty="0" err="1" smtClean="0"/>
              <a:t>sakar</a:t>
            </a:r>
            <a:r>
              <a:rPr lang="en-US" dirty="0" smtClean="0"/>
              <a:t> </a:t>
            </a:r>
            <a:r>
              <a:rPr lang="en-US" dirty="0" err="1" smtClean="0"/>
              <a:t>karkhana</a:t>
            </a:r>
            <a:r>
              <a:rPr lang="en-US" dirty="0" smtClean="0"/>
              <a:t> Ltd V CIT  229 ITR 577 (BOM)</a:t>
            </a:r>
          </a:p>
          <a:p>
            <a:r>
              <a:rPr lang="en-US" dirty="0" smtClean="0"/>
              <a:t>Term </a:t>
            </a:r>
            <a:r>
              <a:rPr lang="en-US" i="1" dirty="0" smtClean="0"/>
              <a:t>for the purpose of business </a:t>
            </a:r>
            <a:r>
              <a:rPr lang="en-US" dirty="0" smtClean="0"/>
              <a:t>has wide connotations than </a:t>
            </a:r>
            <a:r>
              <a:rPr lang="en-US" i="1" dirty="0" smtClean="0"/>
              <a:t>for the purpose of earning profits s 37</a:t>
            </a:r>
          </a:p>
          <a:p>
            <a:r>
              <a:rPr lang="en-US" dirty="0" smtClean="0"/>
              <a:t>Contributions were not </a:t>
            </a:r>
            <a:r>
              <a:rPr lang="en-US" dirty="0" err="1" smtClean="0"/>
              <a:t>voluntary:made</a:t>
            </a:r>
            <a:r>
              <a:rPr lang="en-US" dirty="0" smtClean="0"/>
              <a:t> under co op societies Act</a:t>
            </a:r>
            <a:endParaRPr lang="en-US" dirty="0"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ISSUE 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Where a loan is taken in joint names to finance cost of property and the property is in the joint names of 4 persons and share of each co owner is not specified assumptions are:</a:t>
            </a:r>
          </a:p>
          <a:p>
            <a:r>
              <a:rPr lang="en-US" dirty="0" smtClean="0"/>
              <a:t>1) each one has equal interest share in property</a:t>
            </a:r>
          </a:p>
          <a:p>
            <a:r>
              <a:rPr lang="en-US" dirty="0" smtClean="0"/>
              <a:t>2) as also loan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ISSUE -1</a:t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MIXED ESTATE- COFFEE AND TEA METHOD OF COMPUTING T.I.</a:t>
            </a:r>
          </a:p>
          <a:p>
            <a:r>
              <a:rPr lang="en-US" b="1" dirty="0" smtClean="0"/>
              <a:t>APPORTIONMENT OF COMMON EXPENSES-M.D.SALARY,HEAD OFFICE EXPENSES, TRAVELLING, DEPRECIATION/INTEREST ON COMMON ASSETS(M.D BUNGALOW, TRACTOR,LORRY FOR TRANPORT OF BOTH COFFEE&amp;  TEA)</a:t>
            </a:r>
            <a:endParaRPr lang="en-US" b="1" dirty="0"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ISSUE 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3) even if a repayment is made by one person the presumption is he makes payment on his behalf and also on behalf of other borrowers/ co-owners</a:t>
            </a:r>
          </a:p>
          <a:p>
            <a:r>
              <a:rPr lang="en-US" dirty="0" smtClean="0"/>
              <a:t>4)that part </a:t>
            </a:r>
            <a:r>
              <a:rPr lang="en-US" dirty="0" err="1" smtClean="0"/>
              <a:t>relateable</a:t>
            </a:r>
            <a:r>
              <a:rPr lang="en-US" dirty="0" smtClean="0"/>
              <a:t> to other co owners is what is due to the one who has made the payment</a:t>
            </a:r>
          </a:p>
          <a:p>
            <a:r>
              <a:rPr lang="en-US" dirty="0" smtClean="0"/>
              <a:t>5) he can claim deduction only in respect of portion of repayment /interest relating to his share only</a:t>
            </a:r>
            <a:endParaRPr lang="en-US" dirty="0"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 21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Unless the borrowed capital is lent to partners which has resulted in </a:t>
            </a:r>
            <a:r>
              <a:rPr lang="en-US" dirty="0" err="1" smtClean="0"/>
              <a:t>dr</a:t>
            </a:r>
            <a:r>
              <a:rPr lang="en-US" dirty="0" smtClean="0"/>
              <a:t> balance interest payment can not be disallowed.-CIT V </a:t>
            </a:r>
            <a:r>
              <a:rPr lang="en-US" dirty="0" err="1" smtClean="0"/>
              <a:t>Alok</a:t>
            </a:r>
            <a:r>
              <a:rPr lang="en-US" dirty="0" smtClean="0"/>
              <a:t> paper industries 138 ITR 729(MP)</a:t>
            </a:r>
            <a:endParaRPr lang="en-US" dirty="0"/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 21 (b)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Interest on borrowing till asset is acquisition is complete - </a:t>
            </a:r>
            <a:r>
              <a:rPr lang="en-US" dirty="0" err="1" smtClean="0"/>
              <a:t>int</a:t>
            </a:r>
            <a:r>
              <a:rPr lang="en-US" dirty="0" smtClean="0"/>
              <a:t> . Not allowable</a:t>
            </a:r>
          </a:p>
          <a:p>
            <a:r>
              <a:rPr lang="en-US" dirty="0" smtClean="0"/>
              <a:t>Same to be </a:t>
            </a:r>
            <a:r>
              <a:rPr lang="en-US" dirty="0" err="1" smtClean="0"/>
              <a:t>capitalised</a:t>
            </a:r>
            <a:endParaRPr lang="en-US" dirty="0"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 21 (c)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UNLESS there is a nexus between borrowed funds and </a:t>
            </a:r>
            <a:r>
              <a:rPr lang="en-US" dirty="0" err="1" smtClean="0"/>
              <a:t>int</a:t>
            </a:r>
            <a:r>
              <a:rPr lang="en-US" dirty="0" smtClean="0"/>
              <a:t> free advances disallowance of interest on borrowing is not justified ITO V </a:t>
            </a:r>
            <a:r>
              <a:rPr lang="en-US" dirty="0" err="1" smtClean="0"/>
              <a:t>Naresh</a:t>
            </a:r>
            <a:r>
              <a:rPr lang="en-US" dirty="0" smtClean="0"/>
              <a:t> fabrics 75 TTJ 386(JODH)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ISSUE -1 DECISION IN MANJUSHREE  PLANTATIONS CASE 130 ITR 908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                      TEA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533400" y="2133600"/>
            <a:ext cx="4040188" cy="3951288"/>
          </a:xfrm>
        </p:spPr>
        <p:txBody>
          <a:bodyPr/>
          <a:lstStyle/>
          <a:p>
            <a:r>
              <a:rPr lang="en-US" dirty="0" smtClean="0"/>
              <a:t>GROSS INCOME FROM TEA</a:t>
            </a:r>
          </a:p>
          <a:p>
            <a:endParaRPr lang="en-US" dirty="0" smtClean="0"/>
          </a:p>
          <a:p>
            <a:r>
              <a:rPr lang="en-US" b="1" dirty="0" smtClean="0"/>
              <a:t>LESS</a:t>
            </a:r>
            <a:r>
              <a:rPr lang="en-US" dirty="0" smtClean="0"/>
              <a:t> :DIRECT EXPENSES-TEA</a:t>
            </a:r>
          </a:p>
          <a:p>
            <a:endParaRPr lang="en-US" dirty="0" smtClean="0"/>
          </a:p>
          <a:p>
            <a:r>
              <a:rPr lang="en-US" b="1" dirty="0" smtClean="0"/>
              <a:t>NET INCOME FROM TEA</a:t>
            </a:r>
            <a:endParaRPr lang="en-US" b="1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               COFFEE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GROSS INCOME FROM  COFFEE</a:t>
            </a:r>
          </a:p>
          <a:p>
            <a:r>
              <a:rPr lang="en-US" b="1" dirty="0" smtClean="0"/>
              <a:t>LESS:</a:t>
            </a:r>
            <a:r>
              <a:rPr lang="en-US" dirty="0" smtClean="0"/>
              <a:t> DIRECT EXPENSES-COFFEE</a:t>
            </a:r>
          </a:p>
          <a:p>
            <a:r>
              <a:rPr lang="en-US" b="1" dirty="0" smtClean="0"/>
              <a:t>NET INCOME FROM  COFFEE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579</TotalTime>
  <Words>3809</Words>
  <Application>Microsoft Office PowerPoint</Application>
  <PresentationFormat>On-screen Show (4:3)</PresentationFormat>
  <Paragraphs>393</Paragraphs>
  <Slides>83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83</vt:i4>
      </vt:variant>
    </vt:vector>
  </HeadingPairs>
  <TitlesOfParts>
    <vt:vector size="84" baseType="lpstr">
      <vt:lpstr>Office Theme</vt:lpstr>
      <vt:lpstr>ISSUES UNDER I T ACT </vt:lpstr>
      <vt:lpstr>ISSUE -1 AGRI.INCOME OR CENTRAL INCOME </vt:lpstr>
      <vt:lpstr>ISSUE -1 </vt:lpstr>
      <vt:lpstr>ISSUE -1 </vt:lpstr>
      <vt:lpstr>ISSUE -1 </vt:lpstr>
      <vt:lpstr>ISSUE -1 </vt:lpstr>
      <vt:lpstr>ISSUE -1 </vt:lpstr>
      <vt:lpstr>ISSUE -1 </vt:lpstr>
      <vt:lpstr>  ISSUE -1 DECISION IN MANJUSHREE  PLANTATIONS CASE 130 ITR 908 </vt:lpstr>
      <vt:lpstr>ISSUE -1 </vt:lpstr>
      <vt:lpstr>ISSUE-2 SUMMARY ASSESSMENT ADDITIONS</vt:lpstr>
      <vt:lpstr>ISSUE-2</vt:lpstr>
      <vt:lpstr>ISSUE-2</vt:lpstr>
      <vt:lpstr>ISSUE-2</vt:lpstr>
      <vt:lpstr>ISSUE-2</vt:lpstr>
      <vt:lpstr>ISSUE-2</vt:lpstr>
      <vt:lpstr>ISSUE-2</vt:lpstr>
      <vt:lpstr>ISSUE-2- incorrect claim-I type</vt:lpstr>
      <vt:lpstr>ISSUE-2</vt:lpstr>
      <vt:lpstr>ISSUE-2</vt:lpstr>
      <vt:lpstr>ISSUE-2- incorrect claim-II type</vt:lpstr>
      <vt:lpstr>ISSUE-2</vt:lpstr>
      <vt:lpstr>ISSUE-3 BARREN AGRI LAND</vt:lpstr>
      <vt:lpstr>ISSUE 3</vt:lpstr>
      <vt:lpstr>Issue 3</vt:lpstr>
      <vt:lpstr>ISSUE 3</vt:lpstr>
      <vt:lpstr>ISSUE 3</vt:lpstr>
      <vt:lpstr>ISSUE 3</vt:lpstr>
      <vt:lpstr>ISSUE 3</vt:lpstr>
      <vt:lpstr>ISSUE 3</vt:lpstr>
      <vt:lpstr>ISSUE 3</vt:lpstr>
      <vt:lpstr>ISSUE 3</vt:lpstr>
      <vt:lpstr>ISSUE 3</vt:lpstr>
      <vt:lpstr>ISSUE 3</vt:lpstr>
      <vt:lpstr>ISSUE 3</vt:lpstr>
      <vt:lpstr>ISSUE 3</vt:lpstr>
      <vt:lpstr>ISSUE 3</vt:lpstr>
      <vt:lpstr>ISSUE-4 DISSSOLUTION OF FIRM</vt:lpstr>
      <vt:lpstr>ISSUE-4</vt:lpstr>
      <vt:lpstr>ISSUE-4</vt:lpstr>
      <vt:lpstr>ISSUE-4</vt:lpstr>
      <vt:lpstr>ISSUE 4</vt:lpstr>
      <vt:lpstr>ISSUE 5 Transfer of shares in co</vt:lpstr>
      <vt:lpstr>ISSUE 5</vt:lpstr>
      <vt:lpstr>ISSUE 5</vt:lpstr>
      <vt:lpstr>ISSUE 5</vt:lpstr>
      <vt:lpstr>ISSUE 5</vt:lpstr>
      <vt:lpstr>ISSUE 6&amp;7      SHARES</vt:lpstr>
      <vt:lpstr>SPECULATIVE</vt:lpstr>
      <vt:lpstr>ISSUE-6&amp;7 F &amp; O DERIVATIVES</vt:lpstr>
      <vt:lpstr>F&amp;O-TURNOVER</vt:lpstr>
      <vt:lpstr>TRADING IN SHARES</vt:lpstr>
      <vt:lpstr>SHARES</vt:lpstr>
      <vt:lpstr>S 44AD ISSUES 8-12</vt:lpstr>
      <vt:lpstr>44AD(5) ISSUES</vt:lpstr>
      <vt:lpstr>44AD(5) ISSUES</vt:lpstr>
      <vt:lpstr>44AD(5) ISSUES</vt:lpstr>
      <vt:lpstr>LATEST AMENDMENTS INAPPLICABILITY OF S 44AD</vt:lpstr>
      <vt:lpstr>INAPPLICABILITY</vt:lpstr>
      <vt:lpstr>44AD VS 44AE</vt:lpstr>
      <vt:lpstr>ISSUE 8</vt:lpstr>
      <vt:lpstr>ISSUE 8</vt:lpstr>
      <vt:lpstr>ISSUE 8</vt:lpstr>
      <vt:lpstr>ISSUE 8</vt:lpstr>
      <vt:lpstr>ISSUE 9</vt:lpstr>
      <vt:lpstr>ISSUE 9 ICAI guidance note on tax audit</vt:lpstr>
      <vt:lpstr>ISSUE 10,11,12</vt:lpstr>
      <vt:lpstr>ISSUE 13-15 S 50C</vt:lpstr>
      <vt:lpstr>ISSUE 13-15 S 50C</vt:lpstr>
      <vt:lpstr>ISSUE 13-15 S 50C</vt:lpstr>
      <vt:lpstr>ISSUE 13-15 S 50C</vt:lpstr>
      <vt:lpstr>Slide 72</vt:lpstr>
      <vt:lpstr>ISSUE 16,17</vt:lpstr>
      <vt:lpstr>ISSUE 18</vt:lpstr>
      <vt:lpstr>ISSUE 19 Disproportionate deposit</vt:lpstr>
      <vt:lpstr>ISSUE 19</vt:lpstr>
      <vt:lpstr>ISSUE 20</vt:lpstr>
      <vt:lpstr>ISSUE 20</vt:lpstr>
      <vt:lpstr>ANOTHER ISSUE 20</vt:lpstr>
      <vt:lpstr>ANOTHER ISSUE 20</vt:lpstr>
      <vt:lpstr>ISSUE 21</vt:lpstr>
      <vt:lpstr>ISSUE 21 (b)</vt:lpstr>
      <vt:lpstr>ISSUE 21 (c)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ISSUES UNDER I T ACT </dc:title>
  <dc:creator>client</dc:creator>
  <cp:lastModifiedBy>client</cp:lastModifiedBy>
  <cp:revision>161</cp:revision>
  <dcterms:created xsi:type="dcterms:W3CDTF">2011-12-27T23:43:00Z</dcterms:created>
  <dcterms:modified xsi:type="dcterms:W3CDTF">2012-10-28T15:06:09Z</dcterms:modified>
</cp:coreProperties>
</file>