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Lst>
  <p:notesMasterIdLst>
    <p:notesMasterId r:id="rId47"/>
  </p:notesMasterIdLst>
  <p:sldIdLst>
    <p:sldId id="256" r:id="rId2"/>
    <p:sldId id="303" r:id="rId3"/>
    <p:sldId id="257" r:id="rId4"/>
    <p:sldId id="258" r:id="rId5"/>
    <p:sldId id="259" r:id="rId6"/>
    <p:sldId id="260" r:id="rId7"/>
    <p:sldId id="304" r:id="rId8"/>
    <p:sldId id="305" r:id="rId9"/>
    <p:sldId id="262" r:id="rId10"/>
    <p:sldId id="267" r:id="rId11"/>
    <p:sldId id="263" r:id="rId12"/>
    <p:sldId id="268" r:id="rId13"/>
    <p:sldId id="264" r:id="rId14"/>
    <p:sldId id="265" r:id="rId15"/>
    <p:sldId id="269" r:id="rId16"/>
    <p:sldId id="308" r:id="rId17"/>
    <p:sldId id="306" r:id="rId18"/>
    <p:sldId id="266" r:id="rId19"/>
    <p:sldId id="270" r:id="rId20"/>
    <p:sldId id="271" r:id="rId21"/>
    <p:sldId id="272" r:id="rId22"/>
    <p:sldId id="273" r:id="rId23"/>
    <p:sldId id="274"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26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1" Type="http://schemas.openxmlformats.org/officeDocument/2006/relationships/hyperlink" Target="mailto:fla@rbi.org.in"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BE632D-C920-4FB0-BC64-50BEA66F93F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IN"/>
        </a:p>
      </dgm:t>
    </dgm:pt>
    <dgm:pt modelId="{C414B13D-1333-48E6-861A-4B865AE525F6}">
      <dgm:prSet phldrT="[Text]"/>
      <dgm:spPr/>
      <dgm:t>
        <a:bodyPr/>
        <a:lstStyle/>
        <a:p>
          <a:r>
            <a:rPr lang="en-US" b="1" dirty="0" smtClean="0"/>
            <a:t>Laws &amp; Regulations</a:t>
          </a:r>
          <a:endParaRPr lang="en-IN" b="1" dirty="0"/>
        </a:p>
      </dgm:t>
    </dgm:pt>
    <dgm:pt modelId="{DA85B6AA-57BC-4055-A072-0085D51FCB8F}" type="parTrans" cxnId="{8F006D29-6E0B-46B7-B148-328F420CB2F2}">
      <dgm:prSet/>
      <dgm:spPr/>
      <dgm:t>
        <a:bodyPr/>
        <a:lstStyle/>
        <a:p>
          <a:endParaRPr lang="en-IN"/>
        </a:p>
      </dgm:t>
    </dgm:pt>
    <dgm:pt modelId="{2B6C1F76-C28F-42A8-9E14-B1A7DF59F559}" type="sibTrans" cxnId="{8F006D29-6E0B-46B7-B148-328F420CB2F2}">
      <dgm:prSet/>
      <dgm:spPr/>
      <dgm:t>
        <a:bodyPr/>
        <a:lstStyle/>
        <a:p>
          <a:endParaRPr lang="en-IN"/>
        </a:p>
      </dgm:t>
    </dgm:pt>
    <dgm:pt modelId="{8F86539C-3730-4445-A083-0BB1869ED422}">
      <dgm:prSet phldrT="[Text]"/>
      <dgm:spPr/>
      <dgm:t>
        <a:bodyPr/>
        <a:lstStyle/>
        <a:p>
          <a:r>
            <a:rPr lang="en-US" b="1" dirty="0" smtClean="0"/>
            <a:t>Master Circular issued by RBI, Foreign Investment in India dated 2</a:t>
          </a:r>
          <a:r>
            <a:rPr lang="en-US" b="1" baseline="30000" dirty="0" smtClean="0"/>
            <a:t>nd</a:t>
          </a:r>
          <a:r>
            <a:rPr lang="en-US" b="1" dirty="0" smtClean="0"/>
            <a:t> July, 2012 and related A.P. (Dir Series) Circulars issued by Reserve Bank of India for Foreign Investments and related FAQs.</a:t>
          </a:r>
        </a:p>
        <a:p>
          <a:r>
            <a:rPr lang="en-US" b="1" dirty="0" smtClean="0"/>
            <a:t>(www.rbi.org.in)</a:t>
          </a:r>
          <a:endParaRPr lang="en-IN" b="1" dirty="0"/>
        </a:p>
      </dgm:t>
    </dgm:pt>
    <dgm:pt modelId="{EA468BD5-9D89-44B6-8A8A-41E23212CC2F}" type="parTrans" cxnId="{4AA3012F-7EAA-42FA-A626-1D033A782A78}">
      <dgm:prSet/>
      <dgm:spPr/>
      <dgm:t>
        <a:bodyPr/>
        <a:lstStyle/>
        <a:p>
          <a:endParaRPr lang="en-IN"/>
        </a:p>
      </dgm:t>
    </dgm:pt>
    <dgm:pt modelId="{C4DFA0F7-E0D8-4F96-8274-D19CDC4E71F9}" type="sibTrans" cxnId="{4AA3012F-7EAA-42FA-A626-1D033A782A78}">
      <dgm:prSet/>
      <dgm:spPr/>
      <dgm:t>
        <a:bodyPr/>
        <a:lstStyle/>
        <a:p>
          <a:endParaRPr lang="en-IN"/>
        </a:p>
      </dgm:t>
    </dgm:pt>
    <dgm:pt modelId="{7A0DCEA5-96C7-4252-99A9-84AAD1756AAA}">
      <dgm:prSet phldrT="[Text]"/>
      <dgm:spPr/>
      <dgm:t>
        <a:bodyPr/>
        <a:lstStyle/>
        <a:p>
          <a:r>
            <a:rPr lang="en-IN" b="1" i="0" dirty="0" smtClean="0"/>
            <a:t>Foreign Exchange Management (Transfer or issue of security by a person resident outside India) Regulations, 2000 by Notification No. FEMA 20 /2000-RB dated 3rd May 2000 by Reserve Bank of India as amended time to time.</a:t>
          </a:r>
          <a:endParaRPr lang="en-IN" dirty="0"/>
        </a:p>
      </dgm:t>
    </dgm:pt>
    <dgm:pt modelId="{DEA98E09-B004-4AE9-A727-D63F515F61D5}" type="parTrans" cxnId="{E694C30E-C01B-4099-AB31-9573B6815AFA}">
      <dgm:prSet/>
      <dgm:spPr/>
      <dgm:t>
        <a:bodyPr/>
        <a:lstStyle/>
        <a:p>
          <a:endParaRPr lang="en-IN"/>
        </a:p>
      </dgm:t>
    </dgm:pt>
    <dgm:pt modelId="{66DF350E-571E-4341-8CA1-F7895E889747}" type="sibTrans" cxnId="{E694C30E-C01B-4099-AB31-9573B6815AFA}">
      <dgm:prSet/>
      <dgm:spPr/>
      <dgm:t>
        <a:bodyPr/>
        <a:lstStyle/>
        <a:p>
          <a:endParaRPr lang="en-IN"/>
        </a:p>
      </dgm:t>
    </dgm:pt>
    <dgm:pt modelId="{2DF84D1E-1672-4438-85A7-24EA4991B5D1}">
      <dgm:prSet phldrT="[Text]"/>
      <dgm:spPr/>
      <dgm:t>
        <a:bodyPr/>
        <a:lstStyle/>
        <a:p>
          <a:r>
            <a:rPr lang="en-US" b="1" dirty="0" smtClean="0"/>
            <a:t>Consolidated FDI Policy dated April 10, 2012 and Press Notes issued for this Policy by Department of Industrial Policy and Promotion (DIPP)</a:t>
          </a:r>
        </a:p>
        <a:p>
          <a:r>
            <a:rPr lang="en-US" b="1" dirty="0" smtClean="0"/>
            <a:t>(www.dipp.nic.in)</a:t>
          </a:r>
          <a:endParaRPr lang="en-IN" b="1" dirty="0"/>
        </a:p>
      </dgm:t>
    </dgm:pt>
    <dgm:pt modelId="{AA5FC4E5-C3E2-448F-80B9-4FF6167927D7}" type="parTrans" cxnId="{7DCB5D41-D437-4326-B351-0CF89E159E8D}">
      <dgm:prSet/>
      <dgm:spPr/>
      <dgm:t>
        <a:bodyPr/>
        <a:lstStyle/>
        <a:p>
          <a:endParaRPr lang="en-IN"/>
        </a:p>
      </dgm:t>
    </dgm:pt>
    <dgm:pt modelId="{261C91EC-76BC-4F2D-BD53-1E4F56D5B382}" type="sibTrans" cxnId="{7DCB5D41-D437-4326-B351-0CF89E159E8D}">
      <dgm:prSet/>
      <dgm:spPr/>
      <dgm:t>
        <a:bodyPr/>
        <a:lstStyle/>
        <a:p>
          <a:endParaRPr lang="en-IN"/>
        </a:p>
      </dgm:t>
    </dgm:pt>
    <dgm:pt modelId="{0DEAC18B-2149-466D-A209-1DDD0AD74BD2}">
      <dgm:prSet phldrT="[Text]" phldr="1"/>
      <dgm:spPr/>
      <dgm:t>
        <a:bodyPr/>
        <a:lstStyle/>
        <a:p>
          <a:endParaRPr lang="en-IN" dirty="0"/>
        </a:p>
      </dgm:t>
    </dgm:pt>
    <dgm:pt modelId="{D4E592ED-F31A-4887-8FE3-3801E172FC45}" type="parTrans" cxnId="{5D844982-4ADE-4666-A1DB-D7D8B7F0D4D5}">
      <dgm:prSet/>
      <dgm:spPr/>
      <dgm:t>
        <a:bodyPr/>
        <a:lstStyle/>
        <a:p>
          <a:endParaRPr lang="en-IN"/>
        </a:p>
      </dgm:t>
    </dgm:pt>
    <dgm:pt modelId="{DB4C0F5B-A440-4211-B2F6-47D1AE9E7E81}" type="sibTrans" cxnId="{5D844982-4ADE-4666-A1DB-D7D8B7F0D4D5}">
      <dgm:prSet/>
      <dgm:spPr/>
      <dgm:t>
        <a:bodyPr/>
        <a:lstStyle/>
        <a:p>
          <a:endParaRPr lang="en-IN"/>
        </a:p>
      </dgm:t>
    </dgm:pt>
    <dgm:pt modelId="{489F967A-6055-4C32-9BE6-5D97ABC23937}">
      <dgm:prSet phldrT="[Text]"/>
      <dgm:spPr/>
      <dgm:t>
        <a:bodyPr/>
        <a:lstStyle/>
        <a:p>
          <a:r>
            <a:rPr lang="en-US" b="1" dirty="0" smtClean="0"/>
            <a:t>Capital Account Transaction under Section 2€ and 6 of Foreign Exchange Management Act, 1999 and Foreign Exchange Management (Permissible Capital Account Transactions), 2000</a:t>
          </a:r>
          <a:endParaRPr lang="en-IN" b="1" dirty="0"/>
        </a:p>
      </dgm:t>
    </dgm:pt>
    <dgm:pt modelId="{F6A6D263-9730-44FA-8237-8A402B50D445}" type="parTrans" cxnId="{C03A5B62-22F5-4AF4-9382-F944CB24C14C}">
      <dgm:prSet/>
      <dgm:spPr/>
    </dgm:pt>
    <dgm:pt modelId="{D59EA682-6A08-410B-9AC7-1B695275973D}" type="sibTrans" cxnId="{C03A5B62-22F5-4AF4-9382-F944CB24C14C}">
      <dgm:prSet/>
      <dgm:spPr/>
    </dgm:pt>
    <dgm:pt modelId="{0FB0DEC2-0B02-41E3-AA9A-532A989AED8D}" type="pres">
      <dgm:prSet presAssocID="{2BBE632D-C920-4FB0-BC64-50BEA66F93F1}" presName="diagram" presStyleCnt="0">
        <dgm:presLayoutVars>
          <dgm:chMax val="1"/>
          <dgm:dir/>
          <dgm:animLvl val="ctr"/>
          <dgm:resizeHandles val="exact"/>
        </dgm:presLayoutVars>
      </dgm:prSet>
      <dgm:spPr/>
      <dgm:t>
        <a:bodyPr/>
        <a:lstStyle/>
        <a:p>
          <a:endParaRPr lang="en-IN"/>
        </a:p>
      </dgm:t>
    </dgm:pt>
    <dgm:pt modelId="{431A5E5D-B991-47F7-A015-79FE50AC058C}" type="pres">
      <dgm:prSet presAssocID="{2BBE632D-C920-4FB0-BC64-50BEA66F93F1}" presName="matrix" presStyleCnt="0"/>
      <dgm:spPr/>
    </dgm:pt>
    <dgm:pt modelId="{ED218190-E666-497D-AED1-631DA0583BF2}" type="pres">
      <dgm:prSet presAssocID="{2BBE632D-C920-4FB0-BC64-50BEA66F93F1}" presName="tile1" presStyleLbl="node1" presStyleIdx="0" presStyleCnt="4"/>
      <dgm:spPr/>
      <dgm:t>
        <a:bodyPr/>
        <a:lstStyle/>
        <a:p>
          <a:endParaRPr lang="en-IN"/>
        </a:p>
      </dgm:t>
    </dgm:pt>
    <dgm:pt modelId="{DD7A34CE-E5DE-4939-B4A7-201B290AEE78}" type="pres">
      <dgm:prSet presAssocID="{2BBE632D-C920-4FB0-BC64-50BEA66F93F1}" presName="tile1text" presStyleLbl="node1" presStyleIdx="0" presStyleCnt="4">
        <dgm:presLayoutVars>
          <dgm:chMax val="0"/>
          <dgm:chPref val="0"/>
          <dgm:bulletEnabled val="1"/>
        </dgm:presLayoutVars>
      </dgm:prSet>
      <dgm:spPr/>
      <dgm:t>
        <a:bodyPr/>
        <a:lstStyle/>
        <a:p>
          <a:endParaRPr lang="en-IN"/>
        </a:p>
      </dgm:t>
    </dgm:pt>
    <dgm:pt modelId="{A424CB3E-0BCA-4CE4-A4BC-BC47F3B0C142}" type="pres">
      <dgm:prSet presAssocID="{2BBE632D-C920-4FB0-BC64-50BEA66F93F1}" presName="tile2" presStyleLbl="node1" presStyleIdx="1" presStyleCnt="4"/>
      <dgm:spPr/>
      <dgm:t>
        <a:bodyPr/>
        <a:lstStyle/>
        <a:p>
          <a:endParaRPr lang="en-IN"/>
        </a:p>
      </dgm:t>
    </dgm:pt>
    <dgm:pt modelId="{A46BC86C-F809-44F8-B4C3-A3D98A16DE20}" type="pres">
      <dgm:prSet presAssocID="{2BBE632D-C920-4FB0-BC64-50BEA66F93F1}" presName="tile2text" presStyleLbl="node1" presStyleIdx="1" presStyleCnt="4">
        <dgm:presLayoutVars>
          <dgm:chMax val="0"/>
          <dgm:chPref val="0"/>
          <dgm:bulletEnabled val="1"/>
        </dgm:presLayoutVars>
      </dgm:prSet>
      <dgm:spPr/>
      <dgm:t>
        <a:bodyPr/>
        <a:lstStyle/>
        <a:p>
          <a:endParaRPr lang="en-IN"/>
        </a:p>
      </dgm:t>
    </dgm:pt>
    <dgm:pt modelId="{FC5B5F3D-A8FB-4930-BB46-AEFB35A7CD06}" type="pres">
      <dgm:prSet presAssocID="{2BBE632D-C920-4FB0-BC64-50BEA66F93F1}" presName="tile3" presStyleLbl="node1" presStyleIdx="2" presStyleCnt="4"/>
      <dgm:spPr/>
      <dgm:t>
        <a:bodyPr/>
        <a:lstStyle/>
        <a:p>
          <a:endParaRPr lang="en-IN"/>
        </a:p>
      </dgm:t>
    </dgm:pt>
    <dgm:pt modelId="{C2EAD84E-A7B9-433A-A2B5-D6D5B0A1E14D}" type="pres">
      <dgm:prSet presAssocID="{2BBE632D-C920-4FB0-BC64-50BEA66F93F1}" presName="tile3text" presStyleLbl="node1" presStyleIdx="2" presStyleCnt="4">
        <dgm:presLayoutVars>
          <dgm:chMax val="0"/>
          <dgm:chPref val="0"/>
          <dgm:bulletEnabled val="1"/>
        </dgm:presLayoutVars>
      </dgm:prSet>
      <dgm:spPr/>
      <dgm:t>
        <a:bodyPr/>
        <a:lstStyle/>
        <a:p>
          <a:endParaRPr lang="en-IN"/>
        </a:p>
      </dgm:t>
    </dgm:pt>
    <dgm:pt modelId="{F35C8453-50F5-44B3-9ED8-B54C582BB1E2}" type="pres">
      <dgm:prSet presAssocID="{2BBE632D-C920-4FB0-BC64-50BEA66F93F1}" presName="tile4" presStyleLbl="node1" presStyleIdx="3" presStyleCnt="4"/>
      <dgm:spPr/>
      <dgm:t>
        <a:bodyPr/>
        <a:lstStyle/>
        <a:p>
          <a:endParaRPr lang="en-IN"/>
        </a:p>
      </dgm:t>
    </dgm:pt>
    <dgm:pt modelId="{B89828CF-A535-4811-A22D-35B1A4DDF7D0}" type="pres">
      <dgm:prSet presAssocID="{2BBE632D-C920-4FB0-BC64-50BEA66F93F1}" presName="tile4text" presStyleLbl="node1" presStyleIdx="3" presStyleCnt="4">
        <dgm:presLayoutVars>
          <dgm:chMax val="0"/>
          <dgm:chPref val="0"/>
          <dgm:bulletEnabled val="1"/>
        </dgm:presLayoutVars>
      </dgm:prSet>
      <dgm:spPr/>
      <dgm:t>
        <a:bodyPr/>
        <a:lstStyle/>
        <a:p>
          <a:endParaRPr lang="en-IN"/>
        </a:p>
      </dgm:t>
    </dgm:pt>
    <dgm:pt modelId="{4693B50D-43FE-44BD-A9FB-A03921CC5821}" type="pres">
      <dgm:prSet presAssocID="{2BBE632D-C920-4FB0-BC64-50BEA66F93F1}" presName="centerTile" presStyleLbl="fgShp" presStyleIdx="0" presStyleCnt="1">
        <dgm:presLayoutVars>
          <dgm:chMax val="0"/>
          <dgm:chPref val="0"/>
        </dgm:presLayoutVars>
      </dgm:prSet>
      <dgm:spPr/>
      <dgm:t>
        <a:bodyPr/>
        <a:lstStyle/>
        <a:p>
          <a:endParaRPr lang="en-IN"/>
        </a:p>
      </dgm:t>
    </dgm:pt>
  </dgm:ptLst>
  <dgm:cxnLst>
    <dgm:cxn modelId="{19D8EE12-569B-4C52-9ED7-6F32A4AC9B67}" type="presOf" srcId="{489F967A-6055-4C32-9BE6-5D97ABC23937}" destId="{A46BC86C-F809-44F8-B4C3-A3D98A16DE20}" srcOrd="1" destOrd="0" presId="urn:microsoft.com/office/officeart/2005/8/layout/matrix1"/>
    <dgm:cxn modelId="{7D12CB4E-D230-420E-AA50-84FCC826EC80}" type="presOf" srcId="{489F967A-6055-4C32-9BE6-5D97ABC23937}" destId="{A424CB3E-0BCA-4CE4-A4BC-BC47F3B0C142}" srcOrd="0" destOrd="0" presId="urn:microsoft.com/office/officeart/2005/8/layout/matrix1"/>
    <dgm:cxn modelId="{7DCB5D41-D437-4326-B351-0CF89E159E8D}" srcId="{C414B13D-1333-48E6-861A-4B865AE525F6}" destId="{2DF84D1E-1672-4438-85A7-24EA4991B5D1}" srcOrd="3" destOrd="0" parTransId="{AA5FC4E5-C3E2-448F-80B9-4FF6167927D7}" sibTransId="{261C91EC-76BC-4F2D-BD53-1E4F56D5B382}"/>
    <dgm:cxn modelId="{5D844982-4ADE-4666-A1DB-D7D8B7F0D4D5}" srcId="{C414B13D-1333-48E6-861A-4B865AE525F6}" destId="{0DEAC18B-2149-466D-A209-1DDD0AD74BD2}" srcOrd="4" destOrd="0" parTransId="{D4E592ED-F31A-4887-8FE3-3801E172FC45}" sibTransId="{DB4C0F5B-A440-4211-B2F6-47D1AE9E7E81}"/>
    <dgm:cxn modelId="{E93387F6-3FF5-43DA-8625-7F004499AB79}" type="presOf" srcId="{2DF84D1E-1672-4438-85A7-24EA4991B5D1}" destId="{B89828CF-A535-4811-A22D-35B1A4DDF7D0}" srcOrd="1" destOrd="0" presId="urn:microsoft.com/office/officeart/2005/8/layout/matrix1"/>
    <dgm:cxn modelId="{CB7ED19F-AE39-4363-94AE-6582A34D01EE}" type="presOf" srcId="{7A0DCEA5-96C7-4252-99A9-84AAD1756AAA}" destId="{FC5B5F3D-A8FB-4930-BB46-AEFB35A7CD06}" srcOrd="0" destOrd="0" presId="urn:microsoft.com/office/officeart/2005/8/layout/matrix1"/>
    <dgm:cxn modelId="{8F006D29-6E0B-46B7-B148-328F420CB2F2}" srcId="{2BBE632D-C920-4FB0-BC64-50BEA66F93F1}" destId="{C414B13D-1333-48E6-861A-4B865AE525F6}" srcOrd="0" destOrd="0" parTransId="{DA85B6AA-57BC-4055-A072-0085D51FCB8F}" sibTransId="{2B6C1F76-C28F-42A8-9E14-B1A7DF59F559}"/>
    <dgm:cxn modelId="{EF8BA0A9-173B-4591-97CE-ED45531C1FF3}" type="presOf" srcId="{8F86539C-3730-4445-A083-0BB1869ED422}" destId="{ED218190-E666-497D-AED1-631DA0583BF2}" srcOrd="0" destOrd="0" presId="urn:microsoft.com/office/officeart/2005/8/layout/matrix1"/>
    <dgm:cxn modelId="{71010BDE-FB5B-473E-8488-814C6FF8F48D}" type="presOf" srcId="{2BBE632D-C920-4FB0-BC64-50BEA66F93F1}" destId="{0FB0DEC2-0B02-41E3-AA9A-532A989AED8D}" srcOrd="0" destOrd="0" presId="urn:microsoft.com/office/officeart/2005/8/layout/matrix1"/>
    <dgm:cxn modelId="{E694C30E-C01B-4099-AB31-9573B6815AFA}" srcId="{C414B13D-1333-48E6-861A-4B865AE525F6}" destId="{7A0DCEA5-96C7-4252-99A9-84AAD1756AAA}" srcOrd="2" destOrd="0" parTransId="{DEA98E09-B004-4AE9-A727-D63F515F61D5}" sibTransId="{66DF350E-571E-4341-8CA1-F7895E889747}"/>
    <dgm:cxn modelId="{5C0D7B2D-63CC-409B-90A7-F524C0344566}" type="presOf" srcId="{7A0DCEA5-96C7-4252-99A9-84AAD1756AAA}" destId="{C2EAD84E-A7B9-433A-A2B5-D6D5B0A1E14D}" srcOrd="1" destOrd="0" presId="urn:microsoft.com/office/officeart/2005/8/layout/matrix1"/>
    <dgm:cxn modelId="{0CD6FA5A-2E5C-462D-9956-52296863A9F8}" type="presOf" srcId="{C414B13D-1333-48E6-861A-4B865AE525F6}" destId="{4693B50D-43FE-44BD-A9FB-A03921CC5821}" srcOrd="0" destOrd="0" presId="urn:microsoft.com/office/officeart/2005/8/layout/matrix1"/>
    <dgm:cxn modelId="{4AA3012F-7EAA-42FA-A626-1D033A782A78}" srcId="{C414B13D-1333-48E6-861A-4B865AE525F6}" destId="{8F86539C-3730-4445-A083-0BB1869ED422}" srcOrd="0" destOrd="0" parTransId="{EA468BD5-9D89-44B6-8A8A-41E23212CC2F}" sibTransId="{C4DFA0F7-E0D8-4F96-8274-D19CDC4E71F9}"/>
    <dgm:cxn modelId="{303ABFFB-F751-4551-9FDA-3EC1548BEEFE}" type="presOf" srcId="{8F86539C-3730-4445-A083-0BB1869ED422}" destId="{DD7A34CE-E5DE-4939-B4A7-201B290AEE78}" srcOrd="1" destOrd="0" presId="urn:microsoft.com/office/officeart/2005/8/layout/matrix1"/>
    <dgm:cxn modelId="{C03A5B62-22F5-4AF4-9382-F944CB24C14C}" srcId="{C414B13D-1333-48E6-861A-4B865AE525F6}" destId="{489F967A-6055-4C32-9BE6-5D97ABC23937}" srcOrd="1" destOrd="0" parTransId="{F6A6D263-9730-44FA-8237-8A402B50D445}" sibTransId="{D59EA682-6A08-410B-9AC7-1B695275973D}"/>
    <dgm:cxn modelId="{F4C31F18-03D0-4041-91B0-2BE4AFE4AD4A}" type="presOf" srcId="{2DF84D1E-1672-4438-85A7-24EA4991B5D1}" destId="{F35C8453-50F5-44B3-9ED8-B54C582BB1E2}" srcOrd="0" destOrd="0" presId="urn:microsoft.com/office/officeart/2005/8/layout/matrix1"/>
    <dgm:cxn modelId="{71D71B6D-DAB5-4B58-B79C-93A253318467}" type="presParOf" srcId="{0FB0DEC2-0B02-41E3-AA9A-532A989AED8D}" destId="{431A5E5D-B991-47F7-A015-79FE50AC058C}" srcOrd="0" destOrd="0" presId="urn:microsoft.com/office/officeart/2005/8/layout/matrix1"/>
    <dgm:cxn modelId="{033AFA58-E004-4C7A-823A-87BF5CA13129}" type="presParOf" srcId="{431A5E5D-B991-47F7-A015-79FE50AC058C}" destId="{ED218190-E666-497D-AED1-631DA0583BF2}" srcOrd="0" destOrd="0" presId="urn:microsoft.com/office/officeart/2005/8/layout/matrix1"/>
    <dgm:cxn modelId="{25A32382-257F-4E56-960C-FD9F52295391}" type="presParOf" srcId="{431A5E5D-B991-47F7-A015-79FE50AC058C}" destId="{DD7A34CE-E5DE-4939-B4A7-201B290AEE78}" srcOrd="1" destOrd="0" presId="urn:microsoft.com/office/officeart/2005/8/layout/matrix1"/>
    <dgm:cxn modelId="{9AACDF1D-232A-44ED-954A-713894A3427F}" type="presParOf" srcId="{431A5E5D-B991-47F7-A015-79FE50AC058C}" destId="{A424CB3E-0BCA-4CE4-A4BC-BC47F3B0C142}" srcOrd="2" destOrd="0" presId="urn:microsoft.com/office/officeart/2005/8/layout/matrix1"/>
    <dgm:cxn modelId="{976E4B25-2DAB-47C8-962B-FD7AFCAB2A8B}" type="presParOf" srcId="{431A5E5D-B991-47F7-A015-79FE50AC058C}" destId="{A46BC86C-F809-44F8-B4C3-A3D98A16DE20}" srcOrd="3" destOrd="0" presId="urn:microsoft.com/office/officeart/2005/8/layout/matrix1"/>
    <dgm:cxn modelId="{57AD28DE-43D6-4594-8F06-386AA2F67C4C}" type="presParOf" srcId="{431A5E5D-B991-47F7-A015-79FE50AC058C}" destId="{FC5B5F3D-A8FB-4930-BB46-AEFB35A7CD06}" srcOrd="4" destOrd="0" presId="urn:microsoft.com/office/officeart/2005/8/layout/matrix1"/>
    <dgm:cxn modelId="{A5F8521D-3CA3-4609-8880-6EAB96065568}" type="presParOf" srcId="{431A5E5D-B991-47F7-A015-79FE50AC058C}" destId="{C2EAD84E-A7B9-433A-A2B5-D6D5B0A1E14D}" srcOrd="5" destOrd="0" presId="urn:microsoft.com/office/officeart/2005/8/layout/matrix1"/>
    <dgm:cxn modelId="{B623C8D9-299C-4935-B4F0-548DE1FFB62F}" type="presParOf" srcId="{431A5E5D-B991-47F7-A015-79FE50AC058C}" destId="{F35C8453-50F5-44B3-9ED8-B54C582BB1E2}" srcOrd="6" destOrd="0" presId="urn:microsoft.com/office/officeart/2005/8/layout/matrix1"/>
    <dgm:cxn modelId="{3AC6752E-CEE5-49EB-810E-1DBF1729D60B}" type="presParOf" srcId="{431A5E5D-B991-47F7-A015-79FE50AC058C}" destId="{B89828CF-A535-4811-A22D-35B1A4DDF7D0}" srcOrd="7" destOrd="0" presId="urn:microsoft.com/office/officeart/2005/8/layout/matrix1"/>
    <dgm:cxn modelId="{735C3953-70B3-47D3-A523-ADA76334854C}" type="presParOf" srcId="{0FB0DEC2-0B02-41E3-AA9A-532A989AED8D}" destId="{4693B50D-43FE-44BD-A9FB-A03921CC5821}" srcOrd="1" destOrd="0" presId="urn:microsoft.com/office/officeart/2005/8/layout/matrix1"/>
  </dgm:cxnLst>
  <dgm:bg/>
  <dgm:whole/>
</dgm:dataModel>
</file>

<file path=ppt/diagrams/data2.xml><?xml version="1.0" encoding="utf-8"?>
<dgm:dataModel xmlns:dgm="http://schemas.openxmlformats.org/drawingml/2006/diagram" xmlns:a="http://schemas.openxmlformats.org/drawingml/2006/main">
  <dgm:ptLst>
    <dgm:pt modelId="{99F9F9D1-B114-42A1-912B-CBBF316CC25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17F988E2-D07A-422F-9ABE-104D9EE0AD8D}">
      <dgm:prSet phldrT="[Text]" custT="1"/>
      <dgm:spPr/>
      <dgm:t>
        <a:bodyPr/>
        <a:lstStyle/>
        <a:p>
          <a:r>
            <a:rPr lang="en-US" sz="950" dirty="0" smtClean="0"/>
            <a:t>Foreign Investment</a:t>
          </a:r>
          <a:endParaRPr lang="en-IN" sz="950" dirty="0"/>
        </a:p>
      </dgm:t>
    </dgm:pt>
    <dgm:pt modelId="{54DDD9BB-DA0B-40DA-8E87-56DC5B999955}" type="parTrans" cxnId="{09CEEAEC-F45E-4958-9CC6-DDB9A1615409}">
      <dgm:prSet/>
      <dgm:spPr/>
      <dgm:t>
        <a:bodyPr/>
        <a:lstStyle/>
        <a:p>
          <a:endParaRPr lang="en-IN" sz="950"/>
        </a:p>
      </dgm:t>
    </dgm:pt>
    <dgm:pt modelId="{39DD37D8-8EB9-466B-9F51-2F527156931C}" type="sibTrans" cxnId="{09CEEAEC-F45E-4958-9CC6-DDB9A1615409}">
      <dgm:prSet/>
      <dgm:spPr/>
      <dgm:t>
        <a:bodyPr/>
        <a:lstStyle/>
        <a:p>
          <a:endParaRPr lang="en-IN" sz="950"/>
        </a:p>
      </dgm:t>
    </dgm:pt>
    <dgm:pt modelId="{0F9470CC-B242-488A-8117-63A79301C2B8}">
      <dgm:prSet phldrT="[Text]" custT="1"/>
      <dgm:spPr/>
      <dgm:t>
        <a:bodyPr/>
        <a:lstStyle/>
        <a:p>
          <a:r>
            <a:rPr lang="en-US" sz="950" dirty="0" smtClean="0"/>
            <a:t>Foreign Direct Investments</a:t>
          </a:r>
          <a:endParaRPr lang="en-IN" sz="950" dirty="0"/>
        </a:p>
      </dgm:t>
    </dgm:pt>
    <dgm:pt modelId="{0DDE01BC-0CBD-4946-AA18-5B5D4441C256}" type="parTrans" cxnId="{5AB4A9AC-58D4-43DF-8A68-7B3040FAAF19}">
      <dgm:prSet/>
      <dgm:spPr/>
      <dgm:t>
        <a:bodyPr/>
        <a:lstStyle/>
        <a:p>
          <a:endParaRPr lang="en-IN" sz="950" dirty="0"/>
        </a:p>
      </dgm:t>
    </dgm:pt>
    <dgm:pt modelId="{2B8159BB-B996-411F-AB98-1012DFA80EA8}" type="sibTrans" cxnId="{5AB4A9AC-58D4-43DF-8A68-7B3040FAAF19}">
      <dgm:prSet/>
      <dgm:spPr/>
      <dgm:t>
        <a:bodyPr/>
        <a:lstStyle/>
        <a:p>
          <a:endParaRPr lang="en-IN" sz="950"/>
        </a:p>
      </dgm:t>
    </dgm:pt>
    <dgm:pt modelId="{6D452190-CE34-4B27-965E-399CE7FB62A9}">
      <dgm:prSet phldrT="[Text]" custT="1"/>
      <dgm:spPr/>
      <dgm:t>
        <a:bodyPr/>
        <a:lstStyle/>
        <a:p>
          <a:r>
            <a:rPr lang="en-US" sz="950" dirty="0" smtClean="0"/>
            <a:t>FIIs</a:t>
          </a:r>
          <a:endParaRPr lang="en-IN" sz="950" dirty="0"/>
        </a:p>
      </dgm:t>
    </dgm:pt>
    <dgm:pt modelId="{A6A24F64-3728-4AF2-95D8-C9D5C4B1289E}" type="parTrans" cxnId="{177B65A1-8ACC-4C07-AF5A-6AD453741B6C}">
      <dgm:prSet/>
      <dgm:spPr/>
      <dgm:t>
        <a:bodyPr/>
        <a:lstStyle/>
        <a:p>
          <a:endParaRPr lang="en-IN" sz="950" dirty="0"/>
        </a:p>
      </dgm:t>
    </dgm:pt>
    <dgm:pt modelId="{D51330AB-9FB1-417F-B4D0-12ABFF7D2943}" type="sibTrans" cxnId="{177B65A1-8ACC-4C07-AF5A-6AD453741B6C}">
      <dgm:prSet/>
      <dgm:spPr/>
      <dgm:t>
        <a:bodyPr/>
        <a:lstStyle/>
        <a:p>
          <a:endParaRPr lang="en-IN" sz="950"/>
        </a:p>
      </dgm:t>
    </dgm:pt>
    <dgm:pt modelId="{09D12393-A122-48FC-82C3-F603BE3006B5}">
      <dgm:prSet phldrT="[Text]" custT="1"/>
      <dgm:spPr/>
      <dgm:t>
        <a:bodyPr/>
        <a:lstStyle/>
        <a:p>
          <a:r>
            <a:rPr lang="en-US" sz="950" dirty="0" smtClean="0"/>
            <a:t>NRIs, PIO, QFIs</a:t>
          </a:r>
          <a:endParaRPr lang="en-IN" sz="950" dirty="0"/>
        </a:p>
      </dgm:t>
    </dgm:pt>
    <dgm:pt modelId="{89D087CE-377E-4F0B-A2A6-456FA47104FE}" type="parTrans" cxnId="{A17B6107-4195-4796-A078-919C1F42AB42}">
      <dgm:prSet/>
      <dgm:spPr/>
      <dgm:t>
        <a:bodyPr/>
        <a:lstStyle/>
        <a:p>
          <a:endParaRPr lang="en-IN" sz="950" dirty="0"/>
        </a:p>
      </dgm:t>
    </dgm:pt>
    <dgm:pt modelId="{F9411CA5-0A37-4985-B49E-6A67E0170186}" type="sibTrans" cxnId="{A17B6107-4195-4796-A078-919C1F42AB42}">
      <dgm:prSet/>
      <dgm:spPr/>
      <dgm:t>
        <a:bodyPr/>
        <a:lstStyle/>
        <a:p>
          <a:endParaRPr lang="en-IN" sz="950"/>
        </a:p>
      </dgm:t>
    </dgm:pt>
    <dgm:pt modelId="{7D160B38-D61B-4B40-BC34-23759176A3B1}">
      <dgm:prSet phldrT="[Text]" custT="1"/>
      <dgm:spPr/>
      <dgm:t>
        <a:bodyPr/>
        <a:lstStyle/>
        <a:p>
          <a:r>
            <a:rPr lang="en-US" sz="950" dirty="0" smtClean="0"/>
            <a:t>Foreign Portfolio Investments</a:t>
          </a:r>
          <a:endParaRPr lang="en-IN" sz="950" dirty="0"/>
        </a:p>
      </dgm:t>
    </dgm:pt>
    <dgm:pt modelId="{801B27B4-8822-41B7-97C2-09C45D8CD382}" type="parTrans" cxnId="{A6223EC7-3EA2-44B8-89EB-F8DEE3E8C97E}">
      <dgm:prSet/>
      <dgm:spPr/>
      <dgm:t>
        <a:bodyPr/>
        <a:lstStyle/>
        <a:p>
          <a:endParaRPr lang="en-IN" sz="950" dirty="0"/>
        </a:p>
      </dgm:t>
    </dgm:pt>
    <dgm:pt modelId="{4DDC1809-EDD6-4C8B-8B9C-C3332656AC9A}" type="sibTrans" cxnId="{A6223EC7-3EA2-44B8-89EB-F8DEE3E8C97E}">
      <dgm:prSet/>
      <dgm:spPr/>
      <dgm:t>
        <a:bodyPr/>
        <a:lstStyle/>
        <a:p>
          <a:endParaRPr lang="en-IN" sz="950"/>
        </a:p>
      </dgm:t>
    </dgm:pt>
    <dgm:pt modelId="{71450CC6-85E0-437C-BD10-52C5706E9440}">
      <dgm:prSet phldrT="[Text]" custT="1"/>
      <dgm:spPr/>
      <dgm:t>
        <a:bodyPr/>
        <a:lstStyle/>
        <a:p>
          <a:r>
            <a:rPr lang="en-US" sz="950" dirty="0" smtClean="0"/>
            <a:t>Foreign Venture Capital Investments</a:t>
          </a:r>
          <a:endParaRPr lang="en-IN" sz="950" dirty="0"/>
        </a:p>
      </dgm:t>
    </dgm:pt>
    <dgm:pt modelId="{26FE455D-894B-4F84-9F78-8414EEDE395C}" type="parTrans" cxnId="{B57B9F71-B366-4B55-BFB0-5504BD76CE05}">
      <dgm:prSet/>
      <dgm:spPr/>
      <dgm:t>
        <a:bodyPr/>
        <a:lstStyle/>
        <a:p>
          <a:endParaRPr lang="en-IN" sz="950" dirty="0"/>
        </a:p>
      </dgm:t>
    </dgm:pt>
    <dgm:pt modelId="{4FE661EB-4D66-4416-9AC1-13D661DE7519}" type="sibTrans" cxnId="{B57B9F71-B366-4B55-BFB0-5504BD76CE05}">
      <dgm:prSet/>
      <dgm:spPr/>
      <dgm:t>
        <a:bodyPr/>
        <a:lstStyle/>
        <a:p>
          <a:endParaRPr lang="en-IN" sz="950"/>
        </a:p>
      </dgm:t>
    </dgm:pt>
    <dgm:pt modelId="{EA54F5F9-1ADC-48CE-9B36-C0A1DD67189F}">
      <dgm:prSet phldrT="[Text]" custT="1"/>
      <dgm:spPr/>
      <dgm:t>
        <a:bodyPr/>
        <a:lstStyle/>
        <a:p>
          <a:r>
            <a:rPr lang="en-US" sz="950" dirty="0" smtClean="0"/>
            <a:t>Other Investments</a:t>
          </a:r>
          <a:endParaRPr lang="en-IN" sz="950" dirty="0"/>
        </a:p>
      </dgm:t>
    </dgm:pt>
    <dgm:pt modelId="{768B06FA-5DF2-4668-ACB2-984E18683EF9}" type="parTrans" cxnId="{EE959C6A-D8C5-4925-8A2E-FD92E5AC5774}">
      <dgm:prSet/>
      <dgm:spPr/>
      <dgm:t>
        <a:bodyPr/>
        <a:lstStyle/>
        <a:p>
          <a:endParaRPr lang="en-IN" sz="950" dirty="0"/>
        </a:p>
      </dgm:t>
    </dgm:pt>
    <dgm:pt modelId="{9599D2CD-7157-4346-B87D-76B9B1E2223C}" type="sibTrans" cxnId="{EE959C6A-D8C5-4925-8A2E-FD92E5AC5774}">
      <dgm:prSet/>
      <dgm:spPr/>
      <dgm:t>
        <a:bodyPr/>
        <a:lstStyle/>
        <a:p>
          <a:endParaRPr lang="en-IN" sz="950"/>
        </a:p>
      </dgm:t>
    </dgm:pt>
    <dgm:pt modelId="{117C8721-6DB1-4E1B-A8CA-09230F037C34}">
      <dgm:prSet phldrT="[Text]" custT="1"/>
      <dgm:spPr/>
      <dgm:t>
        <a:bodyPr/>
        <a:lstStyle/>
        <a:p>
          <a:r>
            <a:rPr lang="en-US" sz="950" dirty="0" smtClean="0"/>
            <a:t>Automatic Route</a:t>
          </a:r>
          <a:endParaRPr lang="en-IN" sz="950" dirty="0"/>
        </a:p>
      </dgm:t>
    </dgm:pt>
    <dgm:pt modelId="{DC8BE09A-F97A-4065-B846-7CDD1BD65E93}" type="parTrans" cxnId="{15B21DCA-0D8B-405F-BEFA-67246327F111}">
      <dgm:prSet/>
      <dgm:spPr/>
      <dgm:t>
        <a:bodyPr/>
        <a:lstStyle/>
        <a:p>
          <a:endParaRPr lang="en-IN" sz="950" dirty="0"/>
        </a:p>
      </dgm:t>
    </dgm:pt>
    <dgm:pt modelId="{26B2C297-A83C-42B7-830E-11B9137B9F3D}" type="sibTrans" cxnId="{15B21DCA-0D8B-405F-BEFA-67246327F111}">
      <dgm:prSet/>
      <dgm:spPr/>
      <dgm:t>
        <a:bodyPr/>
        <a:lstStyle/>
        <a:p>
          <a:endParaRPr lang="en-IN" sz="950"/>
        </a:p>
      </dgm:t>
    </dgm:pt>
    <dgm:pt modelId="{10DF6920-974A-4C9E-AC06-EACBD6163E94}">
      <dgm:prSet phldrT="[Text]" custT="1"/>
      <dgm:spPr/>
      <dgm:t>
        <a:bodyPr/>
        <a:lstStyle/>
        <a:p>
          <a:r>
            <a:rPr lang="en-US" sz="950" dirty="0" smtClean="0"/>
            <a:t>Govt. Route</a:t>
          </a:r>
          <a:endParaRPr lang="en-IN" sz="950" dirty="0"/>
        </a:p>
      </dgm:t>
    </dgm:pt>
    <dgm:pt modelId="{C159F148-E0F4-46BE-BCE6-449AE5585299}" type="parTrans" cxnId="{46913F8A-3367-4CBB-8B74-2F2400AFFEBB}">
      <dgm:prSet/>
      <dgm:spPr/>
      <dgm:t>
        <a:bodyPr/>
        <a:lstStyle/>
        <a:p>
          <a:endParaRPr lang="en-IN" sz="950" dirty="0"/>
        </a:p>
      </dgm:t>
    </dgm:pt>
    <dgm:pt modelId="{76749DD4-DF4A-4F20-A5FE-3B027476B534}" type="sibTrans" cxnId="{46913F8A-3367-4CBB-8B74-2F2400AFFEBB}">
      <dgm:prSet/>
      <dgm:spPr/>
      <dgm:t>
        <a:bodyPr/>
        <a:lstStyle/>
        <a:p>
          <a:endParaRPr lang="en-IN" sz="950"/>
        </a:p>
      </dgm:t>
    </dgm:pt>
    <dgm:pt modelId="{1081DAFE-3794-4A2B-9CBF-40A04236470B}">
      <dgm:prSet phldrT="[Text]" custT="1"/>
      <dgm:spPr/>
      <dgm:t>
        <a:bodyPr/>
        <a:lstStyle/>
        <a:p>
          <a:r>
            <a:rPr lang="en-US" sz="950" dirty="0" smtClean="0"/>
            <a:t>Persons Resident outside India</a:t>
          </a:r>
          <a:endParaRPr lang="en-IN" sz="950" dirty="0"/>
        </a:p>
      </dgm:t>
    </dgm:pt>
    <dgm:pt modelId="{C50E05B0-8932-4C7C-A3FA-E16C410AF612}" type="parTrans" cxnId="{8AE1B886-5F77-407F-BB62-6EEA797D7BC2}">
      <dgm:prSet/>
      <dgm:spPr/>
      <dgm:t>
        <a:bodyPr/>
        <a:lstStyle/>
        <a:p>
          <a:endParaRPr lang="en-IN" sz="950" dirty="0"/>
        </a:p>
      </dgm:t>
    </dgm:pt>
    <dgm:pt modelId="{DD47ABC1-7636-470F-B8CD-901FF9A65063}" type="sibTrans" cxnId="{8AE1B886-5F77-407F-BB62-6EEA797D7BC2}">
      <dgm:prSet/>
      <dgm:spPr/>
      <dgm:t>
        <a:bodyPr/>
        <a:lstStyle/>
        <a:p>
          <a:endParaRPr lang="en-IN" sz="950"/>
        </a:p>
      </dgm:t>
    </dgm:pt>
    <dgm:pt modelId="{570328E5-3D90-49AB-B793-9CBFF2C80E87}">
      <dgm:prSet phldrT="[Text]" custT="1"/>
      <dgm:spPr/>
      <dgm:t>
        <a:bodyPr/>
        <a:lstStyle/>
        <a:p>
          <a:r>
            <a:rPr lang="en-US" sz="950" dirty="0" smtClean="0"/>
            <a:t>FIIs</a:t>
          </a:r>
          <a:endParaRPr lang="en-IN" sz="950" dirty="0"/>
        </a:p>
      </dgm:t>
    </dgm:pt>
    <dgm:pt modelId="{FBE88812-9928-43A4-89A7-F1833FBD8DE0}" type="parTrans" cxnId="{72E03BC0-CB90-417D-A733-3063247C5C43}">
      <dgm:prSet/>
      <dgm:spPr/>
      <dgm:t>
        <a:bodyPr/>
        <a:lstStyle/>
        <a:p>
          <a:endParaRPr lang="en-IN" sz="950" dirty="0"/>
        </a:p>
      </dgm:t>
    </dgm:pt>
    <dgm:pt modelId="{252AFD0C-A3EA-4F60-8A31-3D1B9165465E}" type="sibTrans" cxnId="{72E03BC0-CB90-417D-A733-3063247C5C43}">
      <dgm:prSet/>
      <dgm:spPr/>
      <dgm:t>
        <a:bodyPr/>
        <a:lstStyle/>
        <a:p>
          <a:endParaRPr lang="en-IN" sz="950"/>
        </a:p>
      </dgm:t>
    </dgm:pt>
    <dgm:pt modelId="{B2008205-302D-4ACF-B95F-1409AFADAD0F}">
      <dgm:prSet phldrT="[Text]" custT="1"/>
      <dgm:spPr/>
      <dgm:t>
        <a:bodyPr/>
        <a:lstStyle/>
        <a:p>
          <a:r>
            <a:rPr lang="en-US" sz="950" dirty="0" smtClean="0"/>
            <a:t>NRIs, PIO, QFIs</a:t>
          </a:r>
          <a:endParaRPr lang="en-IN" sz="950" dirty="0"/>
        </a:p>
      </dgm:t>
    </dgm:pt>
    <dgm:pt modelId="{BF5F9A54-BE48-4EC5-8F8A-51B91F47089A}" type="parTrans" cxnId="{93A0A99F-E27F-4B51-A5D2-EEB28D08BDF0}">
      <dgm:prSet/>
      <dgm:spPr/>
      <dgm:t>
        <a:bodyPr/>
        <a:lstStyle/>
        <a:p>
          <a:endParaRPr lang="en-IN" sz="950" dirty="0"/>
        </a:p>
      </dgm:t>
    </dgm:pt>
    <dgm:pt modelId="{945A8E67-7E58-4503-AA65-2EB2C8673CEA}" type="sibTrans" cxnId="{93A0A99F-E27F-4B51-A5D2-EEB28D08BDF0}">
      <dgm:prSet/>
      <dgm:spPr/>
      <dgm:t>
        <a:bodyPr/>
        <a:lstStyle/>
        <a:p>
          <a:endParaRPr lang="en-IN" sz="950"/>
        </a:p>
      </dgm:t>
    </dgm:pt>
    <dgm:pt modelId="{054235F9-D416-4BCC-B282-F41C69D3D204}">
      <dgm:prSet phldrT="[Text]" custT="1"/>
      <dgm:spPr/>
      <dgm:t>
        <a:bodyPr/>
        <a:lstStyle/>
        <a:p>
          <a:r>
            <a:rPr lang="en-US" sz="950" dirty="0" smtClean="0"/>
            <a:t>SEBI regd. FVCI</a:t>
          </a:r>
          <a:endParaRPr lang="en-IN" sz="950" dirty="0"/>
        </a:p>
      </dgm:t>
    </dgm:pt>
    <dgm:pt modelId="{EDB61BE4-3FD8-424E-ACA5-6E00F9F2C56F}" type="parTrans" cxnId="{978EEAE5-BCA0-4088-9547-64E0EB2645E7}">
      <dgm:prSet/>
      <dgm:spPr/>
      <dgm:t>
        <a:bodyPr/>
        <a:lstStyle/>
        <a:p>
          <a:endParaRPr lang="en-IN" sz="950" dirty="0"/>
        </a:p>
      </dgm:t>
    </dgm:pt>
    <dgm:pt modelId="{B28704A9-295A-45D4-9FB1-51D8308ED615}" type="sibTrans" cxnId="{978EEAE5-BCA0-4088-9547-64E0EB2645E7}">
      <dgm:prSet/>
      <dgm:spPr/>
      <dgm:t>
        <a:bodyPr/>
        <a:lstStyle/>
        <a:p>
          <a:endParaRPr lang="en-IN" sz="950"/>
        </a:p>
      </dgm:t>
    </dgm:pt>
    <dgm:pt modelId="{E4D50260-6616-477D-93A6-D4992240EE3B}">
      <dgm:prSet phldrT="[Text]" custT="1"/>
      <dgm:spPr/>
      <dgm:t>
        <a:bodyPr/>
        <a:lstStyle/>
        <a:p>
          <a:r>
            <a:rPr lang="en-US" sz="950" dirty="0" smtClean="0"/>
            <a:t>VCF, IVCUs</a:t>
          </a:r>
          <a:endParaRPr lang="en-IN" sz="950" dirty="0"/>
        </a:p>
      </dgm:t>
    </dgm:pt>
    <dgm:pt modelId="{FD6C1AE4-62D2-4FA7-B44D-E1AC3C6784B7}" type="parTrans" cxnId="{874525A9-6146-4366-B51C-34A050DD2134}">
      <dgm:prSet/>
      <dgm:spPr/>
      <dgm:t>
        <a:bodyPr/>
        <a:lstStyle/>
        <a:p>
          <a:endParaRPr lang="en-IN" sz="950" dirty="0"/>
        </a:p>
      </dgm:t>
    </dgm:pt>
    <dgm:pt modelId="{9330A7B5-CF67-4B18-9D67-83E72CCA1A90}" type="sibTrans" cxnId="{874525A9-6146-4366-B51C-34A050DD2134}">
      <dgm:prSet/>
      <dgm:spPr/>
      <dgm:t>
        <a:bodyPr/>
        <a:lstStyle/>
        <a:p>
          <a:endParaRPr lang="en-IN" sz="950"/>
        </a:p>
      </dgm:t>
    </dgm:pt>
    <dgm:pt modelId="{92C682BB-8020-4550-BFE7-CE6479D9EFF9}">
      <dgm:prSet phldrT="[Text]" custT="1"/>
      <dgm:spPr/>
      <dgm:t>
        <a:bodyPr/>
        <a:lstStyle/>
        <a:p>
          <a:r>
            <a:rPr lang="en-US" sz="950" dirty="0" smtClean="0"/>
            <a:t>Investments on non-</a:t>
          </a:r>
          <a:r>
            <a:rPr lang="en-US" sz="950" dirty="0" err="1" smtClean="0"/>
            <a:t>repatriatable</a:t>
          </a:r>
          <a:r>
            <a:rPr lang="en-US" sz="950" dirty="0" smtClean="0"/>
            <a:t> basis</a:t>
          </a:r>
          <a:endParaRPr lang="en-IN" sz="950" dirty="0"/>
        </a:p>
      </dgm:t>
    </dgm:pt>
    <dgm:pt modelId="{8D16E456-581C-45D1-864C-B24A85CDCC41}" type="parTrans" cxnId="{322F641A-38D0-4DC4-90AB-DBF1A64D44FF}">
      <dgm:prSet/>
      <dgm:spPr/>
      <dgm:t>
        <a:bodyPr/>
        <a:lstStyle/>
        <a:p>
          <a:endParaRPr lang="en-IN" sz="950" dirty="0"/>
        </a:p>
      </dgm:t>
    </dgm:pt>
    <dgm:pt modelId="{93C10CB9-C69D-45D7-A18F-E506E278DAC2}" type="sibTrans" cxnId="{322F641A-38D0-4DC4-90AB-DBF1A64D44FF}">
      <dgm:prSet/>
      <dgm:spPr/>
      <dgm:t>
        <a:bodyPr/>
        <a:lstStyle/>
        <a:p>
          <a:endParaRPr lang="en-IN" sz="950"/>
        </a:p>
      </dgm:t>
    </dgm:pt>
    <dgm:pt modelId="{48336597-DC0A-4FB0-9A0A-B062265E0400}">
      <dgm:prSet phldrT="[Text]" custT="1"/>
      <dgm:spPr/>
      <dgm:t>
        <a:bodyPr/>
        <a:lstStyle/>
        <a:p>
          <a:r>
            <a:rPr lang="en-US" sz="950" dirty="0" smtClean="0"/>
            <a:t>NRIs, PIOs</a:t>
          </a:r>
          <a:endParaRPr lang="en-IN" sz="950" dirty="0"/>
        </a:p>
      </dgm:t>
    </dgm:pt>
    <dgm:pt modelId="{1C0ADE53-5300-4233-8D6B-8FE2F4A285A6}" type="parTrans" cxnId="{BB397173-C444-41AC-A6AC-D8923C1397E3}">
      <dgm:prSet/>
      <dgm:spPr/>
      <dgm:t>
        <a:bodyPr/>
        <a:lstStyle/>
        <a:p>
          <a:endParaRPr lang="en-IN" sz="950" dirty="0"/>
        </a:p>
      </dgm:t>
    </dgm:pt>
    <dgm:pt modelId="{AD16C2F6-6A74-4B59-A5F3-0C8A94437DA5}" type="sibTrans" cxnId="{BB397173-C444-41AC-A6AC-D8923C1397E3}">
      <dgm:prSet/>
      <dgm:spPr/>
      <dgm:t>
        <a:bodyPr/>
        <a:lstStyle/>
        <a:p>
          <a:endParaRPr lang="en-IN" sz="950"/>
        </a:p>
      </dgm:t>
    </dgm:pt>
    <dgm:pt modelId="{CD1664AE-C517-4528-B596-470340AF2DA8}" type="pres">
      <dgm:prSet presAssocID="{99F9F9D1-B114-42A1-912B-CBBF316CC25D}" presName="hierChild1" presStyleCnt="0">
        <dgm:presLayoutVars>
          <dgm:chPref val="1"/>
          <dgm:dir/>
          <dgm:animOne val="branch"/>
          <dgm:animLvl val="lvl"/>
          <dgm:resizeHandles/>
        </dgm:presLayoutVars>
      </dgm:prSet>
      <dgm:spPr/>
      <dgm:t>
        <a:bodyPr/>
        <a:lstStyle/>
        <a:p>
          <a:endParaRPr lang="en-IN"/>
        </a:p>
      </dgm:t>
    </dgm:pt>
    <dgm:pt modelId="{DE4614E9-805B-4494-AFB2-C7420B62B6FA}" type="pres">
      <dgm:prSet presAssocID="{17F988E2-D07A-422F-9ABE-104D9EE0AD8D}" presName="hierRoot1" presStyleCnt="0"/>
      <dgm:spPr/>
    </dgm:pt>
    <dgm:pt modelId="{D60EFDF8-E4D8-4562-A753-F9D13DA2B729}" type="pres">
      <dgm:prSet presAssocID="{17F988E2-D07A-422F-9ABE-104D9EE0AD8D}" presName="composite" presStyleCnt="0"/>
      <dgm:spPr/>
    </dgm:pt>
    <dgm:pt modelId="{D65B80C0-DB42-47D8-AB62-08598E7492D3}" type="pres">
      <dgm:prSet presAssocID="{17F988E2-D07A-422F-9ABE-104D9EE0AD8D}" presName="background" presStyleLbl="node0" presStyleIdx="0" presStyleCnt="1"/>
      <dgm:spPr/>
    </dgm:pt>
    <dgm:pt modelId="{1E2CCC94-84B4-45F9-80EC-51B191AA8529}" type="pres">
      <dgm:prSet presAssocID="{17F988E2-D07A-422F-9ABE-104D9EE0AD8D}" presName="text" presStyleLbl="fgAcc0" presStyleIdx="0" presStyleCnt="1">
        <dgm:presLayoutVars>
          <dgm:chPref val="3"/>
        </dgm:presLayoutVars>
      </dgm:prSet>
      <dgm:spPr/>
      <dgm:t>
        <a:bodyPr/>
        <a:lstStyle/>
        <a:p>
          <a:endParaRPr lang="en-IN"/>
        </a:p>
      </dgm:t>
    </dgm:pt>
    <dgm:pt modelId="{CD27B9D0-C5F1-466B-9136-83EFCACECC84}" type="pres">
      <dgm:prSet presAssocID="{17F988E2-D07A-422F-9ABE-104D9EE0AD8D}" presName="hierChild2" presStyleCnt="0"/>
      <dgm:spPr/>
    </dgm:pt>
    <dgm:pt modelId="{3393BC9C-EA96-430A-BA05-17395CF15C18}" type="pres">
      <dgm:prSet presAssocID="{0DDE01BC-0CBD-4946-AA18-5B5D4441C256}" presName="Name10" presStyleLbl="parChTrans1D2" presStyleIdx="0" presStyleCnt="5"/>
      <dgm:spPr/>
      <dgm:t>
        <a:bodyPr/>
        <a:lstStyle/>
        <a:p>
          <a:endParaRPr lang="en-IN"/>
        </a:p>
      </dgm:t>
    </dgm:pt>
    <dgm:pt modelId="{37893164-F3BF-4318-A5EB-F10D24EBD3BE}" type="pres">
      <dgm:prSet presAssocID="{0F9470CC-B242-488A-8117-63A79301C2B8}" presName="hierRoot2" presStyleCnt="0"/>
      <dgm:spPr/>
    </dgm:pt>
    <dgm:pt modelId="{38983467-3D93-4B53-8DB9-51DB75BB5BAA}" type="pres">
      <dgm:prSet presAssocID="{0F9470CC-B242-488A-8117-63A79301C2B8}" presName="composite2" presStyleCnt="0"/>
      <dgm:spPr/>
    </dgm:pt>
    <dgm:pt modelId="{5EE2E7CF-B36B-44E3-9847-65AE54FACA19}" type="pres">
      <dgm:prSet presAssocID="{0F9470CC-B242-488A-8117-63A79301C2B8}" presName="background2" presStyleLbl="node2" presStyleIdx="0" presStyleCnt="5"/>
      <dgm:spPr/>
    </dgm:pt>
    <dgm:pt modelId="{A1DD4BD9-794E-428C-81CB-B76FECB1CA6F}" type="pres">
      <dgm:prSet presAssocID="{0F9470CC-B242-488A-8117-63A79301C2B8}" presName="text2" presStyleLbl="fgAcc2" presStyleIdx="0" presStyleCnt="5">
        <dgm:presLayoutVars>
          <dgm:chPref val="3"/>
        </dgm:presLayoutVars>
      </dgm:prSet>
      <dgm:spPr/>
      <dgm:t>
        <a:bodyPr/>
        <a:lstStyle/>
        <a:p>
          <a:endParaRPr lang="en-IN"/>
        </a:p>
      </dgm:t>
    </dgm:pt>
    <dgm:pt modelId="{0E291B3F-839A-4AE6-9B71-371765EC31E2}" type="pres">
      <dgm:prSet presAssocID="{0F9470CC-B242-488A-8117-63A79301C2B8}" presName="hierChild3" presStyleCnt="0"/>
      <dgm:spPr/>
    </dgm:pt>
    <dgm:pt modelId="{99B9D1B8-C1AF-4EDB-966A-5AB3E6E84122}" type="pres">
      <dgm:prSet presAssocID="{DC8BE09A-F97A-4065-B846-7CDD1BD65E93}" presName="Name17" presStyleLbl="parChTrans1D3" presStyleIdx="0" presStyleCnt="9"/>
      <dgm:spPr/>
      <dgm:t>
        <a:bodyPr/>
        <a:lstStyle/>
        <a:p>
          <a:endParaRPr lang="en-IN"/>
        </a:p>
      </dgm:t>
    </dgm:pt>
    <dgm:pt modelId="{A2BBF8FF-92D6-4BE2-AA9E-F9960245ABD5}" type="pres">
      <dgm:prSet presAssocID="{117C8721-6DB1-4E1B-A8CA-09230F037C34}" presName="hierRoot3" presStyleCnt="0"/>
      <dgm:spPr/>
    </dgm:pt>
    <dgm:pt modelId="{9C25DE56-F291-460B-BB06-068238F354D9}" type="pres">
      <dgm:prSet presAssocID="{117C8721-6DB1-4E1B-A8CA-09230F037C34}" presName="composite3" presStyleCnt="0"/>
      <dgm:spPr/>
    </dgm:pt>
    <dgm:pt modelId="{CB4D7B1A-BDA9-4147-8E48-6F57930E6D90}" type="pres">
      <dgm:prSet presAssocID="{117C8721-6DB1-4E1B-A8CA-09230F037C34}" presName="background3" presStyleLbl="node3" presStyleIdx="0" presStyleCnt="9"/>
      <dgm:spPr/>
    </dgm:pt>
    <dgm:pt modelId="{6B3D0862-7C65-4073-B789-07E9329C5B06}" type="pres">
      <dgm:prSet presAssocID="{117C8721-6DB1-4E1B-A8CA-09230F037C34}" presName="text3" presStyleLbl="fgAcc3" presStyleIdx="0" presStyleCnt="9">
        <dgm:presLayoutVars>
          <dgm:chPref val="3"/>
        </dgm:presLayoutVars>
      </dgm:prSet>
      <dgm:spPr/>
      <dgm:t>
        <a:bodyPr/>
        <a:lstStyle/>
        <a:p>
          <a:endParaRPr lang="en-IN"/>
        </a:p>
      </dgm:t>
    </dgm:pt>
    <dgm:pt modelId="{065AB9E5-3886-4530-89D2-79937CB69E16}" type="pres">
      <dgm:prSet presAssocID="{117C8721-6DB1-4E1B-A8CA-09230F037C34}" presName="hierChild4" presStyleCnt="0"/>
      <dgm:spPr/>
    </dgm:pt>
    <dgm:pt modelId="{4BA38BFA-0957-41BB-AF31-60951E04825A}" type="pres">
      <dgm:prSet presAssocID="{C159F148-E0F4-46BE-BCE6-449AE5585299}" presName="Name17" presStyleLbl="parChTrans1D3" presStyleIdx="1" presStyleCnt="9"/>
      <dgm:spPr/>
      <dgm:t>
        <a:bodyPr/>
        <a:lstStyle/>
        <a:p>
          <a:endParaRPr lang="en-IN"/>
        </a:p>
      </dgm:t>
    </dgm:pt>
    <dgm:pt modelId="{88B107F5-F7FF-4C1C-B1F6-22CCC60DBFDE}" type="pres">
      <dgm:prSet presAssocID="{10DF6920-974A-4C9E-AC06-EACBD6163E94}" presName="hierRoot3" presStyleCnt="0"/>
      <dgm:spPr/>
    </dgm:pt>
    <dgm:pt modelId="{E7671909-DF4F-4848-BA87-60EF7B68A41D}" type="pres">
      <dgm:prSet presAssocID="{10DF6920-974A-4C9E-AC06-EACBD6163E94}" presName="composite3" presStyleCnt="0"/>
      <dgm:spPr/>
    </dgm:pt>
    <dgm:pt modelId="{E76EB5D4-569D-4E3C-8636-69A09FC50C79}" type="pres">
      <dgm:prSet presAssocID="{10DF6920-974A-4C9E-AC06-EACBD6163E94}" presName="background3" presStyleLbl="node3" presStyleIdx="1" presStyleCnt="9"/>
      <dgm:spPr/>
    </dgm:pt>
    <dgm:pt modelId="{8348DDEB-A542-4EB4-A7D8-19CAB3F46E15}" type="pres">
      <dgm:prSet presAssocID="{10DF6920-974A-4C9E-AC06-EACBD6163E94}" presName="text3" presStyleLbl="fgAcc3" presStyleIdx="1" presStyleCnt="9">
        <dgm:presLayoutVars>
          <dgm:chPref val="3"/>
        </dgm:presLayoutVars>
      </dgm:prSet>
      <dgm:spPr/>
      <dgm:t>
        <a:bodyPr/>
        <a:lstStyle/>
        <a:p>
          <a:endParaRPr lang="en-IN"/>
        </a:p>
      </dgm:t>
    </dgm:pt>
    <dgm:pt modelId="{0121AA76-B8A7-4177-91D5-E51BC23AA71B}" type="pres">
      <dgm:prSet presAssocID="{10DF6920-974A-4C9E-AC06-EACBD6163E94}" presName="hierChild4" presStyleCnt="0"/>
      <dgm:spPr/>
    </dgm:pt>
    <dgm:pt modelId="{D4F0A696-79D8-4669-A3F8-B1FC581CF167}" type="pres">
      <dgm:prSet presAssocID="{C50E05B0-8932-4C7C-A3FA-E16C410AF612}" presName="Name23" presStyleLbl="parChTrans1D4" presStyleIdx="0" presStyleCnt="1"/>
      <dgm:spPr/>
      <dgm:t>
        <a:bodyPr/>
        <a:lstStyle/>
        <a:p>
          <a:endParaRPr lang="en-IN"/>
        </a:p>
      </dgm:t>
    </dgm:pt>
    <dgm:pt modelId="{086C608E-6B4C-4264-A398-0332857CC753}" type="pres">
      <dgm:prSet presAssocID="{1081DAFE-3794-4A2B-9CBF-40A04236470B}" presName="hierRoot4" presStyleCnt="0"/>
      <dgm:spPr/>
    </dgm:pt>
    <dgm:pt modelId="{EADEE42E-6048-4959-8BDB-6A5C11478F64}" type="pres">
      <dgm:prSet presAssocID="{1081DAFE-3794-4A2B-9CBF-40A04236470B}" presName="composite4" presStyleCnt="0"/>
      <dgm:spPr/>
    </dgm:pt>
    <dgm:pt modelId="{CC25ED8C-F32E-41ED-8CEA-DB6C4D153FCD}" type="pres">
      <dgm:prSet presAssocID="{1081DAFE-3794-4A2B-9CBF-40A04236470B}" presName="background4" presStyleLbl="node4" presStyleIdx="0" presStyleCnt="1"/>
      <dgm:spPr/>
    </dgm:pt>
    <dgm:pt modelId="{D6901281-F6BC-4A23-B7CB-932FC25B1998}" type="pres">
      <dgm:prSet presAssocID="{1081DAFE-3794-4A2B-9CBF-40A04236470B}" presName="text4" presStyleLbl="fgAcc4" presStyleIdx="0" presStyleCnt="1">
        <dgm:presLayoutVars>
          <dgm:chPref val="3"/>
        </dgm:presLayoutVars>
      </dgm:prSet>
      <dgm:spPr/>
      <dgm:t>
        <a:bodyPr/>
        <a:lstStyle/>
        <a:p>
          <a:endParaRPr lang="en-IN"/>
        </a:p>
      </dgm:t>
    </dgm:pt>
    <dgm:pt modelId="{FCC7FF1E-D23A-4309-B522-504AD0A9E606}" type="pres">
      <dgm:prSet presAssocID="{1081DAFE-3794-4A2B-9CBF-40A04236470B}" presName="hierChild5" presStyleCnt="0"/>
      <dgm:spPr/>
    </dgm:pt>
    <dgm:pt modelId="{4720EB7F-4BD9-4B21-9A5A-65E63F466F0D}" type="pres">
      <dgm:prSet presAssocID="{801B27B4-8822-41B7-97C2-09C45D8CD382}" presName="Name10" presStyleLbl="parChTrans1D2" presStyleIdx="1" presStyleCnt="5"/>
      <dgm:spPr/>
      <dgm:t>
        <a:bodyPr/>
        <a:lstStyle/>
        <a:p>
          <a:endParaRPr lang="en-IN"/>
        </a:p>
      </dgm:t>
    </dgm:pt>
    <dgm:pt modelId="{4461B59E-6ED5-4986-980D-445ADED96185}" type="pres">
      <dgm:prSet presAssocID="{7D160B38-D61B-4B40-BC34-23759176A3B1}" presName="hierRoot2" presStyleCnt="0"/>
      <dgm:spPr/>
    </dgm:pt>
    <dgm:pt modelId="{F6B5A8F7-524E-40D1-87F2-950442F6C717}" type="pres">
      <dgm:prSet presAssocID="{7D160B38-D61B-4B40-BC34-23759176A3B1}" presName="composite2" presStyleCnt="0"/>
      <dgm:spPr/>
    </dgm:pt>
    <dgm:pt modelId="{A4BFED18-37A6-4F5A-902A-C2A8C045D710}" type="pres">
      <dgm:prSet presAssocID="{7D160B38-D61B-4B40-BC34-23759176A3B1}" presName="background2" presStyleLbl="node2" presStyleIdx="1" presStyleCnt="5"/>
      <dgm:spPr/>
    </dgm:pt>
    <dgm:pt modelId="{4B5073EF-702F-4058-9863-BA6A56C31CEE}" type="pres">
      <dgm:prSet presAssocID="{7D160B38-D61B-4B40-BC34-23759176A3B1}" presName="text2" presStyleLbl="fgAcc2" presStyleIdx="1" presStyleCnt="5">
        <dgm:presLayoutVars>
          <dgm:chPref val="3"/>
        </dgm:presLayoutVars>
      </dgm:prSet>
      <dgm:spPr/>
      <dgm:t>
        <a:bodyPr/>
        <a:lstStyle/>
        <a:p>
          <a:endParaRPr lang="en-IN"/>
        </a:p>
      </dgm:t>
    </dgm:pt>
    <dgm:pt modelId="{D1928CD3-4E59-4D00-B31D-C70FCB39D8BF}" type="pres">
      <dgm:prSet presAssocID="{7D160B38-D61B-4B40-BC34-23759176A3B1}" presName="hierChild3" presStyleCnt="0"/>
      <dgm:spPr/>
    </dgm:pt>
    <dgm:pt modelId="{DD475237-936D-4BA7-AA08-50B4D52F2F2D}" type="pres">
      <dgm:prSet presAssocID="{FBE88812-9928-43A4-89A7-F1833FBD8DE0}" presName="Name17" presStyleLbl="parChTrans1D3" presStyleIdx="2" presStyleCnt="9"/>
      <dgm:spPr/>
      <dgm:t>
        <a:bodyPr/>
        <a:lstStyle/>
        <a:p>
          <a:endParaRPr lang="en-IN"/>
        </a:p>
      </dgm:t>
    </dgm:pt>
    <dgm:pt modelId="{198D75A9-F25D-4E47-ADB7-93CA766B9AA6}" type="pres">
      <dgm:prSet presAssocID="{570328E5-3D90-49AB-B793-9CBFF2C80E87}" presName="hierRoot3" presStyleCnt="0"/>
      <dgm:spPr/>
    </dgm:pt>
    <dgm:pt modelId="{EC4A7CDE-6403-4325-AE8C-694BBE4DE7A1}" type="pres">
      <dgm:prSet presAssocID="{570328E5-3D90-49AB-B793-9CBFF2C80E87}" presName="composite3" presStyleCnt="0"/>
      <dgm:spPr/>
    </dgm:pt>
    <dgm:pt modelId="{84A99508-424E-4279-982E-C66C216DE9A6}" type="pres">
      <dgm:prSet presAssocID="{570328E5-3D90-49AB-B793-9CBFF2C80E87}" presName="background3" presStyleLbl="node3" presStyleIdx="2" presStyleCnt="9"/>
      <dgm:spPr/>
    </dgm:pt>
    <dgm:pt modelId="{4EB853C5-832C-43B0-BF18-23CC1A5CB738}" type="pres">
      <dgm:prSet presAssocID="{570328E5-3D90-49AB-B793-9CBFF2C80E87}" presName="text3" presStyleLbl="fgAcc3" presStyleIdx="2" presStyleCnt="9">
        <dgm:presLayoutVars>
          <dgm:chPref val="3"/>
        </dgm:presLayoutVars>
      </dgm:prSet>
      <dgm:spPr/>
      <dgm:t>
        <a:bodyPr/>
        <a:lstStyle/>
        <a:p>
          <a:endParaRPr lang="en-IN"/>
        </a:p>
      </dgm:t>
    </dgm:pt>
    <dgm:pt modelId="{D2028985-3109-4763-8A34-C2515812EA97}" type="pres">
      <dgm:prSet presAssocID="{570328E5-3D90-49AB-B793-9CBFF2C80E87}" presName="hierChild4" presStyleCnt="0"/>
      <dgm:spPr/>
    </dgm:pt>
    <dgm:pt modelId="{88DC631E-E525-4761-94DC-07455A745DE4}" type="pres">
      <dgm:prSet presAssocID="{BF5F9A54-BE48-4EC5-8F8A-51B91F47089A}" presName="Name17" presStyleLbl="parChTrans1D3" presStyleIdx="3" presStyleCnt="9"/>
      <dgm:spPr/>
      <dgm:t>
        <a:bodyPr/>
        <a:lstStyle/>
        <a:p>
          <a:endParaRPr lang="en-IN"/>
        </a:p>
      </dgm:t>
    </dgm:pt>
    <dgm:pt modelId="{E2E50C1F-7767-4584-8642-A4E1C3B7ACDB}" type="pres">
      <dgm:prSet presAssocID="{B2008205-302D-4ACF-B95F-1409AFADAD0F}" presName="hierRoot3" presStyleCnt="0"/>
      <dgm:spPr/>
    </dgm:pt>
    <dgm:pt modelId="{89A7AD4E-A69A-4F0C-B0A2-522AD2BD482A}" type="pres">
      <dgm:prSet presAssocID="{B2008205-302D-4ACF-B95F-1409AFADAD0F}" presName="composite3" presStyleCnt="0"/>
      <dgm:spPr/>
    </dgm:pt>
    <dgm:pt modelId="{6EF34B65-BB88-43C8-9E1F-1E65B4915B78}" type="pres">
      <dgm:prSet presAssocID="{B2008205-302D-4ACF-B95F-1409AFADAD0F}" presName="background3" presStyleLbl="node3" presStyleIdx="3" presStyleCnt="9"/>
      <dgm:spPr/>
    </dgm:pt>
    <dgm:pt modelId="{D62B4326-27B2-48D2-9243-D6137AAA9B2F}" type="pres">
      <dgm:prSet presAssocID="{B2008205-302D-4ACF-B95F-1409AFADAD0F}" presName="text3" presStyleLbl="fgAcc3" presStyleIdx="3" presStyleCnt="9">
        <dgm:presLayoutVars>
          <dgm:chPref val="3"/>
        </dgm:presLayoutVars>
      </dgm:prSet>
      <dgm:spPr/>
      <dgm:t>
        <a:bodyPr/>
        <a:lstStyle/>
        <a:p>
          <a:endParaRPr lang="en-IN"/>
        </a:p>
      </dgm:t>
    </dgm:pt>
    <dgm:pt modelId="{8B0F8E67-6F7A-435E-9C6F-462973F471F1}" type="pres">
      <dgm:prSet presAssocID="{B2008205-302D-4ACF-B95F-1409AFADAD0F}" presName="hierChild4" presStyleCnt="0"/>
      <dgm:spPr/>
    </dgm:pt>
    <dgm:pt modelId="{A8CDEABA-BDB8-4F98-BE9D-15F576462D8D}" type="pres">
      <dgm:prSet presAssocID="{26FE455D-894B-4F84-9F78-8414EEDE395C}" presName="Name10" presStyleLbl="parChTrans1D2" presStyleIdx="2" presStyleCnt="5"/>
      <dgm:spPr/>
      <dgm:t>
        <a:bodyPr/>
        <a:lstStyle/>
        <a:p>
          <a:endParaRPr lang="en-IN"/>
        </a:p>
      </dgm:t>
    </dgm:pt>
    <dgm:pt modelId="{1DCFD1D9-A8B2-470D-BC01-82423FF6FBC0}" type="pres">
      <dgm:prSet presAssocID="{71450CC6-85E0-437C-BD10-52C5706E9440}" presName="hierRoot2" presStyleCnt="0"/>
      <dgm:spPr/>
    </dgm:pt>
    <dgm:pt modelId="{60C6A463-84CE-4ED4-96BC-DEB44058E3F9}" type="pres">
      <dgm:prSet presAssocID="{71450CC6-85E0-437C-BD10-52C5706E9440}" presName="composite2" presStyleCnt="0"/>
      <dgm:spPr/>
    </dgm:pt>
    <dgm:pt modelId="{6D86C994-BA24-4D04-932E-80180ED490AF}" type="pres">
      <dgm:prSet presAssocID="{71450CC6-85E0-437C-BD10-52C5706E9440}" presName="background2" presStyleLbl="node2" presStyleIdx="2" presStyleCnt="5"/>
      <dgm:spPr/>
    </dgm:pt>
    <dgm:pt modelId="{4F2EE5B4-B349-49C7-B1DF-08268AEF8787}" type="pres">
      <dgm:prSet presAssocID="{71450CC6-85E0-437C-BD10-52C5706E9440}" presName="text2" presStyleLbl="fgAcc2" presStyleIdx="2" presStyleCnt="5">
        <dgm:presLayoutVars>
          <dgm:chPref val="3"/>
        </dgm:presLayoutVars>
      </dgm:prSet>
      <dgm:spPr/>
      <dgm:t>
        <a:bodyPr/>
        <a:lstStyle/>
        <a:p>
          <a:endParaRPr lang="en-IN"/>
        </a:p>
      </dgm:t>
    </dgm:pt>
    <dgm:pt modelId="{6BB47F10-19D9-45BF-A2E3-C5F03720691F}" type="pres">
      <dgm:prSet presAssocID="{71450CC6-85E0-437C-BD10-52C5706E9440}" presName="hierChild3" presStyleCnt="0"/>
      <dgm:spPr/>
    </dgm:pt>
    <dgm:pt modelId="{7E14ACC1-9650-4C93-A9FB-365B2FE31888}" type="pres">
      <dgm:prSet presAssocID="{EDB61BE4-3FD8-424E-ACA5-6E00F9F2C56F}" presName="Name17" presStyleLbl="parChTrans1D3" presStyleIdx="4" presStyleCnt="9"/>
      <dgm:spPr/>
      <dgm:t>
        <a:bodyPr/>
        <a:lstStyle/>
        <a:p>
          <a:endParaRPr lang="en-IN"/>
        </a:p>
      </dgm:t>
    </dgm:pt>
    <dgm:pt modelId="{7E629569-C444-4395-9527-8B4CE8E80775}" type="pres">
      <dgm:prSet presAssocID="{054235F9-D416-4BCC-B282-F41C69D3D204}" presName="hierRoot3" presStyleCnt="0"/>
      <dgm:spPr/>
    </dgm:pt>
    <dgm:pt modelId="{25F390BB-3A4D-42DF-BDDB-49A5F7448FF1}" type="pres">
      <dgm:prSet presAssocID="{054235F9-D416-4BCC-B282-F41C69D3D204}" presName="composite3" presStyleCnt="0"/>
      <dgm:spPr/>
    </dgm:pt>
    <dgm:pt modelId="{F9B4EBA0-5F31-4F01-B5F1-36C4A19CFC89}" type="pres">
      <dgm:prSet presAssocID="{054235F9-D416-4BCC-B282-F41C69D3D204}" presName="background3" presStyleLbl="node3" presStyleIdx="4" presStyleCnt="9"/>
      <dgm:spPr/>
    </dgm:pt>
    <dgm:pt modelId="{91F5DAE7-B23D-4067-AE97-4EE4F6026C10}" type="pres">
      <dgm:prSet presAssocID="{054235F9-D416-4BCC-B282-F41C69D3D204}" presName="text3" presStyleLbl="fgAcc3" presStyleIdx="4" presStyleCnt="9">
        <dgm:presLayoutVars>
          <dgm:chPref val="3"/>
        </dgm:presLayoutVars>
      </dgm:prSet>
      <dgm:spPr/>
      <dgm:t>
        <a:bodyPr/>
        <a:lstStyle/>
        <a:p>
          <a:endParaRPr lang="en-IN"/>
        </a:p>
      </dgm:t>
    </dgm:pt>
    <dgm:pt modelId="{7A9FE510-D4AD-4554-B6F1-82C803F1D959}" type="pres">
      <dgm:prSet presAssocID="{054235F9-D416-4BCC-B282-F41C69D3D204}" presName="hierChild4" presStyleCnt="0"/>
      <dgm:spPr/>
    </dgm:pt>
    <dgm:pt modelId="{EF4FF19E-DDA2-4DE8-8E6F-2D588592B19D}" type="pres">
      <dgm:prSet presAssocID="{FD6C1AE4-62D2-4FA7-B44D-E1AC3C6784B7}" presName="Name17" presStyleLbl="parChTrans1D3" presStyleIdx="5" presStyleCnt="9"/>
      <dgm:spPr/>
      <dgm:t>
        <a:bodyPr/>
        <a:lstStyle/>
        <a:p>
          <a:endParaRPr lang="en-IN"/>
        </a:p>
      </dgm:t>
    </dgm:pt>
    <dgm:pt modelId="{B8B6CC96-986E-464F-A284-B3ACBD5571EF}" type="pres">
      <dgm:prSet presAssocID="{E4D50260-6616-477D-93A6-D4992240EE3B}" presName="hierRoot3" presStyleCnt="0"/>
      <dgm:spPr/>
    </dgm:pt>
    <dgm:pt modelId="{F35AD74E-80F5-41F4-88A3-32456003AB3E}" type="pres">
      <dgm:prSet presAssocID="{E4D50260-6616-477D-93A6-D4992240EE3B}" presName="composite3" presStyleCnt="0"/>
      <dgm:spPr/>
    </dgm:pt>
    <dgm:pt modelId="{AE6FCD45-6924-478E-BED3-7271D6F31F76}" type="pres">
      <dgm:prSet presAssocID="{E4D50260-6616-477D-93A6-D4992240EE3B}" presName="background3" presStyleLbl="node3" presStyleIdx="5" presStyleCnt="9"/>
      <dgm:spPr/>
    </dgm:pt>
    <dgm:pt modelId="{7D87A09C-B5BF-41F2-A9ED-2BDDCCA40770}" type="pres">
      <dgm:prSet presAssocID="{E4D50260-6616-477D-93A6-D4992240EE3B}" presName="text3" presStyleLbl="fgAcc3" presStyleIdx="5" presStyleCnt="9">
        <dgm:presLayoutVars>
          <dgm:chPref val="3"/>
        </dgm:presLayoutVars>
      </dgm:prSet>
      <dgm:spPr/>
      <dgm:t>
        <a:bodyPr/>
        <a:lstStyle/>
        <a:p>
          <a:endParaRPr lang="en-IN"/>
        </a:p>
      </dgm:t>
    </dgm:pt>
    <dgm:pt modelId="{8E735846-133E-46DD-9C74-0AE2F95CFAA2}" type="pres">
      <dgm:prSet presAssocID="{E4D50260-6616-477D-93A6-D4992240EE3B}" presName="hierChild4" presStyleCnt="0"/>
      <dgm:spPr/>
    </dgm:pt>
    <dgm:pt modelId="{3A299A25-DE66-471A-A375-AB9ABC6D1DB0}" type="pres">
      <dgm:prSet presAssocID="{768B06FA-5DF2-4668-ACB2-984E18683EF9}" presName="Name10" presStyleLbl="parChTrans1D2" presStyleIdx="3" presStyleCnt="5"/>
      <dgm:spPr/>
      <dgm:t>
        <a:bodyPr/>
        <a:lstStyle/>
        <a:p>
          <a:endParaRPr lang="en-IN"/>
        </a:p>
      </dgm:t>
    </dgm:pt>
    <dgm:pt modelId="{4DF8A1A2-4A71-4FEE-8CC0-8162187B0FC0}" type="pres">
      <dgm:prSet presAssocID="{EA54F5F9-1ADC-48CE-9B36-C0A1DD67189F}" presName="hierRoot2" presStyleCnt="0"/>
      <dgm:spPr/>
    </dgm:pt>
    <dgm:pt modelId="{18D78440-6A8A-416D-938A-5437D7A918A1}" type="pres">
      <dgm:prSet presAssocID="{EA54F5F9-1ADC-48CE-9B36-C0A1DD67189F}" presName="composite2" presStyleCnt="0"/>
      <dgm:spPr/>
    </dgm:pt>
    <dgm:pt modelId="{BFBA5900-66F7-42A2-90C4-578ADFCECFD0}" type="pres">
      <dgm:prSet presAssocID="{EA54F5F9-1ADC-48CE-9B36-C0A1DD67189F}" presName="background2" presStyleLbl="node2" presStyleIdx="3" presStyleCnt="5"/>
      <dgm:spPr/>
    </dgm:pt>
    <dgm:pt modelId="{474D96A7-5F66-436B-9247-1BAD59282F28}" type="pres">
      <dgm:prSet presAssocID="{EA54F5F9-1ADC-48CE-9B36-C0A1DD67189F}" presName="text2" presStyleLbl="fgAcc2" presStyleIdx="3" presStyleCnt="5">
        <dgm:presLayoutVars>
          <dgm:chPref val="3"/>
        </dgm:presLayoutVars>
      </dgm:prSet>
      <dgm:spPr/>
      <dgm:t>
        <a:bodyPr/>
        <a:lstStyle/>
        <a:p>
          <a:endParaRPr lang="en-IN"/>
        </a:p>
      </dgm:t>
    </dgm:pt>
    <dgm:pt modelId="{D505809B-0AE5-41BF-B802-6277199AA0D8}" type="pres">
      <dgm:prSet presAssocID="{EA54F5F9-1ADC-48CE-9B36-C0A1DD67189F}" presName="hierChild3" presStyleCnt="0"/>
      <dgm:spPr/>
    </dgm:pt>
    <dgm:pt modelId="{0F8DC761-4653-46AD-96D1-D1E2514FC004}" type="pres">
      <dgm:prSet presAssocID="{A6A24F64-3728-4AF2-95D8-C9D5C4B1289E}" presName="Name17" presStyleLbl="parChTrans1D3" presStyleIdx="6" presStyleCnt="9"/>
      <dgm:spPr/>
      <dgm:t>
        <a:bodyPr/>
        <a:lstStyle/>
        <a:p>
          <a:endParaRPr lang="en-IN"/>
        </a:p>
      </dgm:t>
    </dgm:pt>
    <dgm:pt modelId="{C5010E98-CB88-4BA2-8DE1-7DB1A30AA963}" type="pres">
      <dgm:prSet presAssocID="{6D452190-CE34-4B27-965E-399CE7FB62A9}" presName="hierRoot3" presStyleCnt="0"/>
      <dgm:spPr/>
    </dgm:pt>
    <dgm:pt modelId="{9DE9FA68-ADD7-46DC-9066-5876F4FCF5AD}" type="pres">
      <dgm:prSet presAssocID="{6D452190-CE34-4B27-965E-399CE7FB62A9}" presName="composite3" presStyleCnt="0"/>
      <dgm:spPr/>
    </dgm:pt>
    <dgm:pt modelId="{729ADB0F-0CE0-401E-8737-9701AE39C6A7}" type="pres">
      <dgm:prSet presAssocID="{6D452190-CE34-4B27-965E-399CE7FB62A9}" presName="background3" presStyleLbl="node3" presStyleIdx="6" presStyleCnt="9"/>
      <dgm:spPr/>
    </dgm:pt>
    <dgm:pt modelId="{1D57FC59-A616-4284-8F95-059851495C27}" type="pres">
      <dgm:prSet presAssocID="{6D452190-CE34-4B27-965E-399CE7FB62A9}" presName="text3" presStyleLbl="fgAcc3" presStyleIdx="6" presStyleCnt="9">
        <dgm:presLayoutVars>
          <dgm:chPref val="3"/>
        </dgm:presLayoutVars>
      </dgm:prSet>
      <dgm:spPr/>
      <dgm:t>
        <a:bodyPr/>
        <a:lstStyle/>
        <a:p>
          <a:endParaRPr lang="en-IN"/>
        </a:p>
      </dgm:t>
    </dgm:pt>
    <dgm:pt modelId="{3AF70C70-A636-499F-9CC4-65EE06292D0F}" type="pres">
      <dgm:prSet presAssocID="{6D452190-CE34-4B27-965E-399CE7FB62A9}" presName="hierChild4" presStyleCnt="0"/>
      <dgm:spPr/>
    </dgm:pt>
    <dgm:pt modelId="{683A3D04-516E-440D-BA37-4E2197332B3D}" type="pres">
      <dgm:prSet presAssocID="{89D087CE-377E-4F0B-A2A6-456FA47104FE}" presName="Name17" presStyleLbl="parChTrans1D3" presStyleIdx="7" presStyleCnt="9"/>
      <dgm:spPr/>
      <dgm:t>
        <a:bodyPr/>
        <a:lstStyle/>
        <a:p>
          <a:endParaRPr lang="en-IN"/>
        </a:p>
      </dgm:t>
    </dgm:pt>
    <dgm:pt modelId="{1F3F2541-D143-4B38-8BE5-936912B9555B}" type="pres">
      <dgm:prSet presAssocID="{09D12393-A122-48FC-82C3-F603BE3006B5}" presName="hierRoot3" presStyleCnt="0"/>
      <dgm:spPr/>
    </dgm:pt>
    <dgm:pt modelId="{3C9ACDF8-4EA2-4E5E-8812-DA4F1D850621}" type="pres">
      <dgm:prSet presAssocID="{09D12393-A122-48FC-82C3-F603BE3006B5}" presName="composite3" presStyleCnt="0"/>
      <dgm:spPr/>
    </dgm:pt>
    <dgm:pt modelId="{E2B6F2D7-24DD-444F-9E86-B51528D4FAD1}" type="pres">
      <dgm:prSet presAssocID="{09D12393-A122-48FC-82C3-F603BE3006B5}" presName="background3" presStyleLbl="node3" presStyleIdx="7" presStyleCnt="9"/>
      <dgm:spPr/>
    </dgm:pt>
    <dgm:pt modelId="{860D01E4-A503-4833-AB3A-44B798CB5DD9}" type="pres">
      <dgm:prSet presAssocID="{09D12393-A122-48FC-82C3-F603BE3006B5}" presName="text3" presStyleLbl="fgAcc3" presStyleIdx="7" presStyleCnt="9">
        <dgm:presLayoutVars>
          <dgm:chPref val="3"/>
        </dgm:presLayoutVars>
      </dgm:prSet>
      <dgm:spPr/>
      <dgm:t>
        <a:bodyPr/>
        <a:lstStyle/>
        <a:p>
          <a:endParaRPr lang="en-IN"/>
        </a:p>
      </dgm:t>
    </dgm:pt>
    <dgm:pt modelId="{34A3AC03-54CE-476F-B91C-B03DA8A9D312}" type="pres">
      <dgm:prSet presAssocID="{09D12393-A122-48FC-82C3-F603BE3006B5}" presName="hierChild4" presStyleCnt="0"/>
      <dgm:spPr/>
    </dgm:pt>
    <dgm:pt modelId="{7D35AED2-7138-452B-BF82-2D8070C33525}" type="pres">
      <dgm:prSet presAssocID="{8D16E456-581C-45D1-864C-B24A85CDCC41}" presName="Name10" presStyleLbl="parChTrans1D2" presStyleIdx="4" presStyleCnt="5"/>
      <dgm:spPr/>
      <dgm:t>
        <a:bodyPr/>
        <a:lstStyle/>
        <a:p>
          <a:endParaRPr lang="en-IN"/>
        </a:p>
      </dgm:t>
    </dgm:pt>
    <dgm:pt modelId="{35AA10F8-AD41-4C6F-A783-B2B98D394997}" type="pres">
      <dgm:prSet presAssocID="{92C682BB-8020-4550-BFE7-CE6479D9EFF9}" presName="hierRoot2" presStyleCnt="0"/>
      <dgm:spPr/>
    </dgm:pt>
    <dgm:pt modelId="{4A73FF1A-091D-40DC-9643-B77BFB5480A0}" type="pres">
      <dgm:prSet presAssocID="{92C682BB-8020-4550-BFE7-CE6479D9EFF9}" presName="composite2" presStyleCnt="0"/>
      <dgm:spPr/>
    </dgm:pt>
    <dgm:pt modelId="{E7B7C1F4-27C9-4B64-8908-8FB7B3AF6D8C}" type="pres">
      <dgm:prSet presAssocID="{92C682BB-8020-4550-BFE7-CE6479D9EFF9}" presName="background2" presStyleLbl="node2" presStyleIdx="4" presStyleCnt="5"/>
      <dgm:spPr/>
    </dgm:pt>
    <dgm:pt modelId="{331BF39C-FA2C-4EC5-90C8-E3ABA8D08DDA}" type="pres">
      <dgm:prSet presAssocID="{92C682BB-8020-4550-BFE7-CE6479D9EFF9}" presName="text2" presStyleLbl="fgAcc2" presStyleIdx="4" presStyleCnt="5">
        <dgm:presLayoutVars>
          <dgm:chPref val="3"/>
        </dgm:presLayoutVars>
      </dgm:prSet>
      <dgm:spPr/>
      <dgm:t>
        <a:bodyPr/>
        <a:lstStyle/>
        <a:p>
          <a:endParaRPr lang="en-IN"/>
        </a:p>
      </dgm:t>
    </dgm:pt>
    <dgm:pt modelId="{C8575967-C6F2-4247-8C94-BD0A44C6506D}" type="pres">
      <dgm:prSet presAssocID="{92C682BB-8020-4550-BFE7-CE6479D9EFF9}" presName="hierChild3" presStyleCnt="0"/>
      <dgm:spPr/>
    </dgm:pt>
    <dgm:pt modelId="{0FDCCBF7-D220-437F-AC1E-D34D08065D0E}" type="pres">
      <dgm:prSet presAssocID="{1C0ADE53-5300-4233-8D6B-8FE2F4A285A6}" presName="Name17" presStyleLbl="parChTrans1D3" presStyleIdx="8" presStyleCnt="9"/>
      <dgm:spPr/>
      <dgm:t>
        <a:bodyPr/>
        <a:lstStyle/>
        <a:p>
          <a:endParaRPr lang="en-IN"/>
        </a:p>
      </dgm:t>
    </dgm:pt>
    <dgm:pt modelId="{16AD3AD7-0961-4717-A5C1-0D885CA7FAD8}" type="pres">
      <dgm:prSet presAssocID="{48336597-DC0A-4FB0-9A0A-B062265E0400}" presName="hierRoot3" presStyleCnt="0"/>
      <dgm:spPr/>
    </dgm:pt>
    <dgm:pt modelId="{9E831A7A-F4A2-43C0-98EE-BE43D4FDCFAC}" type="pres">
      <dgm:prSet presAssocID="{48336597-DC0A-4FB0-9A0A-B062265E0400}" presName="composite3" presStyleCnt="0"/>
      <dgm:spPr/>
    </dgm:pt>
    <dgm:pt modelId="{097E05A9-47B6-4419-929D-7943F0BF80C9}" type="pres">
      <dgm:prSet presAssocID="{48336597-DC0A-4FB0-9A0A-B062265E0400}" presName="background3" presStyleLbl="node3" presStyleIdx="8" presStyleCnt="9"/>
      <dgm:spPr/>
    </dgm:pt>
    <dgm:pt modelId="{57F4F109-93FB-4667-A80C-F1BE6DC4BD1C}" type="pres">
      <dgm:prSet presAssocID="{48336597-DC0A-4FB0-9A0A-B062265E0400}" presName="text3" presStyleLbl="fgAcc3" presStyleIdx="8" presStyleCnt="9">
        <dgm:presLayoutVars>
          <dgm:chPref val="3"/>
        </dgm:presLayoutVars>
      </dgm:prSet>
      <dgm:spPr/>
      <dgm:t>
        <a:bodyPr/>
        <a:lstStyle/>
        <a:p>
          <a:endParaRPr lang="en-IN"/>
        </a:p>
      </dgm:t>
    </dgm:pt>
    <dgm:pt modelId="{1A75D151-E641-418F-BB50-15A8E86AE28F}" type="pres">
      <dgm:prSet presAssocID="{48336597-DC0A-4FB0-9A0A-B062265E0400}" presName="hierChild4" presStyleCnt="0"/>
      <dgm:spPr/>
    </dgm:pt>
  </dgm:ptLst>
  <dgm:cxnLst>
    <dgm:cxn modelId="{BB397173-C444-41AC-A6AC-D8923C1397E3}" srcId="{92C682BB-8020-4550-BFE7-CE6479D9EFF9}" destId="{48336597-DC0A-4FB0-9A0A-B062265E0400}" srcOrd="0" destOrd="0" parTransId="{1C0ADE53-5300-4233-8D6B-8FE2F4A285A6}" sibTransId="{AD16C2F6-6A74-4B59-A5F3-0C8A94437DA5}"/>
    <dgm:cxn modelId="{9221ADD4-3948-403D-A61F-18B8FDB72B67}" type="presOf" srcId="{71450CC6-85E0-437C-BD10-52C5706E9440}" destId="{4F2EE5B4-B349-49C7-B1DF-08268AEF8787}" srcOrd="0" destOrd="0" presId="urn:microsoft.com/office/officeart/2005/8/layout/hierarchy1"/>
    <dgm:cxn modelId="{C0F1D287-5619-4B84-835B-0FF29056E7AE}" type="presOf" srcId="{117C8721-6DB1-4E1B-A8CA-09230F037C34}" destId="{6B3D0862-7C65-4073-B789-07E9329C5B06}" srcOrd="0" destOrd="0" presId="urn:microsoft.com/office/officeart/2005/8/layout/hierarchy1"/>
    <dgm:cxn modelId="{93A0A99F-E27F-4B51-A5D2-EEB28D08BDF0}" srcId="{7D160B38-D61B-4B40-BC34-23759176A3B1}" destId="{B2008205-302D-4ACF-B95F-1409AFADAD0F}" srcOrd="1" destOrd="0" parTransId="{BF5F9A54-BE48-4EC5-8F8A-51B91F47089A}" sibTransId="{945A8E67-7E58-4503-AA65-2EB2C8673CEA}"/>
    <dgm:cxn modelId="{978EEAE5-BCA0-4088-9547-64E0EB2645E7}" srcId="{71450CC6-85E0-437C-BD10-52C5706E9440}" destId="{054235F9-D416-4BCC-B282-F41C69D3D204}" srcOrd="0" destOrd="0" parTransId="{EDB61BE4-3FD8-424E-ACA5-6E00F9F2C56F}" sibTransId="{B28704A9-295A-45D4-9FB1-51D8308ED615}"/>
    <dgm:cxn modelId="{322F641A-38D0-4DC4-90AB-DBF1A64D44FF}" srcId="{17F988E2-D07A-422F-9ABE-104D9EE0AD8D}" destId="{92C682BB-8020-4550-BFE7-CE6479D9EFF9}" srcOrd="4" destOrd="0" parTransId="{8D16E456-581C-45D1-864C-B24A85CDCC41}" sibTransId="{93C10CB9-C69D-45D7-A18F-E506E278DAC2}"/>
    <dgm:cxn modelId="{BF9AD0AA-FDBB-4720-B24A-FB3CD2AD546B}" type="presOf" srcId="{99F9F9D1-B114-42A1-912B-CBBF316CC25D}" destId="{CD1664AE-C517-4528-B596-470340AF2DA8}" srcOrd="0" destOrd="0" presId="urn:microsoft.com/office/officeart/2005/8/layout/hierarchy1"/>
    <dgm:cxn modelId="{EE959C6A-D8C5-4925-8A2E-FD92E5AC5774}" srcId="{17F988E2-D07A-422F-9ABE-104D9EE0AD8D}" destId="{EA54F5F9-1ADC-48CE-9B36-C0A1DD67189F}" srcOrd="3" destOrd="0" parTransId="{768B06FA-5DF2-4668-ACB2-984E18683EF9}" sibTransId="{9599D2CD-7157-4346-B87D-76B9B1E2223C}"/>
    <dgm:cxn modelId="{BEB81574-59B5-401D-8E12-1541A1BF17F1}" type="presOf" srcId="{7D160B38-D61B-4B40-BC34-23759176A3B1}" destId="{4B5073EF-702F-4058-9863-BA6A56C31CEE}" srcOrd="0" destOrd="0" presId="urn:microsoft.com/office/officeart/2005/8/layout/hierarchy1"/>
    <dgm:cxn modelId="{4013E065-981D-4CD8-A935-F89F4505839F}" type="presOf" srcId="{8D16E456-581C-45D1-864C-B24A85CDCC41}" destId="{7D35AED2-7138-452B-BF82-2D8070C33525}" srcOrd="0" destOrd="0" presId="urn:microsoft.com/office/officeart/2005/8/layout/hierarchy1"/>
    <dgm:cxn modelId="{0F84B2F1-CE13-42BD-AE00-A3EF026B59FF}" type="presOf" srcId="{10DF6920-974A-4C9E-AC06-EACBD6163E94}" destId="{8348DDEB-A542-4EB4-A7D8-19CAB3F46E15}" srcOrd="0" destOrd="0" presId="urn:microsoft.com/office/officeart/2005/8/layout/hierarchy1"/>
    <dgm:cxn modelId="{9F6A074F-87E1-4884-8B96-8DC2A8AF3D51}" type="presOf" srcId="{6D452190-CE34-4B27-965E-399CE7FB62A9}" destId="{1D57FC59-A616-4284-8F95-059851495C27}" srcOrd="0" destOrd="0" presId="urn:microsoft.com/office/officeart/2005/8/layout/hierarchy1"/>
    <dgm:cxn modelId="{5EE10453-E59A-41AF-8F28-5399C1800BC3}" type="presOf" srcId="{09D12393-A122-48FC-82C3-F603BE3006B5}" destId="{860D01E4-A503-4833-AB3A-44B798CB5DD9}" srcOrd="0" destOrd="0" presId="urn:microsoft.com/office/officeart/2005/8/layout/hierarchy1"/>
    <dgm:cxn modelId="{2947E77F-0BDB-4EA0-BEB8-0C0C3C5DBF47}" type="presOf" srcId="{C50E05B0-8932-4C7C-A3FA-E16C410AF612}" destId="{D4F0A696-79D8-4669-A3F8-B1FC581CF167}" srcOrd="0" destOrd="0" presId="urn:microsoft.com/office/officeart/2005/8/layout/hierarchy1"/>
    <dgm:cxn modelId="{85F6515D-970C-4D3F-ACAF-34CE0EAA66DC}" type="presOf" srcId="{89D087CE-377E-4F0B-A2A6-456FA47104FE}" destId="{683A3D04-516E-440D-BA37-4E2197332B3D}" srcOrd="0" destOrd="0" presId="urn:microsoft.com/office/officeart/2005/8/layout/hierarchy1"/>
    <dgm:cxn modelId="{A6223EC7-3EA2-44B8-89EB-F8DEE3E8C97E}" srcId="{17F988E2-D07A-422F-9ABE-104D9EE0AD8D}" destId="{7D160B38-D61B-4B40-BC34-23759176A3B1}" srcOrd="1" destOrd="0" parTransId="{801B27B4-8822-41B7-97C2-09C45D8CD382}" sibTransId="{4DDC1809-EDD6-4C8B-8B9C-C3332656AC9A}"/>
    <dgm:cxn modelId="{72E03BC0-CB90-417D-A733-3063247C5C43}" srcId="{7D160B38-D61B-4B40-BC34-23759176A3B1}" destId="{570328E5-3D90-49AB-B793-9CBFF2C80E87}" srcOrd="0" destOrd="0" parTransId="{FBE88812-9928-43A4-89A7-F1833FBD8DE0}" sibTransId="{252AFD0C-A3EA-4F60-8A31-3D1B9165465E}"/>
    <dgm:cxn modelId="{C2E92BA2-93FB-4D00-8962-7605E6AB13CC}" type="presOf" srcId="{BF5F9A54-BE48-4EC5-8F8A-51B91F47089A}" destId="{88DC631E-E525-4761-94DC-07455A745DE4}" srcOrd="0" destOrd="0" presId="urn:microsoft.com/office/officeart/2005/8/layout/hierarchy1"/>
    <dgm:cxn modelId="{0749ACEA-CEA1-44C3-8CF4-E3CC90A0A791}" type="presOf" srcId="{E4D50260-6616-477D-93A6-D4992240EE3B}" destId="{7D87A09C-B5BF-41F2-A9ED-2BDDCCA40770}" srcOrd="0" destOrd="0" presId="urn:microsoft.com/office/officeart/2005/8/layout/hierarchy1"/>
    <dgm:cxn modelId="{56E49740-EC90-4BDC-B552-5B1ADA1A89DB}" type="presOf" srcId="{1C0ADE53-5300-4233-8D6B-8FE2F4A285A6}" destId="{0FDCCBF7-D220-437F-AC1E-D34D08065D0E}" srcOrd="0" destOrd="0" presId="urn:microsoft.com/office/officeart/2005/8/layout/hierarchy1"/>
    <dgm:cxn modelId="{177B65A1-8ACC-4C07-AF5A-6AD453741B6C}" srcId="{EA54F5F9-1ADC-48CE-9B36-C0A1DD67189F}" destId="{6D452190-CE34-4B27-965E-399CE7FB62A9}" srcOrd="0" destOrd="0" parTransId="{A6A24F64-3728-4AF2-95D8-C9D5C4B1289E}" sibTransId="{D51330AB-9FB1-417F-B4D0-12ABFF7D2943}"/>
    <dgm:cxn modelId="{A3239B61-CDF8-4CB5-9A16-490227746BF9}" type="presOf" srcId="{B2008205-302D-4ACF-B95F-1409AFADAD0F}" destId="{D62B4326-27B2-48D2-9243-D6137AAA9B2F}" srcOrd="0" destOrd="0" presId="urn:microsoft.com/office/officeart/2005/8/layout/hierarchy1"/>
    <dgm:cxn modelId="{15B21DCA-0D8B-405F-BEFA-67246327F111}" srcId="{0F9470CC-B242-488A-8117-63A79301C2B8}" destId="{117C8721-6DB1-4E1B-A8CA-09230F037C34}" srcOrd="0" destOrd="0" parTransId="{DC8BE09A-F97A-4065-B846-7CDD1BD65E93}" sibTransId="{26B2C297-A83C-42B7-830E-11B9137B9F3D}"/>
    <dgm:cxn modelId="{4812FD72-D587-4621-87C0-E669B54D61FF}" type="presOf" srcId="{48336597-DC0A-4FB0-9A0A-B062265E0400}" destId="{57F4F109-93FB-4667-A80C-F1BE6DC4BD1C}" srcOrd="0" destOrd="0" presId="urn:microsoft.com/office/officeart/2005/8/layout/hierarchy1"/>
    <dgm:cxn modelId="{58189A0A-A17C-4620-B9B0-B7A55C162385}" type="presOf" srcId="{801B27B4-8822-41B7-97C2-09C45D8CD382}" destId="{4720EB7F-4BD9-4B21-9A5A-65E63F466F0D}" srcOrd="0" destOrd="0" presId="urn:microsoft.com/office/officeart/2005/8/layout/hierarchy1"/>
    <dgm:cxn modelId="{8CECEEBE-F7D1-4A2C-8B18-3358CD14DD0A}" type="presOf" srcId="{17F988E2-D07A-422F-9ABE-104D9EE0AD8D}" destId="{1E2CCC94-84B4-45F9-80EC-51B191AA8529}" srcOrd="0" destOrd="0" presId="urn:microsoft.com/office/officeart/2005/8/layout/hierarchy1"/>
    <dgm:cxn modelId="{078BBA38-7A6C-43AF-B01D-4176E1A98C31}" type="presOf" srcId="{EDB61BE4-3FD8-424E-ACA5-6E00F9F2C56F}" destId="{7E14ACC1-9650-4C93-A9FB-365B2FE31888}" srcOrd="0" destOrd="0" presId="urn:microsoft.com/office/officeart/2005/8/layout/hierarchy1"/>
    <dgm:cxn modelId="{CE51D4DF-791E-4B36-A5ED-3181925B6D72}" type="presOf" srcId="{92C682BB-8020-4550-BFE7-CE6479D9EFF9}" destId="{331BF39C-FA2C-4EC5-90C8-E3ABA8D08DDA}" srcOrd="0" destOrd="0" presId="urn:microsoft.com/office/officeart/2005/8/layout/hierarchy1"/>
    <dgm:cxn modelId="{46913F8A-3367-4CBB-8B74-2F2400AFFEBB}" srcId="{0F9470CC-B242-488A-8117-63A79301C2B8}" destId="{10DF6920-974A-4C9E-AC06-EACBD6163E94}" srcOrd="1" destOrd="0" parTransId="{C159F148-E0F4-46BE-BCE6-449AE5585299}" sibTransId="{76749DD4-DF4A-4F20-A5FE-3B027476B534}"/>
    <dgm:cxn modelId="{AEEB708B-491C-4726-A37E-2CC8050E192A}" type="presOf" srcId="{26FE455D-894B-4F84-9F78-8414EEDE395C}" destId="{A8CDEABA-BDB8-4F98-BE9D-15F576462D8D}" srcOrd="0" destOrd="0" presId="urn:microsoft.com/office/officeart/2005/8/layout/hierarchy1"/>
    <dgm:cxn modelId="{F8F1AF2B-3B38-4685-9E64-67617C2CF3E3}" type="presOf" srcId="{768B06FA-5DF2-4668-ACB2-984E18683EF9}" destId="{3A299A25-DE66-471A-A375-AB9ABC6D1DB0}" srcOrd="0" destOrd="0" presId="urn:microsoft.com/office/officeart/2005/8/layout/hierarchy1"/>
    <dgm:cxn modelId="{5AB4A9AC-58D4-43DF-8A68-7B3040FAAF19}" srcId="{17F988E2-D07A-422F-9ABE-104D9EE0AD8D}" destId="{0F9470CC-B242-488A-8117-63A79301C2B8}" srcOrd="0" destOrd="0" parTransId="{0DDE01BC-0CBD-4946-AA18-5B5D4441C256}" sibTransId="{2B8159BB-B996-411F-AB98-1012DFA80EA8}"/>
    <dgm:cxn modelId="{88BA2336-777D-4F08-94BF-5383AB449AE4}" type="presOf" srcId="{570328E5-3D90-49AB-B793-9CBFF2C80E87}" destId="{4EB853C5-832C-43B0-BF18-23CC1A5CB738}" srcOrd="0" destOrd="0" presId="urn:microsoft.com/office/officeart/2005/8/layout/hierarchy1"/>
    <dgm:cxn modelId="{169040B3-58BB-4688-B291-8DE77B9BCFF6}" type="presOf" srcId="{EA54F5F9-1ADC-48CE-9B36-C0A1DD67189F}" destId="{474D96A7-5F66-436B-9247-1BAD59282F28}" srcOrd="0" destOrd="0" presId="urn:microsoft.com/office/officeart/2005/8/layout/hierarchy1"/>
    <dgm:cxn modelId="{E7B2C0C5-88C0-4DBE-984B-676BC7145264}" type="presOf" srcId="{054235F9-D416-4BCC-B282-F41C69D3D204}" destId="{91F5DAE7-B23D-4067-AE97-4EE4F6026C10}" srcOrd="0" destOrd="0" presId="urn:microsoft.com/office/officeart/2005/8/layout/hierarchy1"/>
    <dgm:cxn modelId="{508A21A4-3174-4DBD-945E-B4812B644ECF}" type="presOf" srcId="{1081DAFE-3794-4A2B-9CBF-40A04236470B}" destId="{D6901281-F6BC-4A23-B7CB-932FC25B1998}" srcOrd="0" destOrd="0" presId="urn:microsoft.com/office/officeart/2005/8/layout/hierarchy1"/>
    <dgm:cxn modelId="{BFF95DCB-397E-4A87-BBDA-A4B0ED09942D}" type="presOf" srcId="{0DDE01BC-0CBD-4946-AA18-5B5D4441C256}" destId="{3393BC9C-EA96-430A-BA05-17395CF15C18}" srcOrd="0" destOrd="0" presId="urn:microsoft.com/office/officeart/2005/8/layout/hierarchy1"/>
    <dgm:cxn modelId="{4EAD6F7E-BC67-4276-BFB5-AE51A53B610F}" type="presOf" srcId="{C159F148-E0F4-46BE-BCE6-449AE5585299}" destId="{4BA38BFA-0957-41BB-AF31-60951E04825A}" srcOrd="0" destOrd="0" presId="urn:microsoft.com/office/officeart/2005/8/layout/hierarchy1"/>
    <dgm:cxn modelId="{472C54D6-9B70-4F28-832C-76B8AB5FE1F2}" type="presOf" srcId="{FD6C1AE4-62D2-4FA7-B44D-E1AC3C6784B7}" destId="{EF4FF19E-DDA2-4DE8-8E6F-2D588592B19D}" srcOrd="0" destOrd="0" presId="urn:microsoft.com/office/officeart/2005/8/layout/hierarchy1"/>
    <dgm:cxn modelId="{097A4B4C-656C-4502-A28F-9EAABAF13992}" type="presOf" srcId="{DC8BE09A-F97A-4065-B846-7CDD1BD65E93}" destId="{99B9D1B8-C1AF-4EDB-966A-5AB3E6E84122}" srcOrd="0" destOrd="0" presId="urn:microsoft.com/office/officeart/2005/8/layout/hierarchy1"/>
    <dgm:cxn modelId="{09CEEAEC-F45E-4958-9CC6-DDB9A1615409}" srcId="{99F9F9D1-B114-42A1-912B-CBBF316CC25D}" destId="{17F988E2-D07A-422F-9ABE-104D9EE0AD8D}" srcOrd="0" destOrd="0" parTransId="{54DDD9BB-DA0B-40DA-8E87-56DC5B999955}" sibTransId="{39DD37D8-8EB9-466B-9F51-2F527156931C}"/>
    <dgm:cxn modelId="{0C481363-03AD-41F0-B011-B0E0DA1DAA64}" type="presOf" srcId="{A6A24F64-3728-4AF2-95D8-C9D5C4B1289E}" destId="{0F8DC761-4653-46AD-96D1-D1E2514FC004}" srcOrd="0" destOrd="0" presId="urn:microsoft.com/office/officeart/2005/8/layout/hierarchy1"/>
    <dgm:cxn modelId="{8AE1B886-5F77-407F-BB62-6EEA797D7BC2}" srcId="{10DF6920-974A-4C9E-AC06-EACBD6163E94}" destId="{1081DAFE-3794-4A2B-9CBF-40A04236470B}" srcOrd="0" destOrd="0" parTransId="{C50E05B0-8932-4C7C-A3FA-E16C410AF612}" sibTransId="{DD47ABC1-7636-470F-B8CD-901FF9A65063}"/>
    <dgm:cxn modelId="{9095DB35-1076-4AF8-82D9-B5BAE4E669E2}" type="presOf" srcId="{0F9470CC-B242-488A-8117-63A79301C2B8}" destId="{A1DD4BD9-794E-428C-81CB-B76FECB1CA6F}" srcOrd="0" destOrd="0" presId="urn:microsoft.com/office/officeart/2005/8/layout/hierarchy1"/>
    <dgm:cxn modelId="{B57B9F71-B366-4B55-BFB0-5504BD76CE05}" srcId="{17F988E2-D07A-422F-9ABE-104D9EE0AD8D}" destId="{71450CC6-85E0-437C-BD10-52C5706E9440}" srcOrd="2" destOrd="0" parTransId="{26FE455D-894B-4F84-9F78-8414EEDE395C}" sibTransId="{4FE661EB-4D66-4416-9AC1-13D661DE7519}"/>
    <dgm:cxn modelId="{A17B6107-4195-4796-A078-919C1F42AB42}" srcId="{EA54F5F9-1ADC-48CE-9B36-C0A1DD67189F}" destId="{09D12393-A122-48FC-82C3-F603BE3006B5}" srcOrd="1" destOrd="0" parTransId="{89D087CE-377E-4F0B-A2A6-456FA47104FE}" sibTransId="{F9411CA5-0A37-4985-B49E-6A67E0170186}"/>
    <dgm:cxn modelId="{874525A9-6146-4366-B51C-34A050DD2134}" srcId="{71450CC6-85E0-437C-BD10-52C5706E9440}" destId="{E4D50260-6616-477D-93A6-D4992240EE3B}" srcOrd="1" destOrd="0" parTransId="{FD6C1AE4-62D2-4FA7-B44D-E1AC3C6784B7}" sibTransId="{9330A7B5-CF67-4B18-9D67-83E72CCA1A90}"/>
    <dgm:cxn modelId="{36D21BC9-3398-46D6-82F5-6D0314031195}" type="presOf" srcId="{FBE88812-9928-43A4-89A7-F1833FBD8DE0}" destId="{DD475237-936D-4BA7-AA08-50B4D52F2F2D}" srcOrd="0" destOrd="0" presId="urn:microsoft.com/office/officeart/2005/8/layout/hierarchy1"/>
    <dgm:cxn modelId="{AD1117AA-D813-4BBA-B785-81E24B72F722}" type="presParOf" srcId="{CD1664AE-C517-4528-B596-470340AF2DA8}" destId="{DE4614E9-805B-4494-AFB2-C7420B62B6FA}" srcOrd="0" destOrd="0" presId="urn:microsoft.com/office/officeart/2005/8/layout/hierarchy1"/>
    <dgm:cxn modelId="{B5524CED-02DA-4862-8D80-EDCA9CFFA648}" type="presParOf" srcId="{DE4614E9-805B-4494-AFB2-C7420B62B6FA}" destId="{D60EFDF8-E4D8-4562-A753-F9D13DA2B729}" srcOrd="0" destOrd="0" presId="urn:microsoft.com/office/officeart/2005/8/layout/hierarchy1"/>
    <dgm:cxn modelId="{889C5822-76EC-480D-8D8D-6EDFD46D634F}" type="presParOf" srcId="{D60EFDF8-E4D8-4562-A753-F9D13DA2B729}" destId="{D65B80C0-DB42-47D8-AB62-08598E7492D3}" srcOrd="0" destOrd="0" presId="urn:microsoft.com/office/officeart/2005/8/layout/hierarchy1"/>
    <dgm:cxn modelId="{DC7EAED6-52BA-4B23-A65D-B634AC320491}" type="presParOf" srcId="{D60EFDF8-E4D8-4562-A753-F9D13DA2B729}" destId="{1E2CCC94-84B4-45F9-80EC-51B191AA8529}" srcOrd="1" destOrd="0" presId="urn:microsoft.com/office/officeart/2005/8/layout/hierarchy1"/>
    <dgm:cxn modelId="{C3A2FABA-1AB3-41BB-9D8D-33173111F3D8}" type="presParOf" srcId="{DE4614E9-805B-4494-AFB2-C7420B62B6FA}" destId="{CD27B9D0-C5F1-466B-9136-83EFCACECC84}" srcOrd="1" destOrd="0" presId="urn:microsoft.com/office/officeart/2005/8/layout/hierarchy1"/>
    <dgm:cxn modelId="{B383C96B-8131-4787-8D09-A7F8523BA885}" type="presParOf" srcId="{CD27B9D0-C5F1-466B-9136-83EFCACECC84}" destId="{3393BC9C-EA96-430A-BA05-17395CF15C18}" srcOrd="0" destOrd="0" presId="urn:microsoft.com/office/officeart/2005/8/layout/hierarchy1"/>
    <dgm:cxn modelId="{A8EDDBE8-0606-4FE9-9DEB-87C28EC8AEDE}" type="presParOf" srcId="{CD27B9D0-C5F1-466B-9136-83EFCACECC84}" destId="{37893164-F3BF-4318-A5EB-F10D24EBD3BE}" srcOrd="1" destOrd="0" presId="urn:microsoft.com/office/officeart/2005/8/layout/hierarchy1"/>
    <dgm:cxn modelId="{77453ED9-E1EA-4F83-A4BD-CE256F259CA9}" type="presParOf" srcId="{37893164-F3BF-4318-A5EB-F10D24EBD3BE}" destId="{38983467-3D93-4B53-8DB9-51DB75BB5BAA}" srcOrd="0" destOrd="0" presId="urn:microsoft.com/office/officeart/2005/8/layout/hierarchy1"/>
    <dgm:cxn modelId="{CEBD0DD0-8EA7-43C9-BDCA-49E210FB6CCA}" type="presParOf" srcId="{38983467-3D93-4B53-8DB9-51DB75BB5BAA}" destId="{5EE2E7CF-B36B-44E3-9847-65AE54FACA19}" srcOrd="0" destOrd="0" presId="urn:microsoft.com/office/officeart/2005/8/layout/hierarchy1"/>
    <dgm:cxn modelId="{7A1A6C57-3B50-4682-B55E-B73BC76B9A4C}" type="presParOf" srcId="{38983467-3D93-4B53-8DB9-51DB75BB5BAA}" destId="{A1DD4BD9-794E-428C-81CB-B76FECB1CA6F}" srcOrd="1" destOrd="0" presId="urn:microsoft.com/office/officeart/2005/8/layout/hierarchy1"/>
    <dgm:cxn modelId="{3D45D972-CFF9-4536-B713-A26D2ED47A3E}" type="presParOf" srcId="{37893164-F3BF-4318-A5EB-F10D24EBD3BE}" destId="{0E291B3F-839A-4AE6-9B71-371765EC31E2}" srcOrd="1" destOrd="0" presId="urn:microsoft.com/office/officeart/2005/8/layout/hierarchy1"/>
    <dgm:cxn modelId="{A1ACD405-1B43-48E2-83F4-F9CB49C98203}" type="presParOf" srcId="{0E291B3F-839A-4AE6-9B71-371765EC31E2}" destId="{99B9D1B8-C1AF-4EDB-966A-5AB3E6E84122}" srcOrd="0" destOrd="0" presId="urn:microsoft.com/office/officeart/2005/8/layout/hierarchy1"/>
    <dgm:cxn modelId="{0F823063-CB84-458D-9240-A5F9FAAD055A}" type="presParOf" srcId="{0E291B3F-839A-4AE6-9B71-371765EC31E2}" destId="{A2BBF8FF-92D6-4BE2-AA9E-F9960245ABD5}" srcOrd="1" destOrd="0" presId="urn:microsoft.com/office/officeart/2005/8/layout/hierarchy1"/>
    <dgm:cxn modelId="{B1D7DF14-25C5-4721-8F09-E51D0A42A6F6}" type="presParOf" srcId="{A2BBF8FF-92D6-4BE2-AA9E-F9960245ABD5}" destId="{9C25DE56-F291-460B-BB06-068238F354D9}" srcOrd="0" destOrd="0" presId="urn:microsoft.com/office/officeart/2005/8/layout/hierarchy1"/>
    <dgm:cxn modelId="{EB573BDC-5E54-46BA-8F56-9D9F561FA763}" type="presParOf" srcId="{9C25DE56-F291-460B-BB06-068238F354D9}" destId="{CB4D7B1A-BDA9-4147-8E48-6F57930E6D90}" srcOrd="0" destOrd="0" presId="urn:microsoft.com/office/officeart/2005/8/layout/hierarchy1"/>
    <dgm:cxn modelId="{C54D4151-CA99-4793-9175-3D184F59645B}" type="presParOf" srcId="{9C25DE56-F291-460B-BB06-068238F354D9}" destId="{6B3D0862-7C65-4073-B789-07E9329C5B06}" srcOrd="1" destOrd="0" presId="urn:microsoft.com/office/officeart/2005/8/layout/hierarchy1"/>
    <dgm:cxn modelId="{B31EB7DA-206E-476C-87E7-62863ECEDC0D}" type="presParOf" srcId="{A2BBF8FF-92D6-4BE2-AA9E-F9960245ABD5}" destId="{065AB9E5-3886-4530-89D2-79937CB69E16}" srcOrd="1" destOrd="0" presId="urn:microsoft.com/office/officeart/2005/8/layout/hierarchy1"/>
    <dgm:cxn modelId="{7275D8B5-4442-4EA4-B861-7E1554AF8502}" type="presParOf" srcId="{0E291B3F-839A-4AE6-9B71-371765EC31E2}" destId="{4BA38BFA-0957-41BB-AF31-60951E04825A}" srcOrd="2" destOrd="0" presId="urn:microsoft.com/office/officeart/2005/8/layout/hierarchy1"/>
    <dgm:cxn modelId="{118B768B-7261-4205-BBCA-B1E5A020F471}" type="presParOf" srcId="{0E291B3F-839A-4AE6-9B71-371765EC31E2}" destId="{88B107F5-F7FF-4C1C-B1F6-22CCC60DBFDE}" srcOrd="3" destOrd="0" presId="urn:microsoft.com/office/officeart/2005/8/layout/hierarchy1"/>
    <dgm:cxn modelId="{82D3F36E-49F1-4DC4-9DF0-D0151A561BFB}" type="presParOf" srcId="{88B107F5-F7FF-4C1C-B1F6-22CCC60DBFDE}" destId="{E7671909-DF4F-4848-BA87-60EF7B68A41D}" srcOrd="0" destOrd="0" presId="urn:microsoft.com/office/officeart/2005/8/layout/hierarchy1"/>
    <dgm:cxn modelId="{07417015-C2E1-4306-B2B4-B2CEE6EE5289}" type="presParOf" srcId="{E7671909-DF4F-4848-BA87-60EF7B68A41D}" destId="{E76EB5D4-569D-4E3C-8636-69A09FC50C79}" srcOrd="0" destOrd="0" presId="urn:microsoft.com/office/officeart/2005/8/layout/hierarchy1"/>
    <dgm:cxn modelId="{799E2249-B53B-4CDE-A210-8BF06706B08F}" type="presParOf" srcId="{E7671909-DF4F-4848-BA87-60EF7B68A41D}" destId="{8348DDEB-A542-4EB4-A7D8-19CAB3F46E15}" srcOrd="1" destOrd="0" presId="urn:microsoft.com/office/officeart/2005/8/layout/hierarchy1"/>
    <dgm:cxn modelId="{305972C2-6AA3-4C79-8B36-44883C4FB47A}" type="presParOf" srcId="{88B107F5-F7FF-4C1C-B1F6-22CCC60DBFDE}" destId="{0121AA76-B8A7-4177-91D5-E51BC23AA71B}" srcOrd="1" destOrd="0" presId="urn:microsoft.com/office/officeart/2005/8/layout/hierarchy1"/>
    <dgm:cxn modelId="{AA4EA924-9E08-4481-8210-6D152B4DCD68}" type="presParOf" srcId="{0121AA76-B8A7-4177-91D5-E51BC23AA71B}" destId="{D4F0A696-79D8-4669-A3F8-B1FC581CF167}" srcOrd="0" destOrd="0" presId="urn:microsoft.com/office/officeart/2005/8/layout/hierarchy1"/>
    <dgm:cxn modelId="{6F9EBB73-06DE-46C1-9C9D-06D8D7A8E1CE}" type="presParOf" srcId="{0121AA76-B8A7-4177-91D5-E51BC23AA71B}" destId="{086C608E-6B4C-4264-A398-0332857CC753}" srcOrd="1" destOrd="0" presId="urn:microsoft.com/office/officeart/2005/8/layout/hierarchy1"/>
    <dgm:cxn modelId="{3785CE12-3F70-4AF3-B993-D6F4D3FB7502}" type="presParOf" srcId="{086C608E-6B4C-4264-A398-0332857CC753}" destId="{EADEE42E-6048-4959-8BDB-6A5C11478F64}" srcOrd="0" destOrd="0" presId="urn:microsoft.com/office/officeart/2005/8/layout/hierarchy1"/>
    <dgm:cxn modelId="{F26139D5-40F6-482D-8292-86C4C3444B32}" type="presParOf" srcId="{EADEE42E-6048-4959-8BDB-6A5C11478F64}" destId="{CC25ED8C-F32E-41ED-8CEA-DB6C4D153FCD}" srcOrd="0" destOrd="0" presId="urn:microsoft.com/office/officeart/2005/8/layout/hierarchy1"/>
    <dgm:cxn modelId="{63C1DE29-37B3-49F0-BD12-D80813831B1B}" type="presParOf" srcId="{EADEE42E-6048-4959-8BDB-6A5C11478F64}" destId="{D6901281-F6BC-4A23-B7CB-932FC25B1998}" srcOrd="1" destOrd="0" presId="urn:microsoft.com/office/officeart/2005/8/layout/hierarchy1"/>
    <dgm:cxn modelId="{5DA88AF8-99D0-4646-BDE8-65ADA37BD97F}" type="presParOf" srcId="{086C608E-6B4C-4264-A398-0332857CC753}" destId="{FCC7FF1E-D23A-4309-B522-504AD0A9E606}" srcOrd="1" destOrd="0" presId="urn:microsoft.com/office/officeart/2005/8/layout/hierarchy1"/>
    <dgm:cxn modelId="{23CBC97F-56D8-4566-907B-5C17E9E88BAD}" type="presParOf" srcId="{CD27B9D0-C5F1-466B-9136-83EFCACECC84}" destId="{4720EB7F-4BD9-4B21-9A5A-65E63F466F0D}" srcOrd="2" destOrd="0" presId="urn:microsoft.com/office/officeart/2005/8/layout/hierarchy1"/>
    <dgm:cxn modelId="{4EF64E15-B911-4F25-8710-B7F804BCB70C}" type="presParOf" srcId="{CD27B9D0-C5F1-466B-9136-83EFCACECC84}" destId="{4461B59E-6ED5-4986-980D-445ADED96185}" srcOrd="3" destOrd="0" presId="urn:microsoft.com/office/officeart/2005/8/layout/hierarchy1"/>
    <dgm:cxn modelId="{B927D612-7898-4A10-9269-884ADB63D0A8}" type="presParOf" srcId="{4461B59E-6ED5-4986-980D-445ADED96185}" destId="{F6B5A8F7-524E-40D1-87F2-950442F6C717}" srcOrd="0" destOrd="0" presId="urn:microsoft.com/office/officeart/2005/8/layout/hierarchy1"/>
    <dgm:cxn modelId="{A5532806-CA98-4C4E-B032-7FB425BFDBDB}" type="presParOf" srcId="{F6B5A8F7-524E-40D1-87F2-950442F6C717}" destId="{A4BFED18-37A6-4F5A-902A-C2A8C045D710}" srcOrd="0" destOrd="0" presId="urn:microsoft.com/office/officeart/2005/8/layout/hierarchy1"/>
    <dgm:cxn modelId="{EDF0E0A3-E5EF-4BC9-87D8-E4ABE34F0D6B}" type="presParOf" srcId="{F6B5A8F7-524E-40D1-87F2-950442F6C717}" destId="{4B5073EF-702F-4058-9863-BA6A56C31CEE}" srcOrd="1" destOrd="0" presId="urn:microsoft.com/office/officeart/2005/8/layout/hierarchy1"/>
    <dgm:cxn modelId="{39800DF2-0345-49DB-8BC5-D0B3F11BEAC3}" type="presParOf" srcId="{4461B59E-6ED5-4986-980D-445ADED96185}" destId="{D1928CD3-4E59-4D00-B31D-C70FCB39D8BF}" srcOrd="1" destOrd="0" presId="urn:microsoft.com/office/officeart/2005/8/layout/hierarchy1"/>
    <dgm:cxn modelId="{2D1E8EB9-8662-4465-9900-DAF2E7E0FDB2}" type="presParOf" srcId="{D1928CD3-4E59-4D00-B31D-C70FCB39D8BF}" destId="{DD475237-936D-4BA7-AA08-50B4D52F2F2D}" srcOrd="0" destOrd="0" presId="urn:microsoft.com/office/officeart/2005/8/layout/hierarchy1"/>
    <dgm:cxn modelId="{E2FA614D-535F-4BA3-87BA-2E0C5019ADB0}" type="presParOf" srcId="{D1928CD3-4E59-4D00-B31D-C70FCB39D8BF}" destId="{198D75A9-F25D-4E47-ADB7-93CA766B9AA6}" srcOrd="1" destOrd="0" presId="urn:microsoft.com/office/officeart/2005/8/layout/hierarchy1"/>
    <dgm:cxn modelId="{079194CB-D001-4E54-A5AF-46EEE183D552}" type="presParOf" srcId="{198D75A9-F25D-4E47-ADB7-93CA766B9AA6}" destId="{EC4A7CDE-6403-4325-AE8C-694BBE4DE7A1}" srcOrd="0" destOrd="0" presId="urn:microsoft.com/office/officeart/2005/8/layout/hierarchy1"/>
    <dgm:cxn modelId="{374229A2-E655-440E-9679-511214BE2FC8}" type="presParOf" srcId="{EC4A7CDE-6403-4325-AE8C-694BBE4DE7A1}" destId="{84A99508-424E-4279-982E-C66C216DE9A6}" srcOrd="0" destOrd="0" presId="urn:microsoft.com/office/officeart/2005/8/layout/hierarchy1"/>
    <dgm:cxn modelId="{10C946A2-4034-4714-B7E9-76C350B5D5DA}" type="presParOf" srcId="{EC4A7CDE-6403-4325-AE8C-694BBE4DE7A1}" destId="{4EB853C5-832C-43B0-BF18-23CC1A5CB738}" srcOrd="1" destOrd="0" presId="urn:microsoft.com/office/officeart/2005/8/layout/hierarchy1"/>
    <dgm:cxn modelId="{9AA15640-3504-440C-9E34-ABD130903D2A}" type="presParOf" srcId="{198D75A9-F25D-4E47-ADB7-93CA766B9AA6}" destId="{D2028985-3109-4763-8A34-C2515812EA97}" srcOrd="1" destOrd="0" presId="urn:microsoft.com/office/officeart/2005/8/layout/hierarchy1"/>
    <dgm:cxn modelId="{9220B4F9-A0E2-4B7A-BC7B-9AD124E8E697}" type="presParOf" srcId="{D1928CD3-4E59-4D00-B31D-C70FCB39D8BF}" destId="{88DC631E-E525-4761-94DC-07455A745DE4}" srcOrd="2" destOrd="0" presId="urn:microsoft.com/office/officeart/2005/8/layout/hierarchy1"/>
    <dgm:cxn modelId="{4FAC15C3-4F0B-45B4-AC1A-60A8E6FCF6FE}" type="presParOf" srcId="{D1928CD3-4E59-4D00-B31D-C70FCB39D8BF}" destId="{E2E50C1F-7767-4584-8642-A4E1C3B7ACDB}" srcOrd="3" destOrd="0" presId="urn:microsoft.com/office/officeart/2005/8/layout/hierarchy1"/>
    <dgm:cxn modelId="{AB0DEAA4-9425-4B70-9FB6-B27AA5210BD2}" type="presParOf" srcId="{E2E50C1F-7767-4584-8642-A4E1C3B7ACDB}" destId="{89A7AD4E-A69A-4F0C-B0A2-522AD2BD482A}" srcOrd="0" destOrd="0" presId="urn:microsoft.com/office/officeart/2005/8/layout/hierarchy1"/>
    <dgm:cxn modelId="{716AE588-7BA1-4DB3-990D-68E7D7ADF46A}" type="presParOf" srcId="{89A7AD4E-A69A-4F0C-B0A2-522AD2BD482A}" destId="{6EF34B65-BB88-43C8-9E1F-1E65B4915B78}" srcOrd="0" destOrd="0" presId="urn:microsoft.com/office/officeart/2005/8/layout/hierarchy1"/>
    <dgm:cxn modelId="{84909746-D27F-4A88-A21D-6E616E805D4B}" type="presParOf" srcId="{89A7AD4E-A69A-4F0C-B0A2-522AD2BD482A}" destId="{D62B4326-27B2-48D2-9243-D6137AAA9B2F}" srcOrd="1" destOrd="0" presId="urn:microsoft.com/office/officeart/2005/8/layout/hierarchy1"/>
    <dgm:cxn modelId="{BAACEB61-4CA3-4096-9F89-13EE1B8C13CB}" type="presParOf" srcId="{E2E50C1F-7767-4584-8642-A4E1C3B7ACDB}" destId="{8B0F8E67-6F7A-435E-9C6F-462973F471F1}" srcOrd="1" destOrd="0" presId="urn:microsoft.com/office/officeart/2005/8/layout/hierarchy1"/>
    <dgm:cxn modelId="{6886C7A7-EE6B-4891-A7DD-99142AD13282}" type="presParOf" srcId="{CD27B9D0-C5F1-466B-9136-83EFCACECC84}" destId="{A8CDEABA-BDB8-4F98-BE9D-15F576462D8D}" srcOrd="4" destOrd="0" presId="urn:microsoft.com/office/officeart/2005/8/layout/hierarchy1"/>
    <dgm:cxn modelId="{BA879255-739C-4A20-BAFE-A906D051E783}" type="presParOf" srcId="{CD27B9D0-C5F1-466B-9136-83EFCACECC84}" destId="{1DCFD1D9-A8B2-470D-BC01-82423FF6FBC0}" srcOrd="5" destOrd="0" presId="urn:microsoft.com/office/officeart/2005/8/layout/hierarchy1"/>
    <dgm:cxn modelId="{99E408D4-F4DF-4EEA-A17D-C3A62E6D604F}" type="presParOf" srcId="{1DCFD1D9-A8B2-470D-BC01-82423FF6FBC0}" destId="{60C6A463-84CE-4ED4-96BC-DEB44058E3F9}" srcOrd="0" destOrd="0" presId="urn:microsoft.com/office/officeart/2005/8/layout/hierarchy1"/>
    <dgm:cxn modelId="{3A8804AA-F968-4DBB-BC3A-B4938934D346}" type="presParOf" srcId="{60C6A463-84CE-4ED4-96BC-DEB44058E3F9}" destId="{6D86C994-BA24-4D04-932E-80180ED490AF}" srcOrd="0" destOrd="0" presId="urn:microsoft.com/office/officeart/2005/8/layout/hierarchy1"/>
    <dgm:cxn modelId="{344A9B7D-6CE4-4180-B2C8-1B193932F669}" type="presParOf" srcId="{60C6A463-84CE-4ED4-96BC-DEB44058E3F9}" destId="{4F2EE5B4-B349-49C7-B1DF-08268AEF8787}" srcOrd="1" destOrd="0" presId="urn:microsoft.com/office/officeart/2005/8/layout/hierarchy1"/>
    <dgm:cxn modelId="{5619AEAF-DEE2-4BF5-A8C4-23AC7554F616}" type="presParOf" srcId="{1DCFD1D9-A8B2-470D-BC01-82423FF6FBC0}" destId="{6BB47F10-19D9-45BF-A2E3-C5F03720691F}" srcOrd="1" destOrd="0" presId="urn:microsoft.com/office/officeart/2005/8/layout/hierarchy1"/>
    <dgm:cxn modelId="{591FFC9F-CDA5-425E-BD6D-C95439D960F5}" type="presParOf" srcId="{6BB47F10-19D9-45BF-A2E3-C5F03720691F}" destId="{7E14ACC1-9650-4C93-A9FB-365B2FE31888}" srcOrd="0" destOrd="0" presId="urn:microsoft.com/office/officeart/2005/8/layout/hierarchy1"/>
    <dgm:cxn modelId="{B0E7C92B-A928-4E2A-8C84-07DB6D3CADBC}" type="presParOf" srcId="{6BB47F10-19D9-45BF-A2E3-C5F03720691F}" destId="{7E629569-C444-4395-9527-8B4CE8E80775}" srcOrd="1" destOrd="0" presId="urn:microsoft.com/office/officeart/2005/8/layout/hierarchy1"/>
    <dgm:cxn modelId="{7FDC3918-DA36-4A8E-B041-E65052044EF6}" type="presParOf" srcId="{7E629569-C444-4395-9527-8B4CE8E80775}" destId="{25F390BB-3A4D-42DF-BDDB-49A5F7448FF1}" srcOrd="0" destOrd="0" presId="urn:microsoft.com/office/officeart/2005/8/layout/hierarchy1"/>
    <dgm:cxn modelId="{A163421C-1155-4E02-83B5-1F14594BD0CD}" type="presParOf" srcId="{25F390BB-3A4D-42DF-BDDB-49A5F7448FF1}" destId="{F9B4EBA0-5F31-4F01-B5F1-36C4A19CFC89}" srcOrd="0" destOrd="0" presId="urn:microsoft.com/office/officeart/2005/8/layout/hierarchy1"/>
    <dgm:cxn modelId="{AB1B548F-9FDE-41E7-9C88-0E3B5B3019F0}" type="presParOf" srcId="{25F390BB-3A4D-42DF-BDDB-49A5F7448FF1}" destId="{91F5DAE7-B23D-4067-AE97-4EE4F6026C10}" srcOrd="1" destOrd="0" presId="urn:microsoft.com/office/officeart/2005/8/layout/hierarchy1"/>
    <dgm:cxn modelId="{1A5FD28B-F254-4377-81F1-7D2573C16519}" type="presParOf" srcId="{7E629569-C444-4395-9527-8B4CE8E80775}" destId="{7A9FE510-D4AD-4554-B6F1-82C803F1D959}" srcOrd="1" destOrd="0" presId="urn:microsoft.com/office/officeart/2005/8/layout/hierarchy1"/>
    <dgm:cxn modelId="{1DCD315C-DF07-476C-8CB6-AEAE46A30588}" type="presParOf" srcId="{6BB47F10-19D9-45BF-A2E3-C5F03720691F}" destId="{EF4FF19E-DDA2-4DE8-8E6F-2D588592B19D}" srcOrd="2" destOrd="0" presId="urn:microsoft.com/office/officeart/2005/8/layout/hierarchy1"/>
    <dgm:cxn modelId="{CDCA501F-5009-4EFA-BEA8-6361DB6966BE}" type="presParOf" srcId="{6BB47F10-19D9-45BF-A2E3-C5F03720691F}" destId="{B8B6CC96-986E-464F-A284-B3ACBD5571EF}" srcOrd="3" destOrd="0" presId="urn:microsoft.com/office/officeart/2005/8/layout/hierarchy1"/>
    <dgm:cxn modelId="{6401B000-F59C-4DD4-9511-58E230D22726}" type="presParOf" srcId="{B8B6CC96-986E-464F-A284-B3ACBD5571EF}" destId="{F35AD74E-80F5-41F4-88A3-32456003AB3E}" srcOrd="0" destOrd="0" presId="urn:microsoft.com/office/officeart/2005/8/layout/hierarchy1"/>
    <dgm:cxn modelId="{75AF8545-2627-4A6D-984E-923D4854A801}" type="presParOf" srcId="{F35AD74E-80F5-41F4-88A3-32456003AB3E}" destId="{AE6FCD45-6924-478E-BED3-7271D6F31F76}" srcOrd="0" destOrd="0" presId="urn:microsoft.com/office/officeart/2005/8/layout/hierarchy1"/>
    <dgm:cxn modelId="{6EEC41E6-3763-437B-849C-50235AED06DE}" type="presParOf" srcId="{F35AD74E-80F5-41F4-88A3-32456003AB3E}" destId="{7D87A09C-B5BF-41F2-A9ED-2BDDCCA40770}" srcOrd="1" destOrd="0" presId="urn:microsoft.com/office/officeart/2005/8/layout/hierarchy1"/>
    <dgm:cxn modelId="{7768E435-90C0-474B-92C6-B1B411AD6343}" type="presParOf" srcId="{B8B6CC96-986E-464F-A284-B3ACBD5571EF}" destId="{8E735846-133E-46DD-9C74-0AE2F95CFAA2}" srcOrd="1" destOrd="0" presId="urn:microsoft.com/office/officeart/2005/8/layout/hierarchy1"/>
    <dgm:cxn modelId="{E55FF3C5-92F6-427A-B33A-0CED43AA77C7}" type="presParOf" srcId="{CD27B9D0-C5F1-466B-9136-83EFCACECC84}" destId="{3A299A25-DE66-471A-A375-AB9ABC6D1DB0}" srcOrd="6" destOrd="0" presId="urn:microsoft.com/office/officeart/2005/8/layout/hierarchy1"/>
    <dgm:cxn modelId="{BF586E3A-98B2-441D-8DE5-34560339EB9B}" type="presParOf" srcId="{CD27B9D0-C5F1-466B-9136-83EFCACECC84}" destId="{4DF8A1A2-4A71-4FEE-8CC0-8162187B0FC0}" srcOrd="7" destOrd="0" presId="urn:microsoft.com/office/officeart/2005/8/layout/hierarchy1"/>
    <dgm:cxn modelId="{8EC4DFB0-7CDA-4D70-AA7A-90E86496B0B4}" type="presParOf" srcId="{4DF8A1A2-4A71-4FEE-8CC0-8162187B0FC0}" destId="{18D78440-6A8A-416D-938A-5437D7A918A1}" srcOrd="0" destOrd="0" presId="urn:microsoft.com/office/officeart/2005/8/layout/hierarchy1"/>
    <dgm:cxn modelId="{36460352-2018-4BD1-AC91-CB5C5E67B3DF}" type="presParOf" srcId="{18D78440-6A8A-416D-938A-5437D7A918A1}" destId="{BFBA5900-66F7-42A2-90C4-578ADFCECFD0}" srcOrd="0" destOrd="0" presId="urn:microsoft.com/office/officeart/2005/8/layout/hierarchy1"/>
    <dgm:cxn modelId="{CD3080BB-7265-4A76-A4A3-158157ABFB41}" type="presParOf" srcId="{18D78440-6A8A-416D-938A-5437D7A918A1}" destId="{474D96A7-5F66-436B-9247-1BAD59282F28}" srcOrd="1" destOrd="0" presId="urn:microsoft.com/office/officeart/2005/8/layout/hierarchy1"/>
    <dgm:cxn modelId="{CE528848-ED5E-4424-8209-DD6E51C8A111}" type="presParOf" srcId="{4DF8A1A2-4A71-4FEE-8CC0-8162187B0FC0}" destId="{D505809B-0AE5-41BF-B802-6277199AA0D8}" srcOrd="1" destOrd="0" presId="urn:microsoft.com/office/officeart/2005/8/layout/hierarchy1"/>
    <dgm:cxn modelId="{BCEEDFC8-EFDF-4455-ADFF-64FDAC11D8C4}" type="presParOf" srcId="{D505809B-0AE5-41BF-B802-6277199AA0D8}" destId="{0F8DC761-4653-46AD-96D1-D1E2514FC004}" srcOrd="0" destOrd="0" presId="urn:microsoft.com/office/officeart/2005/8/layout/hierarchy1"/>
    <dgm:cxn modelId="{E98B6553-CAE7-4A26-B152-76EE96DACB2B}" type="presParOf" srcId="{D505809B-0AE5-41BF-B802-6277199AA0D8}" destId="{C5010E98-CB88-4BA2-8DE1-7DB1A30AA963}" srcOrd="1" destOrd="0" presId="urn:microsoft.com/office/officeart/2005/8/layout/hierarchy1"/>
    <dgm:cxn modelId="{5CCF6F10-8117-4D87-8143-4FD9B61036B1}" type="presParOf" srcId="{C5010E98-CB88-4BA2-8DE1-7DB1A30AA963}" destId="{9DE9FA68-ADD7-46DC-9066-5876F4FCF5AD}" srcOrd="0" destOrd="0" presId="urn:microsoft.com/office/officeart/2005/8/layout/hierarchy1"/>
    <dgm:cxn modelId="{0F677D72-E8C1-4DBA-A69D-2152DDE02F0E}" type="presParOf" srcId="{9DE9FA68-ADD7-46DC-9066-5876F4FCF5AD}" destId="{729ADB0F-0CE0-401E-8737-9701AE39C6A7}" srcOrd="0" destOrd="0" presId="urn:microsoft.com/office/officeart/2005/8/layout/hierarchy1"/>
    <dgm:cxn modelId="{A3C74CDC-016A-4385-98AD-032378DE7E70}" type="presParOf" srcId="{9DE9FA68-ADD7-46DC-9066-5876F4FCF5AD}" destId="{1D57FC59-A616-4284-8F95-059851495C27}" srcOrd="1" destOrd="0" presId="urn:microsoft.com/office/officeart/2005/8/layout/hierarchy1"/>
    <dgm:cxn modelId="{CA826BC4-70F8-4BC0-A730-E62DDF709BA8}" type="presParOf" srcId="{C5010E98-CB88-4BA2-8DE1-7DB1A30AA963}" destId="{3AF70C70-A636-499F-9CC4-65EE06292D0F}" srcOrd="1" destOrd="0" presId="urn:microsoft.com/office/officeart/2005/8/layout/hierarchy1"/>
    <dgm:cxn modelId="{C4F9872F-6D40-426B-87B9-5ED888CCFEF5}" type="presParOf" srcId="{D505809B-0AE5-41BF-B802-6277199AA0D8}" destId="{683A3D04-516E-440D-BA37-4E2197332B3D}" srcOrd="2" destOrd="0" presId="urn:microsoft.com/office/officeart/2005/8/layout/hierarchy1"/>
    <dgm:cxn modelId="{E75B466F-12CD-4EC0-A208-A176B6CB2E9C}" type="presParOf" srcId="{D505809B-0AE5-41BF-B802-6277199AA0D8}" destId="{1F3F2541-D143-4B38-8BE5-936912B9555B}" srcOrd="3" destOrd="0" presId="urn:microsoft.com/office/officeart/2005/8/layout/hierarchy1"/>
    <dgm:cxn modelId="{3E592DBC-43FE-431C-9A63-718F060D1426}" type="presParOf" srcId="{1F3F2541-D143-4B38-8BE5-936912B9555B}" destId="{3C9ACDF8-4EA2-4E5E-8812-DA4F1D850621}" srcOrd="0" destOrd="0" presId="urn:microsoft.com/office/officeart/2005/8/layout/hierarchy1"/>
    <dgm:cxn modelId="{95841973-8CD6-4129-AFA4-D1B9944146B5}" type="presParOf" srcId="{3C9ACDF8-4EA2-4E5E-8812-DA4F1D850621}" destId="{E2B6F2D7-24DD-444F-9E86-B51528D4FAD1}" srcOrd="0" destOrd="0" presId="urn:microsoft.com/office/officeart/2005/8/layout/hierarchy1"/>
    <dgm:cxn modelId="{16707260-49FB-46E2-BA6C-8327F1B77AFF}" type="presParOf" srcId="{3C9ACDF8-4EA2-4E5E-8812-DA4F1D850621}" destId="{860D01E4-A503-4833-AB3A-44B798CB5DD9}" srcOrd="1" destOrd="0" presId="urn:microsoft.com/office/officeart/2005/8/layout/hierarchy1"/>
    <dgm:cxn modelId="{965DCC6D-9EA7-4AC4-82E6-07CEF572A54D}" type="presParOf" srcId="{1F3F2541-D143-4B38-8BE5-936912B9555B}" destId="{34A3AC03-54CE-476F-B91C-B03DA8A9D312}" srcOrd="1" destOrd="0" presId="urn:microsoft.com/office/officeart/2005/8/layout/hierarchy1"/>
    <dgm:cxn modelId="{D34DC37F-8C12-4495-ADCF-2C0D7B2F1126}" type="presParOf" srcId="{CD27B9D0-C5F1-466B-9136-83EFCACECC84}" destId="{7D35AED2-7138-452B-BF82-2D8070C33525}" srcOrd="8" destOrd="0" presId="urn:microsoft.com/office/officeart/2005/8/layout/hierarchy1"/>
    <dgm:cxn modelId="{73A55313-1439-4C5A-8CE5-78CE17F32C65}" type="presParOf" srcId="{CD27B9D0-C5F1-466B-9136-83EFCACECC84}" destId="{35AA10F8-AD41-4C6F-A783-B2B98D394997}" srcOrd="9" destOrd="0" presId="urn:microsoft.com/office/officeart/2005/8/layout/hierarchy1"/>
    <dgm:cxn modelId="{0AD49D52-3C56-4C4A-B4E1-1768DA94ED5D}" type="presParOf" srcId="{35AA10F8-AD41-4C6F-A783-B2B98D394997}" destId="{4A73FF1A-091D-40DC-9643-B77BFB5480A0}" srcOrd="0" destOrd="0" presId="urn:microsoft.com/office/officeart/2005/8/layout/hierarchy1"/>
    <dgm:cxn modelId="{D04B7AED-5909-4A1C-9EEC-77E37E1DB550}" type="presParOf" srcId="{4A73FF1A-091D-40DC-9643-B77BFB5480A0}" destId="{E7B7C1F4-27C9-4B64-8908-8FB7B3AF6D8C}" srcOrd="0" destOrd="0" presId="urn:microsoft.com/office/officeart/2005/8/layout/hierarchy1"/>
    <dgm:cxn modelId="{A7BE205D-4DB8-45F3-AB15-0AA3E9CC5973}" type="presParOf" srcId="{4A73FF1A-091D-40DC-9643-B77BFB5480A0}" destId="{331BF39C-FA2C-4EC5-90C8-E3ABA8D08DDA}" srcOrd="1" destOrd="0" presId="urn:microsoft.com/office/officeart/2005/8/layout/hierarchy1"/>
    <dgm:cxn modelId="{170647E4-BE75-4778-B88E-1B5E4819FA1A}" type="presParOf" srcId="{35AA10F8-AD41-4C6F-A783-B2B98D394997}" destId="{C8575967-C6F2-4247-8C94-BD0A44C6506D}" srcOrd="1" destOrd="0" presId="urn:microsoft.com/office/officeart/2005/8/layout/hierarchy1"/>
    <dgm:cxn modelId="{E6805C00-1461-4905-AC77-71307ACBFED5}" type="presParOf" srcId="{C8575967-C6F2-4247-8C94-BD0A44C6506D}" destId="{0FDCCBF7-D220-437F-AC1E-D34D08065D0E}" srcOrd="0" destOrd="0" presId="urn:microsoft.com/office/officeart/2005/8/layout/hierarchy1"/>
    <dgm:cxn modelId="{5B416BFF-8FDC-44B5-BC96-0FA1109C681D}" type="presParOf" srcId="{C8575967-C6F2-4247-8C94-BD0A44C6506D}" destId="{16AD3AD7-0961-4717-A5C1-0D885CA7FAD8}" srcOrd="1" destOrd="0" presId="urn:microsoft.com/office/officeart/2005/8/layout/hierarchy1"/>
    <dgm:cxn modelId="{8C1308C6-7E65-4CE0-8ACF-9A14E29B29BB}" type="presParOf" srcId="{16AD3AD7-0961-4717-A5C1-0D885CA7FAD8}" destId="{9E831A7A-F4A2-43C0-98EE-BE43D4FDCFAC}" srcOrd="0" destOrd="0" presId="urn:microsoft.com/office/officeart/2005/8/layout/hierarchy1"/>
    <dgm:cxn modelId="{DD227CFD-0B21-4FF0-992E-4AB2737CC4DB}" type="presParOf" srcId="{9E831A7A-F4A2-43C0-98EE-BE43D4FDCFAC}" destId="{097E05A9-47B6-4419-929D-7943F0BF80C9}" srcOrd="0" destOrd="0" presId="urn:microsoft.com/office/officeart/2005/8/layout/hierarchy1"/>
    <dgm:cxn modelId="{2BE70E34-3735-4259-BC9F-E7AA876BF661}" type="presParOf" srcId="{9E831A7A-F4A2-43C0-98EE-BE43D4FDCFAC}" destId="{57F4F109-93FB-4667-A80C-F1BE6DC4BD1C}" srcOrd="1" destOrd="0" presId="urn:microsoft.com/office/officeart/2005/8/layout/hierarchy1"/>
    <dgm:cxn modelId="{0D189D69-A79F-43FE-AEEA-9A95E65C9B85}" type="presParOf" srcId="{16AD3AD7-0961-4717-A5C1-0D885CA7FAD8}" destId="{1A75D151-E641-418F-BB50-15A8E86AE28F}" srcOrd="1" destOrd="0" presId="urn:microsoft.com/office/officeart/2005/8/layout/hierarchy1"/>
  </dgm:cxnLst>
  <dgm:bg/>
  <dgm:whole/>
</dgm:dataModel>
</file>

<file path=ppt/diagrams/data3.xml><?xml version="1.0" encoding="utf-8"?>
<dgm:dataModel xmlns:dgm="http://schemas.openxmlformats.org/drawingml/2006/diagram" xmlns:a="http://schemas.openxmlformats.org/drawingml/2006/main">
  <dgm:ptLst>
    <dgm:pt modelId="{04523161-B322-446E-9B8C-10A068B3CC4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78474C44-071C-43DC-8956-EE4C9D3524D1}">
      <dgm:prSet phldrT="[Text]"/>
      <dgm:spPr/>
      <dgm:t>
        <a:bodyPr/>
        <a:lstStyle/>
        <a:p>
          <a:r>
            <a:rPr lang="en-US" b="1" dirty="0" smtClean="0"/>
            <a:t>Intimation</a:t>
          </a:r>
          <a:endParaRPr lang="en-IN" b="1" dirty="0"/>
        </a:p>
      </dgm:t>
    </dgm:pt>
    <dgm:pt modelId="{1366B0C8-B8B1-4883-8B8A-09E82CACCAA5}" type="parTrans" cxnId="{C3833834-5C06-46E9-BA8B-1DA00FF29D74}">
      <dgm:prSet/>
      <dgm:spPr/>
      <dgm:t>
        <a:bodyPr/>
        <a:lstStyle/>
        <a:p>
          <a:endParaRPr lang="en-IN"/>
        </a:p>
      </dgm:t>
    </dgm:pt>
    <dgm:pt modelId="{9A2CCDF9-7D37-45FF-8CFA-091F5759B83E}" type="sibTrans" cxnId="{C3833834-5C06-46E9-BA8B-1DA00FF29D74}">
      <dgm:prSet/>
      <dgm:spPr/>
      <dgm:t>
        <a:bodyPr/>
        <a:lstStyle/>
        <a:p>
          <a:endParaRPr lang="en-IN"/>
        </a:p>
      </dgm:t>
    </dgm:pt>
    <dgm:pt modelId="{3543ABC1-21C0-4EBB-94CD-A40DFA0C21C7}">
      <dgm:prSet phldrT="[Text]"/>
      <dgm:spPr/>
      <dgm:t>
        <a:bodyPr/>
        <a:lstStyle/>
        <a:p>
          <a:pPr algn="just"/>
          <a:r>
            <a:rPr lang="en-US" dirty="0" smtClean="0"/>
            <a:t>Intimations of Receipt of Share Application Money </a:t>
          </a:r>
          <a:r>
            <a:rPr lang="en-US" dirty="0" err="1" smtClean="0"/>
            <a:t>submiited</a:t>
          </a:r>
          <a:r>
            <a:rPr lang="en-US" dirty="0" smtClean="0"/>
            <a:t> to RBI through </a:t>
          </a:r>
          <a:r>
            <a:rPr lang="en-US" dirty="0" err="1" smtClean="0"/>
            <a:t>Authorised</a:t>
          </a:r>
          <a:r>
            <a:rPr lang="en-US" dirty="0" smtClean="0"/>
            <a:t> Dealer Category- I Bank (AD) within 30 days, in Annexure II  A.P. (Dir) Circular No dated May 30, 2008 .  </a:t>
          </a:r>
          <a:endParaRPr lang="en-IN" dirty="0"/>
        </a:p>
      </dgm:t>
    </dgm:pt>
    <dgm:pt modelId="{9DDA809B-2890-4454-AF41-64DFFE86EB72}" type="parTrans" cxnId="{39D5BF90-5EC8-4EB0-BA95-AFF9CA20A44B}">
      <dgm:prSet/>
      <dgm:spPr/>
      <dgm:t>
        <a:bodyPr/>
        <a:lstStyle/>
        <a:p>
          <a:endParaRPr lang="en-IN"/>
        </a:p>
      </dgm:t>
    </dgm:pt>
    <dgm:pt modelId="{A9D7EF97-CB98-40BC-BC23-C21799EE311B}" type="sibTrans" cxnId="{39D5BF90-5EC8-4EB0-BA95-AFF9CA20A44B}">
      <dgm:prSet/>
      <dgm:spPr/>
      <dgm:t>
        <a:bodyPr/>
        <a:lstStyle/>
        <a:p>
          <a:endParaRPr lang="en-IN"/>
        </a:p>
      </dgm:t>
    </dgm:pt>
    <dgm:pt modelId="{CFDF0207-CFDE-4D3B-80D0-169CB4649AA6}">
      <dgm:prSet phldrT="[Text]"/>
      <dgm:spPr/>
      <dgm:t>
        <a:bodyPr/>
        <a:lstStyle/>
        <a:p>
          <a:pPr algn="just"/>
          <a:r>
            <a:rPr lang="en-US" dirty="0" smtClean="0"/>
            <a:t>Foreign Inward Remittance Certificate (FIRC) obtain from AD, with proper indication of purpose of remittance</a:t>
          </a:r>
          <a:endParaRPr lang="en-IN" dirty="0"/>
        </a:p>
      </dgm:t>
    </dgm:pt>
    <dgm:pt modelId="{BD49D179-9F32-45FD-B719-AB39C1A7720D}" type="parTrans" cxnId="{E1564574-7F45-4977-869C-7B8049936C4E}">
      <dgm:prSet/>
      <dgm:spPr/>
      <dgm:t>
        <a:bodyPr/>
        <a:lstStyle/>
        <a:p>
          <a:endParaRPr lang="en-IN"/>
        </a:p>
      </dgm:t>
    </dgm:pt>
    <dgm:pt modelId="{B898FA95-ACE2-4B29-833D-292AFDB4534D}" type="sibTrans" cxnId="{E1564574-7F45-4977-869C-7B8049936C4E}">
      <dgm:prSet/>
      <dgm:spPr/>
      <dgm:t>
        <a:bodyPr/>
        <a:lstStyle/>
        <a:p>
          <a:endParaRPr lang="en-IN"/>
        </a:p>
      </dgm:t>
    </dgm:pt>
    <dgm:pt modelId="{1346AC7A-E6F0-4250-A5F3-8D53CA8248BE}">
      <dgm:prSet phldrT="[Text]"/>
      <dgm:spPr/>
      <dgm:t>
        <a:bodyPr/>
        <a:lstStyle/>
        <a:p>
          <a:r>
            <a:rPr lang="en-US" b="1" dirty="0" smtClean="0"/>
            <a:t>Allotment of Shares/CCDs/CCPS</a:t>
          </a:r>
          <a:endParaRPr lang="en-IN" b="1" dirty="0"/>
        </a:p>
      </dgm:t>
    </dgm:pt>
    <dgm:pt modelId="{FA230881-2023-4A9F-81D4-407EF34DC37F}" type="parTrans" cxnId="{29D2EFA2-E7F2-442B-8A3D-AA5F296F50AF}">
      <dgm:prSet/>
      <dgm:spPr/>
      <dgm:t>
        <a:bodyPr/>
        <a:lstStyle/>
        <a:p>
          <a:endParaRPr lang="en-IN"/>
        </a:p>
      </dgm:t>
    </dgm:pt>
    <dgm:pt modelId="{92BAA086-40D6-4006-8EF5-D5B7716E2488}" type="sibTrans" cxnId="{29D2EFA2-E7F2-442B-8A3D-AA5F296F50AF}">
      <dgm:prSet/>
      <dgm:spPr/>
      <dgm:t>
        <a:bodyPr/>
        <a:lstStyle/>
        <a:p>
          <a:endParaRPr lang="en-IN"/>
        </a:p>
      </dgm:t>
    </dgm:pt>
    <dgm:pt modelId="{F0A1A023-7D9E-45DE-B41F-9E759084319E}">
      <dgm:prSet phldrT="[Text]"/>
      <dgm:spPr/>
      <dgm:t>
        <a:bodyPr/>
        <a:lstStyle/>
        <a:p>
          <a:pPr algn="just"/>
          <a:r>
            <a:rPr lang="en-US" dirty="0" smtClean="0"/>
            <a:t>In case Investor and Remitter are different, then No Objection Certificate (NOC) should obtained from Remitter in </a:t>
          </a:r>
          <a:r>
            <a:rPr lang="en-US" dirty="0" err="1" smtClean="0"/>
            <a:t>favour</a:t>
          </a:r>
          <a:r>
            <a:rPr lang="en-US" dirty="0" smtClean="0"/>
            <a:t> of Investor</a:t>
          </a:r>
          <a:endParaRPr lang="en-IN" dirty="0"/>
        </a:p>
      </dgm:t>
    </dgm:pt>
    <dgm:pt modelId="{47F80285-EB70-442A-8586-D79037AB3C20}" type="parTrans" cxnId="{00FB16BC-2D55-4AD1-99E0-D324165FC272}">
      <dgm:prSet/>
      <dgm:spPr/>
      <dgm:t>
        <a:bodyPr/>
        <a:lstStyle/>
        <a:p>
          <a:endParaRPr lang="en-IN"/>
        </a:p>
      </dgm:t>
    </dgm:pt>
    <dgm:pt modelId="{680694E2-84F9-4AC8-9AC5-204A8B761806}" type="sibTrans" cxnId="{00FB16BC-2D55-4AD1-99E0-D324165FC272}">
      <dgm:prSet/>
      <dgm:spPr/>
      <dgm:t>
        <a:bodyPr/>
        <a:lstStyle/>
        <a:p>
          <a:endParaRPr lang="en-IN"/>
        </a:p>
      </dgm:t>
    </dgm:pt>
    <dgm:pt modelId="{E12F5436-D07A-491A-A98E-490568D83FBB}">
      <dgm:prSet phldrT="[Text]"/>
      <dgm:spPr/>
      <dgm:t>
        <a:bodyPr/>
        <a:lstStyle/>
        <a:p>
          <a:pPr algn="just"/>
          <a:r>
            <a:rPr lang="en-US" dirty="0" smtClean="0"/>
            <a:t>Know Your Customer should be obtained for Investor and Remitter, as the case may be.</a:t>
          </a:r>
          <a:endParaRPr lang="en-IN" dirty="0"/>
        </a:p>
      </dgm:t>
    </dgm:pt>
    <dgm:pt modelId="{C7ECCE0D-D449-43F4-B1CD-FE63184277A9}" type="parTrans" cxnId="{5FF5EE1E-E442-4929-A791-6F1B1301DEAC}">
      <dgm:prSet/>
      <dgm:spPr/>
      <dgm:t>
        <a:bodyPr/>
        <a:lstStyle/>
        <a:p>
          <a:endParaRPr lang="en-IN"/>
        </a:p>
      </dgm:t>
    </dgm:pt>
    <dgm:pt modelId="{34BAC760-802B-46D7-B296-62C7FBEADB94}" type="sibTrans" cxnId="{5FF5EE1E-E442-4929-A791-6F1B1301DEAC}">
      <dgm:prSet/>
      <dgm:spPr/>
      <dgm:t>
        <a:bodyPr/>
        <a:lstStyle/>
        <a:p>
          <a:endParaRPr lang="en-IN"/>
        </a:p>
      </dgm:t>
    </dgm:pt>
    <dgm:pt modelId="{F3DF9C4A-FA0C-448D-882B-1508EBCFEBAD}">
      <dgm:prSet phldrT="[Text]"/>
      <dgm:spPr/>
      <dgm:t>
        <a:bodyPr/>
        <a:lstStyle/>
        <a:p>
          <a:r>
            <a:rPr lang="en-US" dirty="0" smtClean="0"/>
            <a:t>Allotment should be made with 180 days of receipt of funds</a:t>
          </a:r>
          <a:endParaRPr lang="en-IN" dirty="0"/>
        </a:p>
      </dgm:t>
    </dgm:pt>
    <dgm:pt modelId="{22339DD1-C3F4-4344-89DB-171E1BAB01C7}" type="parTrans" cxnId="{82931767-65BC-425C-A3A6-600AF1077114}">
      <dgm:prSet/>
      <dgm:spPr/>
      <dgm:t>
        <a:bodyPr/>
        <a:lstStyle/>
        <a:p>
          <a:endParaRPr lang="en-IN"/>
        </a:p>
      </dgm:t>
    </dgm:pt>
    <dgm:pt modelId="{1E2F15F0-9172-454A-BC96-8DB48F009AFD}" type="sibTrans" cxnId="{82931767-65BC-425C-A3A6-600AF1077114}">
      <dgm:prSet/>
      <dgm:spPr/>
      <dgm:t>
        <a:bodyPr/>
        <a:lstStyle/>
        <a:p>
          <a:endParaRPr lang="en-IN"/>
        </a:p>
      </dgm:t>
    </dgm:pt>
    <dgm:pt modelId="{668B0273-0FFC-434E-B9A1-EF17DD15CB23}">
      <dgm:prSet phldrT="[Text]"/>
      <dgm:spPr/>
      <dgm:t>
        <a:bodyPr/>
        <a:lstStyle/>
        <a:p>
          <a:r>
            <a:rPr lang="en-US" dirty="0" smtClean="0"/>
            <a:t>Pricing Guidelines issued by RBI to be followed.</a:t>
          </a:r>
          <a:endParaRPr lang="en-IN" dirty="0"/>
        </a:p>
      </dgm:t>
    </dgm:pt>
    <dgm:pt modelId="{F704AF4F-C00E-4ED0-BB5B-E0B1FECB1E5D}" type="parTrans" cxnId="{F2AD84DF-FCBD-4380-ACBF-82BFBCB1DD2D}">
      <dgm:prSet/>
      <dgm:spPr/>
      <dgm:t>
        <a:bodyPr/>
        <a:lstStyle/>
        <a:p>
          <a:endParaRPr lang="en-IN"/>
        </a:p>
      </dgm:t>
    </dgm:pt>
    <dgm:pt modelId="{541FE602-497C-4DF4-A734-5550AD6E359B}" type="sibTrans" cxnId="{F2AD84DF-FCBD-4380-ACBF-82BFBCB1DD2D}">
      <dgm:prSet/>
      <dgm:spPr/>
      <dgm:t>
        <a:bodyPr/>
        <a:lstStyle/>
        <a:p>
          <a:endParaRPr lang="en-IN"/>
        </a:p>
      </dgm:t>
    </dgm:pt>
    <dgm:pt modelId="{BC805003-5E00-47AF-B39F-9C30CE0FDEEB}">
      <dgm:prSet phldrT="[Text]"/>
      <dgm:spPr/>
      <dgm:t>
        <a:bodyPr/>
        <a:lstStyle/>
        <a:p>
          <a:pPr algn="just"/>
          <a:r>
            <a:rPr lang="en-US" dirty="0" smtClean="0"/>
            <a:t>Unique Identification Number (UIN) will be provided by </a:t>
          </a:r>
          <a:r>
            <a:rPr lang="en-US" dirty="0" err="1" smtClean="0"/>
            <a:t>Rbi</a:t>
          </a:r>
          <a:r>
            <a:rPr lang="en-US" dirty="0" smtClean="0"/>
            <a:t> for every remittance.</a:t>
          </a:r>
          <a:endParaRPr lang="en-IN" dirty="0"/>
        </a:p>
      </dgm:t>
    </dgm:pt>
    <dgm:pt modelId="{38E75453-8E42-427B-952D-0A00AAD0166D}" type="parTrans" cxnId="{7A92BA37-B601-4630-B7E5-49684DEEEFE8}">
      <dgm:prSet/>
      <dgm:spPr/>
    </dgm:pt>
    <dgm:pt modelId="{6781354D-71AC-41A7-88B0-3267FC0A2FE2}" type="sibTrans" cxnId="{7A92BA37-B601-4630-B7E5-49684DEEEFE8}">
      <dgm:prSet/>
      <dgm:spPr/>
    </dgm:pt>
    <dgm:pt modelId="{618579B4-74F2-4741-BFFA-0A5435275879}">
      <dgm:prSet phldrT="[Text]"/>
      <dgm:spPr/>
      <dgm:t>
        <a:bodyPr/>
        <a:lstStyle/>
        <a:p>
          <a:r>
            <a:rPr lang="en-US" dirty="0" smtClean="0"/>
            <a:t>Refund of excess share application money through Normal Banking Channel, if not allotted within 180 days otherwise approval to be taken from RBI.</a:t>
          </a:r>
          <a:endParaRPr lang="en-IN" dirty="0"/>
        </a:p>
      </dgm:t>
    </dgm:pt>
    <dgm:pt modelId="{977A2568-5648-4FAE-8A31-54732CC610C9}" type="parTrans" cxnId="{7C5B3C2F-3E71-47C9-A576-E01F9B392439}">
      <dgm:prSet/>
      <dgm:spPr/>
    </dgm:pt>
    <dgm:pt modelId="{7E6EE5BB-0566-47DA-881E-3D9340FC3256}" type="sibTrans" cxnId="{7C5B3C2F-3E71-47C9-A576-E01F9B392439}">
      <dgm:prSet/>
      <dgm:spPr/>
    </dgm:pt>
    <dgm:pt modelId="{644CEE2D-C699-427A-BB6F-55CD451FD084}" type="pres">
      <dgm:prSet presAssocID="{04523161-B322-446E-9B8C-10A068B3CC43}" presName="linear" presStyleCnt="0">
        <dgm:presLayoutVars>
          <dgm:dir/>
          <dgm:animLvl val="lvl"/>
          <dgm:resizeHandles val="exact"/>
        </dgm:presLayoutVars>
      </dgm:prSet>
      <dgm:spPr/>
      <dgm:t>
        <a:bodyPr/>
        <a:lstStyle/>
        <a:p>
          <a:endParaRPr lang="en-IN"/>
        </a:p>
      </dgm:t>
    </dgm:pt>
    <dgm:pt modelId="{4A928370-9DAD-4FFC-818E-7E35CAE5EE11}" type="pres">
      <dgm:prSet presAssocID="{78474C44-071C-43DC-8956-EE4C9D3524D1}" presName="parentLin" presStyleCnt="0"/>
      <dgm:spPr/>
    </dgm:pt>
    <dgm:pt modelId="{ABD56EB2-C8A9-4956-9A79-7BB39DBD6646}" type="pres">
      <dgm:prSet presAssocID="{78474C44-071C-43DC-8956-EE4C9D3524D1}" presName="parentLeftMargin" presStyleLbl="node1" presStyleIdx="0" presStyleCnt="2"/>
      <dgm:spPr/>
      <dgm:t>
        <a:bodyPr/>
        <a:lstStyle/>
        <a:p>
          <a:endParaRPr lang="en-IN"/>
        </a:p>
      </dgm:t>
    </dgm:pt>
    <dgm:pt modelId="{C6FC1C10-686C-4F2C-996E-15D84B1D0F79}" type="pres">
      <dgm:prSet presAssocID="{78474C44-071C-43DC-8956-EE4C9D3524D1}" presName="parentText" presStyleLbl="node1" presStyleIdx="0" presStyleCnt="2">
        <dgm:presLayoutVars>
          <dgm:chMax val="0"/>
          <dgm:bulletEnabled val="1"/>
        </dgm:presLayoutVars>
      </dgm:prSet>
      <dgm:spPr/>
      <dgm:t>
        <a:bodyPr/>
        <a:lstStyle/>
        <a:p>
          <a:endParaRPr lang="en-IN"/>
        </a:p>
      </dgm:t>
    </dgm:pt>
    <dgm:pt modelId="{A34707E5-EDE8-44BC-859D-93490323793B}" type="pres">
      <dgm:prSet presAssocID="{78474C44-071C-43DC-8956-EE4C9D3524D1}" presName="negativeSpace" presStyleCnt="0"/>
      <dgm:spPr/>
    </dgm:pt>
    <dgm:pt modelId="{89725E05-0C88-4F81-BC48-F336A6ED8ED7}" type="pres">
      <dgm:prSet presAssocID="{78474C44-071C-43DC-8956-EE4C9D3524D1}" presName="childText" presStyleLbl="conFgAcc1" presStyleIdx="0" presStyleCnt="2">
        <dgm:presLayoutVars>
          <dgm:bulletEnabled val="1"/>
        </dgm:presLayoutVars>
      </dgm:prSet>
      <dgm:spPr/>
      <dgm:t>
        <a:bodyPr/>
        <a:lstStyle/>
        <a:p>
          <a:endParaRPr lang="en-IN"/>
        </a:p>
      </dgm:t>
    </dgm:pt>
    <dgm:pt modelId="{5C9A6DA4-8A4B-4550-A326-7D18A1ADE41B}" type="pres">
      <dgm:prSet presAssocID="{9A2CCDF9-7D37-45FF-8CFA-091F5759B83E}" presName="spaceBetweenRectangles" presStyleCnt="0"/>
      <dgm:spPr/>
    </dgm:pt>
    <dgm:pt modelId="{07E66A12-E404-43F6-9154-78B75139125C}" type="pres">
      <dgm:prSet presAssocID="{1346AC7A-E6F0-4250-A5F3-8D53CA8248BE}" presName="parentLin" presStyleCnt="0"/>
      <dgm:spPr/>
    </dgm:pt>
    <dgm:pt modelId="{0961865F-92D2-4D25-85E6-9624F0221530}" type="pres">
      <dgm:prSet presAssocID="{1346AC7A-E6F0-4250-A5F3-8D53CA8248BE}" presName="parentLeftMargin" presStyleLbl="node1" presStyleIdx="0" presStyleCnt="2"/>
      <dgm:spPr/>
      <dgm:t>
        <a:bodyPr/>
        <a:lstStyle/>
        <a:p>
          <a:endParaRPr lang="en-IN"/>
        </a:p>
      </dgm:t>
    </dgm:pt>
    <dgm:pt modelId="{00038901-19A1-4A81-A00C-38568527E64D}" type="pres">
      <dgm:prSet presAssocID="{1346AC7A-E6F0-4250-A5F3-8D53CA8248BE}" presName="parentText" presStyleLbl="node1" presStyleIdx="1" presStyleCnt="2">
        <dgm:presLayoutVars>
          <dgm:chMax val="0"/>
          <dgm:bulletEnabled val="1"/>
        </dgm:presLayoutVars>
      </dgm:prSet>
      <dgm:spPr/>
      <dgm:t>
        <a:bodyPr/>
        <a:lstStyle/>
        <a:p>
          <a:endParaRPr lang="en-IN"/>
        </a:p>
      </dgm:t>
    </dgm:pt>
    <dgm:pt modelId="{CD05766C-3B1C-4ACF-A0B4-074CC4E9B541}" type="pres">
      <dgm:prSet presAssocID="{1346AC7A-E6F0-4250-A5F3-8D53CA8248BE}" presName="negativeSpace" presStyleCnt="0"/>
      <dgm:spPr/>
    </dgm:pt>
    <dgm:pt modelId="{B788BB32-E818-4F25-B1AE-55803C47EDDD}" type="pres">
      <dgm:prSet presAssocID="{1346AC7A-E6F0-4250-A5F3-8D53CA8248BE}" presName="childText" presStyleLbl="conFgAcc1" presStyleIdx="1" presStyleCnt="2">
        <dgm:presLayoutVars>
          <dgm:bulletEnabled val="1"/>
        </dgm:presLayoutVars>
      </dgm:prSet>
      <dgm:spPr/>
      <dgm:t>
        <a:bodyPr/>
        <a:lstStyle/>
        <a:p>
          <a:endParaRPr lang="en-IN"/>
        </a:p>
      </dgm:t>
    </dgm:pt>
  </dgm:ptLst>
  <dgm:cxnLst>
    <dgm:cxn modelId="{DE4315F0-945F-4E42-AB9A-B51C700756EC}" type="presOf" srcId="{1346AC7A-E6F0-4250-A5F3-8D53CA8248BE}" destId="{00038901-19A1-4A81-A00C-38568527E64D}" srcOrd="1" destOrd="0" presId="urn:microsoft.com/office/officeart/2005/8/layout/list1"/>
    <dgm:cxn modelId="{55230E7E-13FA-43A9-9F29-A3060247088A}" type="presOf" srcId="{F3DF9C4A-FA0C-448D-882B-1508EBCFEBAD}" destId="{B788BB32-E818-4F25-B1AE-55803C47EDDD}" srcOrd="0" destOrd="0" presId="urn:microsoft.com/office/officeart/2005/8/layout/list1"/>
    <dgm:cxn modelId="{F2AD84DF-FCBD-4380-ACBF-82BFBCB1DD2D}" srcId="{1346AC7A-E6F0-4250-A5F3-8D53CA8248BE}" destId="{668B0273-0FFC-434E-B9A1-EF17DD15CB23}" srcOrd="1" destOrd="0" parTransId="{F704AF4F-C00E-4ED0-BB5B-E0B1FECB1E5D}" sibTransId="{541FE602-497C-4DF4-A734-5550AD6E359B}"/>
    <dgm:cxn modelId="{7C5B3C2F-3E71-47C9-A576-E01F9B392439}" srcId="{1346AC7A-E6F0-4250-A5F3-8D53CA8248BE}" destId="{618579B4-74F2-4741-BFFA-0A5435275879}" srcOrd="2" destOrd="0" parTransId="{977A2568-5648-4FAE-8A31-54732CC610C9}" sibTransId="{7E6EE5BB-0566-47DA-881E-3D9340FC3256}"/>
    <dgm:cxn modelId="{00FB16BC-2D55-4AD1-99E0-D324165FC272}" srcId="{78474C44-071C-43DC-8956-EE4C9D3524D1}" destId="{F0A1A023-7D9E-45DE-B41F-9E759084319E}" srcOrd="2" destOrd="0" parTransId="{47F80285-EB70-442A-8586-D79037AB3C20}" sibTransId="{680694E2-84F9-4AC8-9AC5-204A8B761806}"/>
    <dgm:cxn modelId="{E1564574-7F45-4977-869C-7B8049936C4E}" srcId="{78474C44-071C-43DC-8956-EE4C9D3524D1}" destId="{CFDF0207-CFDE-4D3B-80D0-169CB4649AA6}" srcOrd="1" destOrd="0" parTransId="{BD49D179-9F32-45FD-B719-AB39C1A7720D}" sibTransId="{B898FA95-ACE2-4B29-833D-292AFDB4534D}"/>
    <dgm:cxn modelId="{88B1757D-9A61-4D00-ABA5-79E01D6DC522}" type="presOf" srcId="{78474C44-071C-43DC-8956-EE4C9D3524D1}" destId="{ABD56EB2-C8A9-4956-9A79-7BB39DBD6646}" srcOrd="0" destOrd="0" presId="urn:microsoft.com/office/officeart/2005/8/layout/list1"/>
    <dgm:cxn modelId="{82931767-65BC-425C-A3A6-600AF1077114}" srcId="{1346AC7A-E6F0-4250-A5F3-8D53CA8248BE}" destId="{F3DF9C4A-FA0C-448D-882B-1508EBCFEBAD}" srcOrd="0" destOrd="0" parTransId="{22339DD1-C3F4-4344-89DB-171E1BAB01C7}" sibTransId="{1E2F15F0-9172-454A-BC96-8DB48F009AFD}"/>
    <dgm:cxn modelId="{03916A6F-22F3-4332-9D9C-63A79BA3AED0}" type="presOf" srcId="{F0A1A023-7D9E-45DE-B41F-9E759084319E}" destId="{89725E05-0C88-4F81-BC48-F336A6ED8ED7}" srcOrd="0" destOrd="2" presId="urn:microsoft.com/office/officeart/2005/8/layout/list1"/>
    <dgm:cxn modelId="{7A92BA37-B601-4630-B7E5-49684DEEEFE8}" srcId="{78474C44-071C-43DC-8956-EE4C9D3524D1}" destId="{BC805003-5E00-47AF-B39F-9C30CE0FDEEB}" srcOrd="4" destOrd="0" parTransId="{38E75453-8E42-427B-952D-0A00AAD0166D}" sibTransId="{6781354D-71AC-41A7-88B0-3267FC0A2FE2}"/>
    <dgm:cxn modelId="{5FF5EE1E-E442-4929-A791-6F1B1301DEAC}" srcId="{78474C44-071C-43DC-8956-EE4C9D3524D1}" destId="{E12F5436-D07A-491A-A98E-490568D83FBB}" srcOrd="3" destOrd="0" parTransId="{C7ECCE0D-D449-43F4-B1CD-FE63184277A9}" sibTransId="{34BAC760-802B-46D7-B296-62C7FBEADB94}"/>
    <dgm:cxn modelId="{29D2EFA2-E7F2-442B-8A3D-AA5F296F50AF}" srcId="{04523161-B322-446E-9B8C-10A068B3CC43}" destId="{1346AC7A-E6F0-4250-A5F3-8D53CA8248BE}" srcOrd="1" destOrd="0" parTransId="{FA230881-2023-4A9F-81D4-407EF34DC37F}" sibTransId="{92BAA086-40D6-4006-8EF5-D5B7716E2488}"/>
    <dgm:cxn modelId="{7D14622B-9C6A-46FE-9E0D-D8E273737E59}" type="presOf" srcId="{618579B4-74F2-4741-BFFA-0A5435275879}" destId="{B788BB32-E818-4F25-B1AE-55803C47EDDD}" srcOrd="0" destOrd="2" presId="urn:microsoft.com/office/officeart/2005/8/layout/list1"/>
    <dgm:cxn modelId="{C3833834-5C06-46E9-BA8B-1DA00FF29D74}" srcId="{04523161-B322-446E-9B8C-10A068B3CC43}" destId="{78474C44-071C-43DC-8956-EE4C9D3524D1}" srcOrd="0" destOrd="0" parTransId="{1366B0C8-B8B1-4883-8B8A-09E82CACCAA5}" sibTransId="{9A2CCDF9-7D37-45FF-8CFA-091F5759B83E}"/>
    <dgm:cxn modelId="{CDB98CD7-6823-4725-A646-D9E2B7FD060F}" type="presOf" srcId="{668B0273-0FFC-434E-B9A1-EF17DD15CB23}" destId="{B788BB32-E818-4F25-B1AE-55803C47EDDD}" srcOrd="0" destOrd="1" presId="urn:microsoft.com/office/officeart/2005/8/layout/list1"/>
    <dgm:cxn modelId="{0B3C2B94-3764-48E8-B3C1-88CBDF81B226}" type="presOf" srcId="{1346AC7A-E6F0-4250-A5F3-8D53CA8248BE}" destId="{0961865F-92D2-4D25-85E6-9624F0221530}" srcOrd="0" destOrd="0" presId="urn:microsoft.com/office/officeart/2005/8/layout/list1"/>
    <dgm:cxn modelId="{D43AFF10-16D0-4FA1-84D3-20DC6B36EB5E}" type="presOf" srcId="{BC805003-5E00-47AF-B39F-9C30CE0FDEEB}" destId="{89725E05-0C88-4F81-BC48-F336A6ED8ED7}" srcOrd="0" destOrd="4" presId="urn:microsoft.com/office/officeart/2005/8/layout/list1"/>
    <dgm:cxn modelId="{39D5BF90-5EC8-4EB0-BA95-AFF9CA20A44B}" srcId="{78474C44-071C-43DC-8956-EE4C9D3524D1}" destId="{3543ABC1-21C0-4EBB-94CD-A40DFA0C21C7}" srcOrd="0" destOrd="0" parTransId="{9DDA809B-2890-4454-AF41-64DFFE86EB72}" sibTransId="{A9D7EF97-CB98-40BC-BC23-C21799EE311B}"/>
    <dgm:cxn modelId="{3E639295-AB30-45E0-A73E-B3F70019C47F}" type="presOf" srcId="{CFDF0207-CFDE-4D3B-80D0-169CB4649AA6}" destId="{89725E05-0C88-4F81-BC48-F336A6ED8ED7}" srcOrd="0" destOrd="1" presId="urn:microsoft.com/office/officeart/2005/8/layout/list1"/>
    <dgm:cxn modelId="{786295EA-E0F1-49D0-A017-4B86F5C48B92}" type="presOf" srcId="{E12F5436-D07A-491A-A98E-490568D83FBB}" destId="{89725E05-0C88-4F81-BC48-F336A6ED8ED7}" srcOrd="0" destOrd="3" presId="urn:microsoft.com/office/officeart/2005/8/layout/list1"/>
    <dgm:cxn modelId="{76A894CE-CAAA-4475-A257-9276D10629D4}" type="presOf" srcId="{3543ABC1-21C0-4EBB-94CD-A40DFA0C21C7}" destId="{89725E05-0C88-4F81-BC48-F336A6ED8ED7}" srcOrd="0" destOrd="0" presId="urn:microsoft.com/office/officeart/2005/8/layout/list1"/>
    <dgm:cxn modelId="{DE060C9A-2231-4099-B100-60F40F819929}" type="presOf" srcId="{78474C44-071C-43DC-8956-EE4C9D3524D1}" destId="{C6FC1C10-686C-4F2C-996E-15D84B1D0F79}" srcOrd="1" destOrd="0" presId="urn:microsoft.com/office/officeart/2005/8/layout/list1"/>
    <dgm:cxn modelId="{BB8FFA33-FC19-4535-A176-503474B3F4BA}" type="presOf" srcId="{04523161-B322-446E-9B8C-10A068B3CC43}" destId="{644CEE2D-C699-427A-BB6F-55CD451FD084}" srcOrd="0" destOrd="0" presId="urn:microsoft.com/office/officeart/2005/8/layout/list1"/>
    <dgm:cxn modelId="{B24C3F64-0855-4C16-B707-DCD2E8F65186}" type="presParOf" srcId="{644CEE2D-C699-427A-BB6F-55CD451FD084}" destId="{4A928370-9DAD-4FFC-818E-7E35CAE5EE11}" srcOrd="0" destOrd="0" presId="urn:microsoft.com/office/officeart/2005/8/layout/list1"/>
    <dgm:cxn modelId="{EA9A9313-35DB-4CCA-99A6-EA3931F83B38}" type="presParOf" srcId="{4A928370-9DAD-4FFC-818E-7E35CAE5EE11}" destId="{ABD56EB2-C8A9-4956-9A79-7BB39DBD6646}" srcOrd="0" destOrd="0" presId="urn:microsoft.com/office/officeart/2005/8/layout/list1"/>
    <dgm:cxn modelId="{AE5DCDB3-F7A7-4E94-8B29-95FE2A344E07}" type="presParOf" srcId="{4A928370-9DAD-4FFC-818E-7E35CAE5EE11}" destId="{C6FC1C10-686C-4F2C-996E-15D84B1D0F79}" srcOrd="1" destOrd="0" presId="urn:microsoft.com/office/officeart/2005/8/layout/list1"/>
    <dgm:cxn modelId="{8AE69780-66D9-4F34-9A75-0EC7A5C61BAC}" type="presParOf" srcId="{644CEE2D-C699-427A-BB6F-55CD451FD084}" destId="{A34707E5-EDE8-44BC-859D-93490323793B}" srcOrd="1" destOrd="0" presId="urn:microsoft.com/office/officeart/2005/8/layout/list1"/>
    <dgm:cxn modelId="{C39D1FCE-C42E-4B47-BA4D-33F800B76C88}" type="presParOf" srcId="{644CEE2D-C699-427A-BB6F-55CD451FD084}" destId="{89725E05-0C88-4F81-BC48-F336A6ED8ED7}" srcOrd="2" destOrd="0" presId="urn:microsoft.com/office/officeart/2005/8/layout/list1"/>
    <dgm:cxn modelId="{18EFE54C-50DB-478A-ACD5-8B671B3FC540}" type="presParOf" srcId="{644CEE2D-C699-427A-BB6F-55CD451FD084}" destId="{5C9A6DA4-8A4B-4550-A326-7D18A1ADE41B}" srcOrd="3" destOrd="0" presId="urn:microsoft.com/office/officeart/2005/8/layout/list1"/>
    <dgm:cxn modelId="{48147120-7348-4578-B0A8-B2C11305BA3B}" type="presParOf" srcId="{644CEE2D-C699-427A-BB6F-55CD451FD084}" destId="{07E66A12-E404-43F6-9154-78B75139125C}" srcOrd="4" destOrd="0" presId="urn:microsoft.com/office/officeart/2005/8/layout/list1"/>
    <dgm:cxn modelId="{87291EB8-962C-46BF-9A79-DCD47936AB99}" type="presParOf" srcId="{07E66A12-E404-43F6-9154-78B75139125C}" destId="{0961865F-92D2-4D25-85E6-9624F0221530}" srcOrd="0" destOrd="0" presId="urn:microsoft.com/office/officeart/2005/8/layout/list1"/>
    <dgm:cxn modelId="{35026970-5593-43F8-88E2-254DB0928AF0}" type="presParOf" srcId="{07E66A12-E404-43F6-9154-78B75139125C}" destId="{00038901-19A1-4A81-A00C-38568527E64D}" srcOrd="1" destOrd="0" presId="urn:microsoft.com/office/officeart/2005/8/layout/list1"/>
    <dgm:cxn modelId="{A5F02161-A8D0-401C-A058-92D62A2F9570}" type="presParOf" srcId="{644CEE2D-C699-427A-BB6F-55CD451FD084}" destId="{CD05766C-3B1C-4ACF-A0B4-074CC4E9B541}" srcOrd="5" destOrd="0" presId="urn:microsoft.com/office/officeart/2005/8/layout/list1"/>
    <dgm:cxn modelId="{82B43965-6EF6-4810-B12D-68E4DFA82DE3}" type="presParOf" srcId="{644CEE2D-C699-427A-BB6F-55CD451FD084}" destId="{B788BB32-E818-4F25-B1AE-55803C47EDDD}" srcOrd="6"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200EA9BD-F766-4C2E-854C-130A93D3996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A3AEEC7A-314C-471D-A5E6-D42EE97311EA}">
      <dgm:prSet phldrT="[Text]"/>
      <dgm:spPr/>
      <dgm:t>
        <a:bodyPr/>
        <a:lstStyle/>
        <a:p>
          <a:r>
            <a:rPr lang="en-US" b="1" dirty="0" smtClean="0"/>
            <a:t>FC-GPR</a:t>
          </a:r>
          <a:endParaRPr lang="en-IN" b="1" dirty="0"/>
        </a:p>
      </dgm:t>
    </dgm:pt>
    <dgm:pt modelId="{49345E51-AD3A-4037-A11B-F02851C6E012}" type="parTrans" cxnId="{68EF7F22-D384-4850-B167-DC45696F3F0F}">
      <dgm:prSet/>
      <dgm:spPr/>
      <dgm:t>
        <a:bodyPr/>
        <a:lstStyle/>
        <a:p>
          <a:endParaRPr lang="en-IN"/>
        </a:p>
      </dgm:t>
    </dgm:pt>
    <dgm:pt modelId="{67C71D6C-18DA-4D42-89F8-0B695C56CBE9}" type="sibTrans" cxnId="{68EF7F22-D384-4850-B167-DC45696F3F0F}">
      <dgm:prSet/>
      <dgm:spPr/>
      <dgm:t>
        <a:bodyPr/>
        <a:lstStyle/>
        <a:p>
          <a:endParaRPr lang="en-IN"/>
        </a:p>
      </dgm:t>
    </dgm:pt>
    <dgm:pt modelId="{C63FBEAA-7635-4BDE-AB2B-A911AB60B5D9}">
      <dgm:prSet phldrT="[Text]"/>
      <dgm:spPr/>
      <dgm:t>
        <a:bodyPr/>
        <a:lstStyle/>
        <a:p>
          <a:r>
            <a:rPr lang="en-US" b="1" dirty="0" smtClean="0"/>
            <a:t>Annual Reporting by Indian Company</a:t>
          </a:r>
          <a:endParaRPr lang="en-IN" b="1" dirty="0"/>
        </a:p>
      </dgm:t>
    </dgm:pt>
    <dgm:pt modelId="{2E5EC443-7B03-4276-8A7F-2E1F86F40764}" type="parTrans" cxnId="{5F402048-6F77-4FD5-A290-ABF9CECBA69D}">
      <dgm:prSet/>
      <dgm:spPr/>
      <dgm:t>
        <a:bodyPr/>
        <a:lstStyle/>
        <a:p>
          <a:endParaRPr lang="en-IN"/>
        </a:p>
      </dgm:t>
    </dgm:pt>
    <dgm:pt modelId="{9F449B06-730F-4191-B464-C91182F4743B}" type="sibTrans" cxnId="{5F402048-6F77-4FD5-A290-ABF9CECBA69D}">
      <dgm:prSet/>
      <dgm:spPr/>
      <dgm:t>
        <a:bodyPr/>
        <a:lstStyle/>
        <a:p>
          <a:endParaRPr lang="en-IN"/>
        </a:p>
      </dgm:t>
    </dgm:pt>
    <dgm:pt modelId="{2A9A5C74-A10D-4DC4-95A6-591E9542E47A}">
      <dgm:prSet phldrT="[Text]"/>
      <dgm:spPr/>
      <dgm:t>
        <a:bodyPr/>
        <a:lstStyle/>
        <a:p>
          <a:r>
            <a:rPr lang="en-US" dirty="0" smtClean="0"/>
            <a:t>Submitted to RBI through AD Bank within 30 days of allotment.</a:t>
          </a:r>
          <a:endParaRPr lang="en-IN" dirty="0"/>
        </a:p>
      </dgm:t>
    </dgm:pt>
    <dgm:pt modelId="{2E86D2BC-FE8E-4906-87FB-D3330F1E92E9}" type="parTrans" cxnId="{8544C801-989D-48AD-980D-5D80DBE4037A}">
      <dgm:prSet/>
      <dgm:spPr/>
      <dgm:t>
        <a:bodyPr/>
        <a:lstStyle/>
        <a:p>
          <a:endParaRPr lang="en-IN"/>
        </a:p>
      </dgm:t>
    </dgm:pt>
    <dgm:pt modelId="{3517FA91-BB98-472E-8248-80B536701626}" type="sibTrans" cxnId="{8544C801-989D-48AD-980D-5D80DBE4037A}">
      <dgm:prSet/>
      <dgm:spPr/>
      <dgm:t>
        <a:bodyPr/>
        <a:lstStyle/>
        <a:p>
          <a:endParaRPr lang="en-IN"/>
        </a:p>
      </dgm:t>
    </dgm:pt>
    <dgm:pt modelId="{B2017434-9943-4CCE-A8D1-F971B6E9BC52}">
      <dgm:prSet phldrT="[Text]"/>
      <dgm:spPr/>
      <dgm:t>
        <a:bodyPr/>
        <a:lstStyle/>
        <a:p>
          <a:r>
            <a:rPr lang="en-US" dirty="0" smtClean="0"/>
            <a:t>Along with Share Valuation from Chartered Accountant.</a:t>
          </a:r>
          <a:endParaRPr lang="en-IN" dirty="0"/>
        </a:p>
      </dgm:t>
    </dgm:pt>
    <dgm:pt modelId="{C083A5F2-E371-4135-A3D4-EF16DF572F9F}" type="parTrans" cxnId="{14E87272-AA2F-4D67-A95C-976CA8F690A2}">
      <dgm:prSet/>
      <dgm:spPr/>
      <dgm:t>
        <a:bodyPr/>
        <a:lstStyle/>
        <a:p>
          <a:endParaRPr lang="en-IN"/>
        </a:p>
      </dgm:t>
    </dgm:pt>
    <dgm:pt modelId="{10C97F48-C53B-4D8B-B691-CC3C27067D58}" type="sibTrans" cxnId="{14E87272-AA2F-4D67-A95C-976CA8F690A2}">
      <dgm:prSet/>
      <dgm:spPr/>
      <dgm:t>
        <a:bodyPr/>
        <a:lstStyle/>
        <a:p>
          <a:endParaRPr lang="en-IN"/>
        </a:p>
      </dgm:t>
    </dgm:pt>
    <dgm:pt modelId="{AD1CCEFB-D1AA-4B3B-AAF1-9B3F784B8D73}">
      <dgm:prSet phldrT="[Text]"/>
      <dgm:spPr/>
      <dgm:t>
        <a:bodyPr/>
        <a:lstStyle/>
        <a:p>
          <a:r>
            <a:rPr lang="en-US" dirty="0" smtClean="0"/>
            <a:t>Compliance Certificate from Company Secretary.</a:t>
          </a:r>
          <a:endParaRPr lang="en-IN" dirty="0"/>
        </a:p>
      </dgm:t>
    </dgm:pt>
    <dgm:pt modelId="{97F32127-D921-44EF-9CB9-BA81220BA0F7}" type="parTrans" cxnId="{6F0B65E7-B9EA-4997-95D0-3170557E1192}">
      <dgm:prSet/>
      <dgm:spPr/>
      <dgm:t>
        <a:bodyPr/>
        <a:lstStyle/>
        <a:p>
          <a:endParaRPr lang="en-IN"/>
        </a:p>
      </dgm:t>
    </dgm:pt>
    <dgm:pt modelId="{95B7F848-5CA8-4F26-9FBD-3DC9D86BABC7}" type="sibTrans" cxnId="{6F0B65E7-B9EA-4997-95D0-3170557E1192}">
      <dgm:prSet/>
      <dgm:spPr/>
      <dgm:t>
        <a:bodyPr/>
        <a:lstStyle/>
        <a:p>
          <a:endParaRPr lang="en-IN"/>
        </a:p>
      </dgm:t>
    </dgm:pt>
    <dgm:pt modelId="{881C9EC6-3B10-41AF-A415-CA6CF1D048C7}">
      <dgm:prSet phldrT="[Text]"/>
      <dgm:spPr/>
      <dgm:t>
        <a:bodyPr/>
        <a:lstStyle/>
        <a:p>
          <a:r>
            <a:rPr lang="en-US" dirty="0" smtClean="0"/>
            <a:t>Board Resolution</a:t>
          </a:r>
          <a:endParaRPr lang="en-IN" dirty="0"/>
        </a:p>
      </dgm:t>
    </dgm:pt>
    <dgm:pt modelId="{AFFA725C-19B3-48E0-94C9-63F8583A3015}" type="parTrans" cxnId="{C14A04EE-6A92-499F-82AA-41F5709EE98F}">
      <dgm:prSet/>
      <dgm:spPr/>
      <dgm:t>
        <a:bodyPr/>
        <a:lstStyle/>
        <a:p>
          <a:endParaRPr lang="en-IN"/>
        </a:p>
      </dgm:t>
    </dgm:pt>
    <dgm:pt modelId="{9D9DA260-64F8-46B6-8E04-CF39589968A1}" type="sibTrans" cxnId="{C14A04EE-6A92-499F-82AA-41F5709EE98F}">
      <dgm:prSet/>
      <dgm:spPr/>
      <dgm:t>
        <a:bodyPr/>
        <a:lstStyle/>
        <a:p>
          <a:endParaRPr lang="en-IN"/>
        </a:p>
      </dgm:t>
    </dgm:pt>
    <dgm:pt modelId="{FF7652DA-A373-432F-8BE8-D4B59707CF03}">
      <dgm:prSet phldrT="[Text]"/>
      <dgm:spPr/>
      <dgm:t>
        <a:bodyPr/>
        <a:lstStyle/>
        <a:p>
          <a:r>
            <a:rPr lang="en-US" dirty="0" smtClean="0"/>
            <a:t>Copy of Letter of UIN allotted of RBI.</a:t>
          </a:r>
          <a:endParaRPr lang="en-IN" dirty="0"/>
        </a:p>
      </dgm:t>
    </dgm:pt>
    <dgm:pt modelId="{F0B844DC-557D-4275-A916-5F6996A346EB}" type="parTrans" cxnId="{508946C0-3347-4CA3-AEB0-A1A5CD2374D4}">
      <dgm:prSet/>
      <dgm:spPr/>
    </dgm:pt>
    <dgm:pt modelId="{0986243A-90A5-42E9-800E-6BBC561A9ECC}" type="sibTrans" cxnId="{508946C0-3347-4CA3-AEB0-A1A5CD2374D4}">
      <dgm:prSet/>
      <dgm:spPr/>
    </dgm:pt>
    <dgm:pt modelId="{5E6BCC99-FBAE-4BFB-81E2-8AB695856AB7}">
      <dgm:prSet phldrT="[Text]"/>
      <dgm:spPr/>
      <dgm:t>
        <a:bodyPr/>
        <a:lstStyle/>
        <a:p>
          <a:r>
            <a:rPr lang="en-US" dirty="0" smtClean="0"/>
            <a:t>Brief of CCD/CCPS agreement, in case CCD/CCPS are issued.</a:t>
          </a:r>
          <a:endParaRPr lang="en-IN" dirty="0"/>
        </a:p>
      </dgm:t>
    </dgm:pt>
    <dgm:pt modelId="{8F88ECB6-8159-4668-96BC-4AA2484BAA3C}" type="parTrans" cxnId="{91B4335A-B6E5-4BF4-B172-BFBA27982C88}">
      <dgm:prSet/>
      <dgm:spPr/>
    </dgm:pt>
    <dgm:pt modelId="{A06B2258-3346-4F64-943B-218E4A5DBE24}" type="sibTrans" cxnId="{91B4335A-B6E5-4BF4-B172-BFBA27982C88}">
      <dgm:prSet/>
      <dgm:spPr/>
    </dgm:pt>
    <dgm:pt modelId="{2AF48AD3-7977-4F30-A428-4A4B1A8E6370}">
      <dgm:prSet phldrT="[Text]"/>
      <dgm:spPr/>
      <dgm:t>
        <a:bodyPr/>
        <a:lstStyle/>
        <a:p>
          <a:r>
            <a:rPr lang="en-US" dirty="0" smtClean="0"/>
            <a:t>MOA &amp; AOA in case of Subscriber to Memorandum Shares.</a:t>
          </a:r>
          <a:endParaRPr lang="en-IN" dirty="0"/>
        </a:p>
      </dgm:t>
    </dgm:pt>
    <dgm:pt modelId="{BB526801-D024-4702-AEAE-7C3DD4AAC910}" type="parTrans" cxnId="{347B2475-5987-4404-B4F8-29324BB99E05}">
      <dgm:prSet/>
      <dgm:spPr/>
    </dgm:pt>
    <dgm:pt modelId="{B03DA10A-92C1-4B81-8042-C70C0723A0AA}" type="sibTrans" cxnId="{347B2475-5987-4404-B4F8-29324BB99E05}">
      <dgm:prSet/>
      <dgm:spPr/>
    </dgm:pt>
    <dgm:pt modelId="{D6D3AF4E-15F3-47B8-8FFB-CB59E8105FAF}">
      <dgm:prSet phldrT="[Text]"/>
      <dgm:spPr/>
      <dgm:t>
        <a:bodyPr/>
        <a:lstStyle/>
        <a:p>
          <a:r>
            <a:rPr lang="en-US" dirty="0" smtClean="0"/>
            <a:t>Registration Number will be provided by RBI on allotment.</a:t>
          </a:r>
          <a:endParaRPr lang="en-IN" dirty="0"/>
        </a:p>
      </dgm:t>
    </dgm:pt>
    <dgm:pt modelId="{C9227771-66C9-4E30-841A-107A13CA2805}" type="parTrans" cxnId="{83E5237F-2ADA-460A-A929-FE077C8F12A1}">
      <dgm:prSet/>
      <dgm:spPr/>
    </dgm:pt>
    <dgm:pt modelId="{4B5A5F3D-2D14-4C85-84C3-6C720DF4BBB1}" type="sibTrans" cxnId="{83E5237F-2ADA-460A-A929-FE077C8F12A1}">
      <dgm:prSet/>
      <dgm:spPr/>
    </dgm:pt>
    <dgm:pt modelId="{E8E8A951-CE8B-4BC6-AB59-46665E1E5353}">
      <dgm:prSet phldrT="[Text]"/>
      <dgm:spPr/>
      <dgm:t>
        <a:bodyPr/>
        <a:lstStyle/>
        <a:p>
          <a:r>
            <a:rPr lang="en-US" dirty="0" smtClean="0"/>
            <a:t>Annual Return on Foreign Liabilities and Assets to be filed by 15 July, every year.</a:t>
          </a:r>
          <a:endParaRPr lang="en-IN" dirty="0"/>
        </a:p>
      </dgm:t>
    </dgm:pt>
    <dgm:pt modelId="{4ABF48B7-254F-4219-B887-C434C7E242ED}" type="parTrans" cxnId="{E934964C-560F-451F-BC83-D548BD232231}">
      <dgm:prSet/>
      <dgm:spPr/>
    </dgm:pt>
    <dgm:pt modelId="{AC9BBDD0-E260-4FDE-B851-ADC94238CB56}" type="sibTrans" cxnId="{E934964C-560F-451F-BC83-D548BD232231}">
      <dgm:prSet/>
      <dgm:spPr/>
    </dgm:pt>
    <dgm:pt modelId="{49DB734A-1A09-4097-8AE9-E498C1C1D54C}">
      <dgm:prSet phldrT="[Text]"/>
      <dgm:spPr/>
      <dgm:t>
        <a:bodyPr/>
        <a:lstStyle/>
        <a:p>
          <a:r>
            <a:rPr lang="en-US" dirty="0" smtClean="0"/>
            <a:t>It is to be filed by email, </a:t>
          </a:r>
          <a:r>
            <a:rPr lang="en-IN" b="0" i="0" dirty="0" smtClean="0">
              <a:hlinkClick xmlns:r="http://schemas.openxmlformats.org/officeDocument/2006/relationships" r:id="rId1"/>
            </a:rPr>
            <a:t>fla@rbi.org.in</a:t>
          </a:r>
          <a:r>
            <a:rPr lang="en-IN" b="0" i="0" dirty="0" smtClean="0"/>
            <a:t> </a:t>
          </a:r>
          <a:endParaRPr lang="en-IN" dirty="0"/>
        </a:p>
      </dgm:t>
    </dgm:pt>
    <dgm:pt modelId="{734C7838-B2D4-4E1C-9B04-7E9F5F45549E}" type="parTrans" cxnId="{875A2618-5517-4019-87AC-2648559D50A5}">
      <dgm:prSet/>
      <dgm:spPr/>
    </dgm:pt>
    <dgm:pt modelId="{82617B55-60C5-40E1-94DF-F7173CBB9EA2}" type="sibTrans" cxnId="{875A2618-5517-4019-87AC-2648559D50A5}">
      <dgm:prSet/>
      <dgm:spPr/>
    </dgm:pt>
    <dgm:pt modelId="{42F3AE5C-545A-4327-A8D2-847C46A38A6E}" type="pres">
      <dgm:prSet presAssocID="{200EA9BD-F766-4C2E-854C-130A93D39962}" presName="linear" presStyleCnt="0">
        <dgm:presLayoutVars>
          <dgm:dir/>
          <dgm:animLvl val="lvl"/>
          <dgm:resizeHandles val="exact"/>
        </dgm:presLayoutVars>
      </dgm:prSet>
      <dgm:spPr/>
      <dgm:t>
        <a:bodyPr/>
        <a:lstStyle/>
        <a:p>
          <a:endParaRPr lang="en-IN"/>
        </a:p>
      </dgm:t>
    </dgm:pt>
    <dgm:pt modelId="{5D95AF66-AF62-4326-85CB-59DB058035E7}" type="pres">
      <dgm:prSet presAssocID="{A3AEEC7A-314C-471D-A5E6-D42EE97311EA}" presName="parentLin" presStyleCnt="0"/>
      <dgm:spPr/>
    </dgm:pt>
    <dgm:pt modelId="{4069131A-96A2-4EB9-9458-EAE58061EC8C}" type="pres">
      <dgm:prSet presAssocID="{A3AEEC7A-314C-471D-A5E6-D42EE97311EA}" presName="parentLeftMargin" presStyleLbl="node1" presStyleIdx="0" presStyleCnt="2"/>
      <dgm:spPr/>
      <dgm:t>
        <a:bodyPr/>
        <a:lstStyle/>
        <a:p>
          <a:endParaRPr lang="en-IN"/>
        </a:p>
      </dgm:t>
    </dgm:pt>
    <dgm:pt modelId="{B0C0CB5F-E418-4D05-BD58-72D0830774A8}" type="pres">
      <dgm:prSet presAssocID="{A3AEEC7A-314C-471D-A5E6-D42EE97311EA}" presName="parentText" presStyleLbl="node1" presStyleIdx="0" presStyleCnt="2">
        <dgm:presLayoutVars>
          <dgm:chMax val="0"/>
          <dgm:bulletEnabled val="1"/>
        </dgm:presLayoutVars>
      </dgm:prSet>
      <dgm:spPr/>
      <dgm:t>
        <a:bodyPr/>
        <a:lstStyle/>
        <a:p>
          <a:endParaRPr lang="en-IN"/>
        </a:p>
      </dgm:t>
    </dgm:pt>
    <dgm:pt modelId="{9B84E111-5C93-4610-AAAC-223FE7AD41EC}" type="pres">
      <dgm:prSet presAssocID="{A3AEEC7A-314C-471D-A5E6-D42EE97311EA}" presName="negativeSpace" presStyleCnt="0"/>
      <dgm:spPr/>
    </dgm:pt>
    <dgm:pt modelId="{CCD67837-A8D3-42FE-872E-17FE8FFFF6B7}" type="pres">
      <dgm:prSet presAssocID="{A3AEEC7A-314C-471D-A5E6-D42EE97311EA}" presName="childText" presStyleLbl="conFgAcc1" presStyleIdx="0" presStyleCnt="2">
        <dgm:presLayoutVars>
          <dgm:bulletEnabled val="1"/>
        </dgm:presLayoutVars>
      </dgm:prSet>
      <dgm:spPr/>
      <dgm:t>
        <a:bodyPr/>
        <a:lstStyle/>
        <a:p>
          <a:endParaRPr lang="en-IN"/>
        </a:p>
      </dgm:t>
    </dgm:pt>
    <dgm:pt modelId="{D8CD92B7-C8B3-4B0C-921B-95250B305AC5}" type="pres">
      <dgm:prSet presAssocID="{67C71D6C-18DA-4D42-89F8-0B695C56CBE9}" presName="spaceBetweenRectangles" presStyleCnt="0"/>
      <dgm:spPr/>
    </dgm:pt>
    <dgm:pt modelId="{12B47882-1156-4DFF-AD16-3AF056F7F8E5}" type="pres">
      <dgm:prSet presAssocID="{C63FBEAA-7635-4BDE-AB2B-A911AB60B5D9}" presName="parentLin" presStyleCnt="0"/>
      <dgm:spPr/>
    </dgm:pt>
    <dgm:pt modelId="{D56AEEFD-F309-4BF1-BB35-4CC462346AAC}" type="pres">
      <dgm:prSet presAssocID="{C63FBEAA-7635-4BDE-AB2B-A911AB60B5D9}" presName="parentLeftMargin" presStyleLbl="node1" presStyleIdx="0" presStyleCnt="2"/>
      <dgm:spPr/>
      <dgm:t>
        <a:bodyPr/>
        <a:lstStyle/>
        <a:p>
          <a:endParaRPr lang="en-IN"/>
        </a:p>
      </dgm:t>
    </dgm:pt>
    <dgm:pt modelId="{3F560E30-14C5-4801-8133-A54D671EC6BB}" type="pres">
      <dgm:prSet presAssocID="{C63FBEAA-7635-4BDE-AB2B-A911AB60B5D9}" presName="parentText" presStyleLbl="node1" presStyleIdx="1" presStyleCnt="2">
        <dgm:presLayoutVars>
          <dgm:chMax val="0"/>
          <dgm:bulletEnabled val="1"/>
        </dgm:presLayoutVars>
      </dgm:prSet>
      <dgm:spPr/>
      <dgm:t>
        <a:bodyPr/>
        <a:lstStyle/>
        <a:p>
          <a:endParaRPr lang="en-IN"/>
        </a:p>
      </dgm:t>
    </dgm:pt>
    <dgm:pt modelId="{9351BE5C-8225-48A5-91FF-4EF604D01313}" type="pres">
      <dgm:prSet presAssocID="{C63FBEAA-7635-4BDE-AB2B-A911AB60B5D9}" presName="negativeSpace" presStyleCnt="0"/>
      <dgm:spPr/>
    </dgm:pt>
    <dgm:pt modelId="{EF758863-B96F-4B6D-BA4E-9588D427B153}" type="pres">
      <dgm:prSet presAssocID="{C63FBEAA-7635-4BDE-AB2B-A911AB60B5D9}" presName="childText" presStyleLbl="conFgAcc1" presStyleIdx="1" presStyleCnt="2">
        <dgm:presLayoutVars>
          <dgm:bulletEnabled val="1"/>
        </dgm:presLayoutVars>
      </dgm:prSet>
      <dgm:spPr/>
      <dgm:t>
        <a:bodyPr/>
        <a:lstStyle/>
        <a:p>
          <a:endParaRPr lang="en-IN"/>
        </a:p>
      </dgm:t>
    </dgm:pt>
  </dgm:ptLst>
  <dgm:cxnLst>
    <dgm:cxn modelId="{CAF6863D-54D1-4B13-9BC0-60C6F160AA25}" type="presOf" srcId="{881C9EC6-3B10-41AF-A415-CA6CF1D048C7}" destId="{CCD67837-A8D3-42FE-872E-17FE8FFFF6B7}" srcOrd="0" destOrd="3" presId="urn:microsoft.com/office/officeart/2005/8/layout/list1"/>
    <dgm:cxn modelId="{EAE55281-FDDE-48AF-A3BB-BD0FBF92DF65}" type="presOf" srcId="{A3AEEC7A-314C-471D-A5E6-D42EE97311EA}" destId="{B0C0CB5F-E418-4D05-BD58-72D0830774A8}" srcOrd="1" destOrd="0" presId="urn:microsoft.com/office/officeart/2005/8/layout/list1"/>
    <dgm:cxn modelId="{580C2BCA-535A-4737-A6D7-20C392C1BC5F}" type="presOf" srcId="{A3AEEC7A-314C-471D-A5E6-D42EE97311EA}" destId="{4069131A-96A2-4EB9-9458-EAE58061EC8C}" srcOrd="0" destOrd="0" presId="urn:microsoft.com/office/officeart/2005/8/layout/list1"/>
    <dgm:cxn modelId="{679B815F-6EAE-442B-847D-98CD0F30511A}" type="presOf" srcId="{C63FBEAA-7635-4BDE-AB2B-A911AB60B5D9}" destId="{3F560E30-14C5-4801-8133-A54D671EC6BB}" srcOrd="1" destOrd="0" presId="urn:microsoft.com/office/officeart/2005/8/layout/list1"/>
    <dgm:cxn modelId="{875A2618-5517-4019-87AC-2648559D50A5}" srcId="{C63FBEAA-7635-4BDE-AB2B-A911AB60B5D9}" destId="{49DB734A-1A09-4097-8AE9-E498C1C1D54C}" srcOrd="1" destOrd="0" parTransId="{734C7838-B2D4-4E1C-9B04-7E9F5F45549E}" sibTransId="{82617B55-60C5-40E1-94DF-F7173CBB9EA2}"/>
    <dgm:cxn modelId="{1C26BE81-403E-4387-9979-A98A08D3158A}" type="presOf" srcId="{B2017434-9943-4CCE-A8D1-F971B6E9BC52}" destId="{CCD67837-A8D3-42FE-872E-17FE8FFFF6B7}" srcOrd="0" destOrd="1" presId="urn:microsoft.com/office/officeart/2005/8/layout/list1"/>
    <dgm:cxn modelId="{508946C0-3347-4CA3-AEB0-A1A5CD2374D4}" srcId="{A3AEEC7A-314C-471D-A5E6-D42EE97311EA}" destId="{FF7652DA-A373-432F-8BE8-D4B59707CF03}" srcOrd="4" destOrd="0" parTransId="{F0B844DC-557D-4275-A916-5F6996A346EB}" sibTransId="{0986243A-90A5-42E9-800E-6BBC561A9ECC}"/>
    <dgm:cxn modelId="{DE96C84D-FA5C-49BE-BF37-1A5F0B19210D}" type="presOf" srcId="{2AF48AD3-7977-4F30-A428-4A4B1A8E6370}" destId="{CCD67837-A8D3-42FE-872E-17FE8FFFF6B7}" srcOrd="0" destOrd="6" presId="urn:microsoft.com/office/officeart/2005/8/layout/list1"/>
    <dgm:cxn modelId="{AECADEDE-531D-4CFA-9E0D-879588DA89E7}" type="presOf" srcId="{2A9A5C74-A10D-4DC4-95A6-591E9542E47A}" destId="{CCD67837-A8D3-42FE-872E-17FE8FFFF6B7}" srcOrd="0" destOrd="0" presId="urn:microsoft.com/office/officeart/2005/8/layout/list1"/>
    <dgm:cxn modelId="{E934964C-560F-451F-BC83-D548BD232231}" srcId="{C63FBEAA-7635-4BDE-AB2B-A911AB60B5D9}" destId="{E8E8A951-CE8B-4BC6-AB59-46665E1E5353}" srcOrd="0" destOrd="0" parTransId="{4ABF48B7-254F-4219-B887-C434C7E242ED}" sibTransId="{AC9BBDD0-E260-4FDE-B851-ADC94238CB56}"/>
    <dgm:cxn modelId="{14E87272-AA2F-4D67-A95C-976CA8F690A2}" srcId="{A3AEEC7A-314C-471D-A5E6-D42EE97311EA}" destId="{B2017434-9943-4CCE-A8D1-F971B6E9BC52}" srcOrd="1" destOrd="0" parTransId="{C083A5F2-E371-4135-A3D4-EF16DF572F9F}" sibTransId="{10C97F48-C53B-4D8B-B691-CC3C27067D58}"/>
    <dgm:cxn modelId="{91B4335A-B6E5-4BF4-B172-BFBA27982C88}" srcId="{A3AEEC7A-314C-471D-A5E6-D42EE97311EA}" destId="{5E6BCC99-FBAE-4BFB-81E2-8AB695856AB7}" srcOrd="5" destOrd="0" parTransId="{8F88ECB6-8159-4668-96BC-4AA2484BAA3C}" sibTransId="{A06B2258-3346-4F64-943B-218E4A5DBE24}"/>
    <dgm:cxn modelId="{459418B9-5F83-4D83-816B-97668880140B}" type="presOf" srcId="{FF7652DA-A373-432F-8BE8-D4B59707CF03}" destId="{CCD67837-A8D3-42FE-872E-17FE8FFFF6B7}" srcOrd="0" destOrd="4" presId="urn:microsoft.com/office/officeart/2005/8/layout/list1"/>
    <dgm:cxn modelId="{83E5237F-2ADA-460A-A929-FE077C8F12A1}" srcId="{A3AEEC7A-314C-471D-A5E6-D42EE97311EA}" destId="{D6D3AF4E-15F3-47B8-8FFB-CB59E8105FAF}" srcOrd="7" destOrd="0" parTransId="{C9227771-66C9-4E30-841A-107A13CA2805}" sibTransId="{4B5A5F3D-2D14-4C85-84C3-6C720DF4BBB1}"/>
    <dgm:cxn modelId="{FC58F0ED-CD6D-4402-9DCD-F307D185FDD5}" type="presOf" srcId="{AD1CCEFB-D1AA-4B3B-AAF1-9B3F784B8D73}" destId="{CCD67837-A8D3-42FE-872E-17FE8FFFF6B7}" srcOrd="0" destOrd="2" presId="urn:microsoft.com/office/officeart/2005/8/layout/list1"/>
    <dgm:cxn modelId="{68EF7F22-D384-4850-B167-DC45696F3F0F}" srcId="{200EA9BD-F766-4C2E-854C-130A93D39962}" destId="{A3AEEC7A-314C-471D-A5E6-D42EE97311EA}" srcOrd="0" destOrd="0" parTransId="{49345E51-AD3A-4037-A11B-F02851C6E012}" sibTransId="{67C71D6C-18DA-4D42-89F8-0B695C56CBE9}"/>
    <dgm:cxn modelId="{FD449470-2344-4228-AC45-87B90F6B036B}" type="presOf" srcId="{C63FBEAA-7635-4BDE-AB2B-A911AB60B5D9}" destId="{D56AEEFD-F309-4BF1-BB35-4CC462346AAC}" srcOrd="0" destOrd="0" presId="urn:microsoft.com/office/officeart/2005/8/layout/list1"/>
    <dgm:cxn modelId="{47C7A155-2794-4521-9193-B21BC0911B43}" type="presOf" srcId="{5E6BCC99-FBAE-4BFB-81E2-8AB695856AB7}" destId="{CCD67837-A8D3-42FE-872E-17FE8FFFF6B7}" srcOrd="0" destOrd="5" presId="urn:microsoft.com/office/officeart/2005/8/layout/list1"/>
    <dgm:cxn modelId="{6F0B65E7-B9EA-4997-95D0-3170557E1192}" srcId="{A3AEEC7A-314C-471D-A5E6-D42EE97311EA}" destId="{AD1CCEFB-D1AA-4B3B-AAF1-9B3F784B8D73}" srcOrd="2" destOrd="0" parTransId="{97F32127-D921-44EF-9CB9-BA81220BA0F7}" sibTransId="{95B7F848-5CA8-4F26-9FBD-3DC9D86BABC7}"/>
    <dgm:cxn modelId="{1C174AB5-323B-45A6-975F-937E7ADD182E}" type="presOf" srcId="{200EA9BD-F766-4C2E-854C-130A93D39962}" destId="{42F3AE5C-545A-4327-A8D2-847C46A38A6E}" srcOrd="0" destOrd="0" presId="urn:microsoft.com/office/officeart/2005/8/layout/list1"/>
    <dgm:cxn modelId="{761D731C-5758-4B8A-9148-65D124B36D85}" type="presOf" srcId="{D6D3AF4E-15F3-47B8-8FFB-CB59E8105FAF}" destId="{CCD67837-A8D3-42FE-872E-17FE8FFFF6B7}" srcOrd="0" destOrd="7" presId="urn:microsoft.com/office/officeart/2005/8/layout/list1"/>
    <dgm:cxn modelId="{8544C801-989D-48AD-980D-5D80DBE4037A}" srcId="{A3AEEC7A-314C-471D-A5E6-D42EE97311EA}" destId="{2A9A5C74-A10D-4DC4-95A6-591E9542E47A}" srcOrd="0" destOrd="0" parTransId="{2E86D2BC-FE8E-4906-87FB-D3330F1E92E9}" sibTransId="{3517FA91-BB98-472E-8248-80B536701626}"/>
    <dgm:cxn modelId="{BAD41335-AA8E-4989-835F-90D50E558038}" type="presOf" srcId="{E8E8A951-CE8B-4BC6-AB59-46665E1E5353}" destId="{EF758863-B96F-4B6D-BA4E-9588D427B153}" srcOrd="0" destOrd="0" presId="urn:microsoft.com/office/officeart/2005/8/layout/list1"/>
    <dgm:cxn modelId="{C14A04EE-6A92-499F-82AA-41F5709EE98F}" srcId="{A3AEEC7A-314C-471D-A5E6-D42EE97311EA}" destId="{881C9EC6-3B10-41AF-A415-CA6CF1D048C7}" srcOrd="3" destOrd="0" parTransId="{AFFA725C-19B3-48E0-94C9-63F8583A3015}" sibTransId="{9D9DA260-64F8-46B6-8E04-CF39589968A1}"/>
    <dgm:cxn modelId="{92B8E557-71DF-4D6D-870E-7C5A3CBD0DFC}" type="presOf" srcId="{49DB734A-1A09-4097-8AE9-E498C1C1D54C}" destId="{EF758863-B96F-4B6D-BA4E-9588D427B153}" srcOrd="0" destOrd="1" presId="urn:microsoft.com/office/officeart/2005/8/layout/list1"/>
    <dgm:cxn modelId="{5F402048-6F77-4FD5-A290-ABF9CECBA69D}" srcId="{200EA9BD-F766-4C2E-854C-130A93D39962}" destId="{C63FBEAA-7635-4BDE-AB2B-A911AB60B5D9}" srcOrd="1" destOrd="0" parTransId="{2E5EC443-7B03-4276-8A7F-2E1F86F40764}" sibTransId="{9F449B06-730F-4191-B464-C91182F4743B}"/>
    <dgm:cxn modelId="{347B2475-5987-4404-B4F8-29324BB99E05}" srcId="{A3AEEC7A-314C-471D-A5E6-D42EE97311EA}" destId="{2AF48AD3-7977-4F30-A428-4A4B1A8E6370}" srcOrd="6" destOrd="0" parTransId="{BB526801-D024-4702-AEAE-7C3DD4AAC910}" sibTransId="{B03DA10A-92C1-4B81-8042-C70C0723A0AA}"/>
    <dgm:cxn modelId="{57989FDC-5525-4A33-B977-7B6380C73C71}" type="presParOf" srcId="{42F3AE5C-545A-4327-A8D2-847C46A38A6E}" destId="{5D95AF66-AF62-4326-85CB-59DB058035E7}" srcOrd="0" destOrd="0" presId="urn:microsoft.com/office/officeart/2005/8/layout/list1"/>
    <dgm:cxn modelId="{7235EA46-B6D4-42A5-8114-E78888BE562E}" type="presParOf" srcId="{5D95AF66-AF62-4326-85CB-59DB058035E7}" destId="{4069131A-96A2-4EB9-9458-EAE58061EC8C}" srcOrd="0" destOrd="0" presId="urn:microsoft.com/office/officeart/2005/8/layout/list1"/>
    <dgm:cxn modelId="{E38A4353-A695-4A9F-AE41-4C65E5B16D08}" type="presParOf" srcId="{5D95AF66-AF62-4326-85CB-59DB058035E7}" destId="{B0C0CB5F-E418-4D05-BD58-72D0830774A8}" srcOrd="1" destOrd="0" presId="urn:microsoft.com/office/officeart/2005/8/layout/list1"/>
    <dgm:cxn modelId="{BAAD135B-3DAC-432D-9248-AE88189D2615}" type="presParOf" srcId="{42F3AE5C-545A-4327-A8D2-847C46A38A6E}" destId="{9B84E111-5C93-4610-AAAC-223FE7AD41EC}" srcOrd="1" destOrd="0" presId="urn:microsoft.com/office/officeart/2005/8/layout/list1"/>
    <dgm:cxn modelId="{C0BEDD7E-B982-4F95-8372-B27A75F68041}" type="presParOf" srcId="{42F3AE5C-545A-4327-A8D2-847C46A38A6E}" destId="{CCD67837-A8D3-42FE-872E-17FE8FFFF6B7}" srcOrd="2" destOrd="0" presId="urn:microsoft.com/office/officeart/2005/8/layout/list1"/>
    <dgm:cxn modelId="{6C5AE116-26C6-45B9-9599-FABA18CE74C8}" type="presParOf" srcId="{42F3AE5C-545A-4327-A8D2-847C46A38A6E}" destId="{D8CD92B7-C8B3-4B0C-921B-95250B305AC5}" srcOrd="3" destOrd="0" presId="urn:microsoft.com/office/officeart/2005/8/layout/list1"/>
    <dgm:cxn modelId="{1FF158B0-06B6-46C8-9D1F-5BA606006581}" type="presParOf" srcId="{42F3AE5C-545A-4327-A8D2-847C46A38A6E}" destId="{12B47882-1156-4DFF-AD16-3AF056F7F8E5}" srcOrd="4" destOrd="0" presId="urn:microsoft.com/office/officeart/2005/8/layout/list1"/>
    <dgm:cxn modelId="{36FA1213-19AC-4F8C-B6BA-D6D0BCE1067D}" type="presParOf" srcId="{12B47882-1156-4DFF-AD16-3AF056F7F8E5}" destId="{D56AEEFD-F309-4BF1-BB35-4CC462346AAC}" srcOrd="0" destOrd="0" presId="urn:microsoft.com/office/officeart/2005/8/layout/list1"/>
    <dgm:cxn modelId="{FD5F9B37-1BD6-46DF-A3B1-4794520D2769}" type="presParOf" srcId="{12B47882-1156-4DFF-AD16-3AF056F7F8E5}" destId="{3F560E30-14C5-4801-8133-A54D671EC6BB}" srcOrd="1" destOrd="0" presId="urn:microsoft.com/office/officeart/2005/8/layout/list1"/>
    <dgm:cxn modelId="{E4244EA7-839D-4ED4-8641-5662F77DAD23}" type="presParOf" srcId="{42F3AE5C-545A-4327-A8D2-847C46A38A6E}" destId="{9351BE5C-8225-48A5-91FF-4EF604D01313}" srcOrd="5" destOrd="0" presId="urn:microsoft.com/office/officeart/2005/8/layout/list1"/>
    <dgm:cxn modelId="{2882EF2B-663B-4688-BC7A-ED014AB33108}" type="presParOf" srcId="{42F3AE5C-545A-4327-A8D2-847C46A38A6E}" destId="{EF758863-B96F-4B6D-BA4E-9588D427B153}" srcOrd="6" destOrd="0" presId="urn:microsoft.com/office/officeart/2005/8/layout/list1"/>
  </dgm:cxnLst>
  <dgm:bg/>
  <dgm:whole/>
</dgm:dataModel>
</file>

<file path=ppt/diagrams/data5.xml><?xml version="1.0" encoding="utf-8"?>
<dgm:dataModel xmlns:dgm="http://schemas.openxmlformats.org/drawingml/2006/diagram" xmlns:a="http://schemas.openxmlformats.org/drawingml/2006/main">
  <dgm:ptLst>
    <dgm:pt modelId="{A192251C-AAEB-4B12-BBFF-4BF408A8C982}" type="doc">
      <dgm:prSet loTypeId="urn:microsoft.com/office/officeart/2005/8/layout/hProcess7" loCatId="process" qsTypeId="urn:microsoft.com/office/officeart/2005/8/quickstyle/simple3" qsCatId="simple" csTypeId="urn:microsoft.com/office/officeart/2005/8/colors/accent1_2" csCatId="accent1" phldr="1"/>
      <dgm:spPr/>
      <dgm:t>
        <a:bodyPr/>
        <a:lstStyle/>
        <a:p>
          <a:endParaRPr lang="en-IN"/>
        </a:p>
      </dgm:t>
    </dgm:pt>
    <dgm:pt modelId="{1AACD746-3EE3-48B0-A8AC-6DF0A63CCA04}">
      <dgm:prSet phldrT="[Text]"/>
      <dgm:spPr/>
      <dgm:t>
        <a:bodyPr/>
        <a:lstStyle/>
        <a:p>
          <a:r>
            <a:rPr lang="en-US" dirty="0" smtClean="0"/>
            <a:t>Sale by Resident to Non-Resident</a:t>
          </a:r>
          <a:endParaRPr lang="en-IN" dirty="0"/>
        </a:p>
      </dgm:t>
    </dgm:pt>
    <dgm:pt modelId="{41A008B7-496F-4FCE-9356-BA583777F8F9}" type="parTrans" cxnId="{AE4702F5-23EE-4343-AE5A-C614CBD01093}">
      <dgm:prSet/>
      <dgm:spPr/>
      <dgm:t>
        <a:bodyPr/>
        <a:lstStyle/>
        <a:p>
          <a:endParaRPr lang="en-IN"/>
        </a:p>
      </dgm:t>
    </dgm:pt>
    <dgm:pt modelId="{ABECAF6A-BA28-4F35-BAFB-0436CC9EF7D5}" type="sibTrans" cxnId="{AE4702F5-23EE-4343-AE5A-C614CBD01093}">
      <dgm:prSet/>
      <dgm:spPr/>
      <dgm:t>
        <a:bodyPr/>
        <a:lstStyle/>
        <a:p>
          <a:endParaRPr lang="en-IN"/>
        </a:p>
      </dgm:t>
    </dgm:pt>
    <dgm:pt modelId="{260DAF13-9EA3-44D6-BB67-00C21F251009}">
      <dgm:prSet phldrT="[Text]"/>
      <dgm:spPr/>
      <dgm:t>
        <a:bodyPr/>
        <a:lstStyle/>
        <a:p>
          <a:r>
            <a:rPr lang="en-US" dirty="0" smtClean="0"/>
            <a:t>FC-TRS Submitted to RBI through AD Bank by Resident in Quadruplicate within 60 days of receipt of Sale Consideration</a:t>
          </a:r>
          <a:endParaRPr lang="en-IN" dirty="0"/>
        </a:p>
      </dgm:t>
    </dgm:pt>
    <dgm:pt modelId="{FEFA9556-E7A1-4FB3-A169-1CB1DC849C1B}" type="parTrans" cxnId="{C6A2C0E8-6D4E-4F03-8BBF-D8AE06444DDC}">
      <dgm:prSet/>
      <dgm:spPr/>
      <dgm:t>
        <a:bodyPr/>
        <a:lstStyle/>
        <a:p>
          <a:endParaRPr lang="en-IN"/>
        </a:p>
      </dgm:t>
    </dgm:pt>
    <dgm:pt modelId="{36B200FE-DA61-4698-A92E-88BC12AC58B6}" type="sibTrans" cxnId="{C6A2C0E8-6D4E-4F03-8BBF-D8AE06444DDC}">
      <dgm:prSet/>
      <dgm:spPr/>
      <dgm:t>
        <a:bodyPr/>
        <a:lstStyle/>
        <a:p>
          <a:endParaRPr lang="en-IN"/>
        </a:p>
      </dgm:t>
    </dgm:pt>
    <dgm:pt modelId="{79B7324F-2486-400A-8884-BC5D20A6702D}">
      <dgm:prSet phldrT="[Text]"/>
      <dgm:spPr/>
      <dgm:t>
        <a:bodyPr/>
        <a:lstStyle/>
        <a:p>
          <a:r>
            <a:rPr lang="en-US" dirty="0" smtClean="0"/>
            <a:t>Consent letter of buyer and seller</a:t>
          </a:r>
          <a:endParaRPr lang="en-IN" dirty="0"/>
        </a:p>
      </dgm:t>
    </dgm:pt>
    <dgm:pt modelId="{65F7D160-BB44-4CCA-96D0-23B6EBABFF58}" type="parTrans" cxnId="{7ED6456B-493A-44F4-91F6-E493C77F5F9A}">
      <dgm:prSet/>
      <dgm:spPr/>
      <dgm:t>
        <a:bodyPr/>
        <a:lstStyle/>
        <a:p>
          <a:endParaRPr lang="en-IN"/>
        </a:p>
      </dgm:t>
    </dgm:pt>
    <dgm:pt modelId="{A85950CB-AA49-475A-AB16-D0F58874948E}" type="sibTrans" cxnId="{7ED6456B-493A-44F4-91F6-E493C77F5F9A}">
      <dgm:prSet/>
      <dgm:spPr/>
      <dgm:t>
        <a:bodyPr/>
        <a:lstStyle/>
        <a:p>
          <a:endParaRPr lang="en-IN"/>
        </a:p>
      </dgm:t>
    </dgm:pt>
    <dgm:pt modelId="{E2FF56A4-6A3B-48D3-9E47-B0AC9C69C2E9}">
      <dgm:prSet phldrT="[Text]"/>
      <dgm:spPr/>
      <dgm:t>
        <a:bodyPr/>
        <a:lstStyle/>
        <a:p>
          <a:r>
            <a:rPr lang="en-US" dirty="0" smtClean="0"/>
            <a:t>Shareholding Pattern of Investee Company (before and after)</a:t>
          </a:r>
          <a:endParaRPr lang="en-IN" dirty="0"/>
        </a:p>
      </dgm:t>
    </dgm:pt>
    <dgm:pt modelId="{53FEA9A3-55FA-4F4B-9266-F0A036D5768C}" type="parTrans" cxnId="{A6677AD2-E19D-4AF3-AD6C-8C6501DCE2ED}">
      <dgm:prSet/>
      <dgm:spPr/>
      <dgm:t>
        <a:bodyPr/>
        <a:lstStyle/>
        <a:p>
          <a:endParaRPr lang="en-IN"/>
        </a:p>
      </dgm:t>
    </dgm:pt>
    <dgm:pt modelId="{EC4D0B85-9E74-48D4-80CF-3F8F59F598B1}" type="sibTrans" cxnId="{A6677AD2-E19D-4AF3-AD6C-8C6501DCE2ED}">
      <dgm:prSet/>
      <dgm:spPr/>
      <dgm:t>
        <a:bodyPr/>
        <a:lstStyle/>
        <a:p>
          <a:endParaRPr lang="en-IN"/>
        </a:p>
      </dgm:t>
    </dgm:pt>
    <dgm:pt modelId="{CBDAE604-81EC-4F2A-9375-659A487F7331}">
      <dgm:prSet phldrT="[Text]"/>
      <dgm:spPr/>
      <dgm:t>
        <a:bodyPr/>
        <a:lstStyle/>
        <a:p>
          <a:r>
            <a:rPr lang="en-US" dirty="0" smtClean="0"/>
            <a:t>Share Valuation Certificate from Chartered Accountant</a:t>
          </a:r>
          <a:endParaRPr lang="en-IN" dirty="0"/>
        </a:p>
      </dgm:t>
    </dgm:pt>
    <dgm:pt modelId="{3B28970B-5B38-4258-A780-472BF9B4848E}" type="parTrans" cxnId="{4643067B-79B9-4A9C-B263-84525857F127}">
      <dgm:prSet/>
      <dgm:spPr/>
      <dgm:t>
        <a:bodyPr/>
        <a:lstStyle/>
        <a:p>
          <a:endParaRPr lang="en-IN"/>
        </a:p>
      </dgm:t>
    </dgm:pt>
    <dgm:pt modelId="{CEB0066C-56DF-4146-B35D-7685EDEAB393}" type="sibTrans" cxnId="{4643067B-79B9-4A9C-B263-84525857F127}">
      <dgm:prSet/>
      <dgm:spPr/>
      <dgm:t>
        <a:bodyPr/>
        <a:lstStyle/>
        <a:p>
          <a:endParaRPr lang="en-IN"/>
        </a:p>
      </dgm:t>
    </dgm:pt>
    <dgm:pt modelId="{F69E4F2A-AAF1-4825-A3F6-5B6546A78752}">
      <dgm:prSet phldrT="[Text]"/>
      <dgm:spPr/>
      <dgm:t>
        <a:bodyPr/>
        <a:lstStyle/>
        <a:p>
          <a:r>
            <a:rPr lang="en-US" dirty="0" smtClean="0"/>
            <a:t>Copy of Brokers’ Note, if Stock exchange Sale</a:t>
          </a:r>
          <a:endParaRPr lang="en-IN" dirty="0"/>
        </a:p>
      </dgm:t>
    </dgm:pt>
    <dgm:pt modelId="{F028E353-FE0B-4ED1-B664-5DC733FA9E04}" type="parTrans" cxnId="{5EC72572-DE36-47DE-A1A0-58306518053C}">
      <dgm:prSet/>
      <dgm:spPr/>
      <dgm:t>
        <a:bodyPr/>
        <a:lstStyle/>
        <a:p>
          <a:endParaRPr lang="en-IN"/>
        </a:p>
      </dgm:t>
    </dgm:pt>
    <dgm:pt modelId="{CE546E68-5068-4A15-AAD5-74B687C87EAD}" type="sibTrans" cxnId="{5EC72572-DE36-47DE-A1A0-58306518053C}">
      <dgm:prSet/>
      <dgm:spPr/>
      <dgm:t>
        <a:bodyPr/>
        <a:lstStyle/>
        <a:p>
          <a:endParaRPr lang="en-IN"/>
        </a:p>
      </dgm:t>
    </dgm:pt>
    <dgm:pt modelId="{A09A223A-C236-41D8-AB34-EB660BE24EC0}">
      <dgm:prSet phldrT="[Text]"/>
      <dgm:spPr/>
      <dgm:t>
        <a:bodyPr/>
        <a:lstStyle/>
        <a:p>
          <a:r>
            <a:rPr lang="en-US" dirty="0" smtClean="0"/>
            <a:t>Undertaking from buyer for his eligibility of accruing shares as per </a:t>
          </a:r>
          <a:r>
            <a:rPr lang="en-US" dirty="0" err="1" smtClean="0"/>
            <a:t>Sectoral</a:t>
          </a:r>
          <a:r>
            <a:rPr lang="en-US" dirty="0" smtClean="0"/>
            <a:t> limit and pricing guidelines.</a:t>
          </a:r>
          <a:endParaRPr lang="en-IN" dirty="0"/>
        </a:p>
      </dgm:t>
    </dgm:pt>
    <dgm:pt modelId="{CCC4BDF2-8720-424A-AA0E-A1F909B6C6F5}" type="parTrans" cxnId="{9DFB7FBC-AA1C-496B-8727-2EFEF6667B55}">
      <dgm:prSet/>
      <dgm:spPr/>
      <dgm:t>
        <a:bodyPr/>
        <a:lstStyle/>
        <a:p>
          <a:endParaRPr lang="en-IN"/>
        </a:p>
      </dgm:t>
    </dgm:pt>
    <dgm:pt modelId="{ACE094E4-AEC0-4ACA-B808-5504A50D9150}" type="sibTrans" cxnId="{9DFB7FBC-AA1C-496B-8727-2EFEF6667B55}">
      <dgm:prSet/>
      <dgm:spPr/>
      <dgm:t>
        <a:bodyPr/>
        <a:lstStyle/>
        <a:p>
          <a:endParaRPr lang="en-IN"/>
        </a:p>
      </dgm:t>
    </dgm:pt>
    <dgm:pt modelId="{68A9E621-4FC2-4CDB-8781-33F5056B2C00}">
      <dgm:prSet phldrT="[Text]"/>
      <dgm:spPr/>
      <dgm:t>
        <a:bodyPr/>
        <a:lstStyle/>
        <a:p>
          <a:r>
            <a:rPr lang="en-US" dirty="0" smtClean="0"/>
            <a:t>Undertaking form FIIs, not breached SEBI guidelines</a:t>
          </a:r>
          <a:endParaRPr lang="en-IN" dirty="0"/>
        </a:p>
      </dgm:t>
    </dgm:pt>
    <dgm:pt modelId="{B8B7FFF4-768A-4DAF-AF83-33F31815E741}" type="parTrans" cxnId="{68CF7E2D-0B95-4357-9A7F-7B12ACA135DE}">
      <dgm:prSet/>
      <dgm:spPr/>
      <dgm:t>
        <a:bodyPr/>
        <a:lstStyle/>
        <a:p>
          <a:endParaRPr lang="en-IN"/>
        </a:p>
      </dgm:t>
    </dgm:pt>
    <dgm:pt modelId="{7BE25758-9B82-4A18-908E-9F5458834445}" type="sibTrans" cxnId="{68CF7E2D-0B95-4357-9A7F-7B12ACA135DE}">
      <dgm:prSet/>
      <dgm:spPr/>
      <dgm:t>
        <a:bodyPr/>
        <a:lstStyle/>
        <a:p>
          <a:endParaRPr lang="en-IN"/>
        </a:p>
      </dgm:t>
    </dgm:pt>
    <dgm:pt modelId="{36EE85CC-DD3D-4CA3-B623-3BE779A89AAC}">
      <dgm:prSet phldrT="[Text]"/>
      <dgm:spPr/>
      <dgm:t>
        <a:bodyPr/>
        <a:lstStyle/>
        <a:p>
          <a:r>
            <a:rPr lang="en-US" dirty="0" smtClean="0"/>
            <a:t>Sale by Non-Resident to Resident</a:t>
          </a:r>
          <a:endParaRPr lang="en-IN" dirty="0"/>
        </a:p>
      </dgm:t>
    </dgm:pt>
    <dgm:pt modelId="{58E658B0-1E0C-4F77-9A53-4A516E3815BF}" type="sibTrans" cxnId="{7E4ED0D5-302E-462A-A3EE-5D28FE3256DA}">
      <dgm:prSet/>
      <dgm:spPr/>
      <dgm:t>
        <a:bodyPr/>
        <a:lstStyle/>
        <a:p>
          <a:endParaRPr lang="en-IN"/>
        </a:p>
      </dgm:t>
    </dgm:pt>
    <dgm:pt modelId="{3FD78077-69A9-4B50-BD47-AB887D0AED3A}" type="parTrans" cxnId="{7E4ED0D5-302E-462A-A3EE-5D28FE3256DA}">
      <dgm:prSet/>
      <dgm:spPr/>
      <dgm:t>
        <a:bodyPr/>
        <a:lstStyle/>
        <a:p>
          <a:endParaRPr lang="en-IN"/>
        </a:p>
      </dgm:t>
    </dgm:pt>
    <dgm:pt modelId="{8415E7B0-45DD-4544-B2FA-DA8BF35E1B4A}">
      <dgm:prSet phldrT="[Text]"/>
      <dgm:spPr/>
      <dgm:t>
        <a:bodyPr/>
        <a:lstStyle/>
        <a:p>
          <a:r>
            <a:rPr lang="en-US" dirty="0" smtClean="0"/>
            <a:t>FC-TRS Submitted to RBI through AD Bank by Resident in Quadruplicate within 60 days of payment of Sale Consideration</a:t>
          </a:r>
        </a:p>
        <a:p>
          <a:r>
            <a:rPr lang="en-US" dirty="0" smtClean="0"/>
            <a:t>Consent letter of buyer and seller</a:t>
          </a:r>
        </a:p>
        <a:p>
          <a:r>
            <a:rPr lang="en-US" dirty="0" smtClean="0"/>
            <a:t>NRIs- Consideration from NRE/NRO account</a:t>
          </a:r>
        </a:p>
        <a:p>
          <a:r>
            <a:rPr lang="en-US" dirty="0" smtClean="0"/>
            <a:t>Share Valuation Certificate from Chartered Accountant</a:t>
          </a:r>
        </a:p>
        <a:p>
          <a:r>
            <a:rPr lang="en-US" dirty="0" smtClean="0"/>
            <a:t>No Objection/Tax Clearance from Income Tax authority/Chartered Accountant</a:t>
          </a:r>
        </a:p>
        <a:p>
          <a:r>
            <a:rPr lang="en-US" dirty="0" smtClean="0"/>
            <a:t>Undertaking from buyer for his eligibility of accruing shares pricing guidelines.</a:t>
          </a:r>
        </a:p>
        <a:p>
          <a:endParaRPr lang="en-IN" dirty="0"/>
        </a:p>
      </dgm:t>
    </dgm:pt>
    <dgm:pt modelId="{1B17824F-7F6F-47C7-8A46-9C814B7A81A9}" type="parTrans" cxnId="{74B89D30-3A1C-49DC-B859-92A5BD6A3AF8}">
      <dgm:prSet/>
      <dgm:spPr/>
    </dgm:pt>
    <dgm:pt modelId="{1782B867-8D43-437A-8F07-C8A47A42E210}" type="sibTrans" cxnId="{74B89D30-3A1C-49DC-B859-92A5BD6A3AF8}">
      <dgm:prSet/>
      <dgm:spPr/>
    </dgm:pt>
    <dgm:pt modelId="{536F40B6-4EC0-46A0-99DD-389453F8E7C9}" type="pres">
      <dgm:prSet presAssocID="{A192251C-AAEB-4B12-BBFF-4BF408A8C982}" presName="Name0" presStyleCnt="0">
        <dgm:presLayoutVars>
          <dgm:dir/>
          <dgm:animLvl val="lvl"/>
          <dgm:resizeHandles val="exact"/>
        </dgm:presLayoutVars>
      </dgm:prSet>
      <dgm:spPr/>
      <dgm:t>
        <a:bodyPr/>
        <a:lstStyle/>
        <a:p>
          <a:endParaRPr lang="en-IN"/>
        </a:p>
      </dgm:t>
    </dgm:pt>
    <dgm:pt modelId="{3A868A11-F6A0-4063-9318-E833493771C8}" type="pres">
      <dgm:prSet presAssocID="{1AACD746-3EE3-48B0-A8AC-6DF0A63CCA04}" presName="compositeNode" presStyleCnt="0">
        <dgm:presLayoutVars>
          <dgm:bulletEnabled val="1"/>
        </dgm:presLayoutVars>
      </dgm:prSet>
      <dgm:spPr/>
    </dgm:pt>
    <dgm:pt modelId="{EF8B8077-9EF2-4FA1-B012-A3098EE88068}" type="pres">
      <dgm:prSet presAssocID="{1AACD746-3EE3-48B0-A8AC-6DF0A63CCA04}" presName="bgRect" presStyleLbl="node1" presStyleIdx="0" presStyleCnt="2"/>
      <dgm:spPr/>
      <dgm:t>
        <a:bodyPr/>
        <a:lstStyle/>
        <a:p>
          <a:endParaRPr lang="en-IN"/>
        </a:p>
      </dgm:t>
    </dgm:pt>
    <dgm:pt modelId="{BF3053DA-6AE4-423A-BA71-652A56534EF7}" type="pres">
      <dgm:prSet presAssocID="{1AACD746-3EE3-48B0-A8AC-6DF0A63CCA04}" presName="parentNode" presStyleLbl="node1" presStyleIdx="0" presStyleCnt="2">
        <dgm:presLayoutVars>
          <dgm:chMax val="0"/>
          <dgm:bulletEnabled val="1"/>
        </dgm:presLayoutVars>
      </dgm:prSet>
      <dgm:spPr/>
      <dgm:t>
        <a:bodyPr/>
        <a:lstStyle/>
        <a:p>
          <a:endParaRPr lang="en-IN"/>
        </a:p>
      </dgm:t>
    </dgm:pt>
    <dgm:pt modelId="{B07FC2F3-9F67-4F7E-8CF8-7E69B1200690}" type="pres">
      <dgm:prSet presAssocID="{1AACD746-3EE3-48B0-A8AC-6DF0A63CCA04}" presName="childNode" presStyleLbl="node1" presStyleIdx="0" presStyleCnt="2">
        <dgm:presLayoutVars>
          <dgm:bulletEnabled val="1"/>
        </dgm:presLayoutVars>
      </dgm:prSet>
      <dgm:spPr/>
      <dgm:t>
        <a:bodyPr/>
        <a:lstStyle/>
        <a:p>
          <a:endParaRPr lang="en-IN"/>
        </a:p>
      </dgm:t>
    </dgm:pt>
    <dgm:pt modelId="{3822634F-A4DE-4BC5-B017-20C066AAC02F}" type="pres">
      <dgm:prSet presAssocID="{ABECAF6A-BA28-4F35-BAFB-0436CC9EF7D5}" presName="hSp" presStyleCnt="0"/>
      <dgm:spPr/>
    </dgm:pt>
    <dgm:pt modelId="{E180A174-CF06-4550-8BF5-B46066F01355}" type="pres">
      <dgm:prSet presAssocID="{ABECAF6A-BA28-4F35-BAFB-0436CC9EF7D5}" presName="vProcSp" presStyleCnt="0"/>
      <dgm:spPr/>
    </dgm:pt>
    <dgm:pt modelId="{122B15C6-44AD-4ADD-8019-C720729D7EE3}" type="pres">
      <dgm:prSet presAssocID="{ABECAF6A-BA28-4F35-BAFB-0436CC9EF7D5}" presName="vSp1" presStyleCnt="0"/>
      <dgm:spPr/>
    </dgm:pt>
    <dgm:pt modelId="{21FD1CA8-04DE-4C8A-95F0-FCD9081AE1C1}" type="pres">
      <dgm:prSet presAssocID="{ABECAF6A-BA28-4F35-BAFB-0436CC9EF7D5}" presName="simulatedConn" presStyleLbl="solidFgAcc1" presStyleIdx="0" presStyleCnt="1"/>
      <dgm:spPr/>
    </dgm:pt>
    <dgm:pt modelId="{BFB4C3A1-55F2-4850-9990-1046FE5CDF2A}" type="pres">
      <dgm:prSet presAssocID="{ABECAF6A-BA28-4F35-BAFB-0436CC9EF7D5}" presName="vSp2" presStyleCnt="0"/>
      <dgm:spPr/>
    </dgm:pt>
    <dgm:pt modelId="{BA909FA7-BEFE-4CF3-8536-FFF22030BDD4}" type="pres">
      <dgm:prSet presAssocID="{ABECAF6A-BA28-4F35-BAFB-0436CC9EF7D5}" presName="sibTrans" presStyleCnt="0"/>
      <dgm:spPr/>
    </dgm:pt>
    <dgm:pt modelId="{7F09B2F5-83D7-4CED-B62A-303DABCAE12D}" type="pres">
      <dgm:prSet presAssocID="{36EE85CC-DD3D-4CA3-B623-3BE779A89AAC}" presName="compositeNode" presStyleCnt="0">
        <dgm:presLayoutVars>
          <dgm:bulletEnabled val="1"/>
        </dgm:presLayoutVars>
      </dgm:prSet>
      <dgm:spPr/>
    </dgm:pt>
    <dgm:pt modelId="{D2F162DC-E475-4E4C-B1D3-B6E7E6D77A71}" type="pres">
      <dgm:prSet presAssocID="{36EE85CC-DD3D-4CA3-B623-3BE779A89AAC}" presName="bgRect" presStyleLbl="node1" presStyleIdx="1" presStyleCnt="2"/>
      <dgm:spPr/>
      <dgm:t>
        <a:bodyPr/>
        <a:lstStyle/>
        <a:p>
          <a:endParaRPr lang="en-IN"/>
        </a:p>
      </dgm:t>
    </dgm:pt>
    <dgm:pt modelId="{F67C9B96-DAF1-4305-BCF0-F1F40BFF8B39}" type="pres">
      <dgm:prSet presAssocID="{36EE85CC-DD3D-4CA3-B623-3BE779A89AAC}" presName="parentNode" presStyleLbl="node1" presStyleIdx="1" presStyleCnt="2">
        <dgm:presLayoutVars>
          <dgm:chMax val="0"/>
          <dgm:bulletEnabled val="1"/>
        </dgm:presLayoutVars>
      </dgm:prSet>
      <dgm:spPr/>
      <dgm:t>
        <a:bodyPr/>
        <a:lstStyle/>
        <a:p>
          <a:endParaRPr lang="en-IN"/>
        </a:p>
      </dgm:t>
    </dgm:pt>
    <dgm:pt modelId="{E72BC1C8-938E-473A-BE8C-19613FB636F9}" type="pres">
      <dgm:prSet presAssocID="{36EE85CC-DD3D-4CA3-B623-3BE779A89AAC}" presName="childNode" presStyleLbl="node1" presStyleIdx="1" presStyleCnt="2">
        <dgm:presLayoutVars>
          <dgm:bulletEnabled val="1"/>
        </dgm:presLayoutVars>
      </dgm:prSet>
      <dgm:spPr/>
      <dgm:t>
        <a:bodyPr/>
        <a:lstStyle/>
        <a:p>
          <a:endParaRPr lang="en-IN"/>
        </a:p>
      </dgm:t>
    </dgm:pt>
  </dgm:ptLst>
  <dgm:cxnLst>
    <dgm:cxn modelId="{9DFB7FBC-AA1C-496B-8727-2EFEF6667B55}" srcId="{1AACD746-3EE3-48B0-A8AC-6DF0A63CCA04}" destId="{A09A223A-C236-41D8-AB34-EB660BE24EC0}" srcOrd="5" destOrd="0" parTransId="{CCC4BDF2-8720-424A-AA0E-A1F909B6C6F5}" sibTransId="{ACE094E4-AEC0-4ACA-B808-5504A50D9150}"/>
    <dgm:cxn modelId="{FE5CCC23-E194-4A72-B1F6-763E68A50B9A}" type="presOf" srcId="{CBDAE604-81EC-4F2A-9375-659A487F7331}" destId="{B07FC2F3-9F67-4F7E-8CF8-7E69B1200690}" srcOrd="0" destOrd="3" presId="urn:microsoft.com/office/officeart/2005/8/layout/hProcess7"/>
    <dgm:cxn modelId="{8D402248-F64E-463C-9A06-125555B74406}" type="presOf" srcId="{1AACD746-3EE3-48B0-A8AC-6DF0A63CCA04}" destId="{BF3053DA-6AE4-423A-BA71-652A56534EF7}" srcOrd="1" destOrd="0" presId="urn:microsoft.com/office/officeart/2005/8/layout/hProcess7"/>
    <dgm:cxn modelId="{975784F1-3BEA-4A95-8569-A0AE63BBFEB9}" type="presOf" srcId="{79B7324F-2486-400A-8884-BC5D20A6702D}" destId="{B07FC2F3-9F67-4F7E-8CF8-7E69B1200690}" srcOrd="0" destOrd="1" presId="urn:microsoft.com/office/officeart/2005/8/layout/hProcess7"/>
    <dgm:cxn modelId="{4643067B-79B9-4A9C-B263-84525857F127}" srcId="{1AACD746-3EE3-48B0-A8AC-6DF0A63CCA04}" destId="{CBDAE604-81EC-4F2A-9375-659A487F7331}" srcOrd="3" destOrd="0" parTransId="{3B28970B-5B38-4258-A780-472BF9B4848E}" sibTransId="{CEB0066C-56DF-4146-B35D-7685EDEAB393}"/>
    <dgm:cxn modelId="{68CF7E2D-0B95-4357-9A7F-7B12ACA135DE}" srcId="{1AACD746-3EE3-48B0-A8AC-6DF0A63CCA04}" destId="{68A9E621-4FC2-4CDB-8781-33F5056B2C00}" srcOrd="6" destOrd="0" parTransId="{B8B7FFF4-768A-4DAF-AF83-33F31815E741}" sibTransId="{7BE25758-9B82-4A18-908E-9F5458834445}"/>
    <dgm:cxn modelId="{DDAAE09D-66E1-4C48-9C29-B6071BA99535}" type="presOf" srcId="{A192251C-AAEB-4B12-BBFF-4BF408A8C982}" destId="{536F40B6-4EC0-46A0-99DD-389453F8E7C9}" srcOrd="0" destOrd="0" presId="urn:microsoft.com/office/officeart/2005/8/layout/hProcess7"/>
    <dgm:cxn modelId="{7E4ED0D5-302E-462A-A3EE-5D28FE3256DA}" srcId="{A192251C-AAEB-4B12-BBFF-4BF408A8C982}" destId="{36EE85CC-DD3D-4CA3-B623-3BE779A89AAC}" srcOrd="1" destOrd="0" parTransId="{3FD78077-69A9-4B50-BD47-AB887D0AED3A}" sibTransId="{58E658B0-1E0C-4F77-9A53-4A516E3815BF}"/>
    <dgm:cxn modelId="{808E2AEF-A773-4AC7-9374-F0D06B8081C7}" type="presOf" srcId="{A09A223A-C236-41D8-AB34-EB660BE24EC0}" destId="{B07FC2F3-9F67-4F7E-8CF8-7E69B1200690}" srcOrd="0" destOrd="5" presId="urn:microsoft.com/office/officeart/2005/8/layout/hProcess7"/>
    <dgm:cxn modelId="{981FB27D-FEAD-4DA9-9D1A-9A353617355A}" type="presOf" srcId="{36EE85CC-DD3D-4CA3-B623-3BE779A89AAC}" destId="{F67C9B96-DAF1-4305-BCF0-F1F40BFF8B39}" srcOrd="1" destOrd="0" presId="urn:microsoft.com/office/officeart/2005/8/layout/hProcess7"/>
    <dgm:cxn modelId="{C21DC697-D078-4C8F-8C94-ED75828C7714}" type="presOf" srcId="{F69E4F2A-AAF1-4825-A3F6-5B6546A78752}" destId="{B07FC2F3-9F67-4F7E-8CF8-7E69B1200690}" srcOrd="0" destOrd="4" presId="urn:microsoft.com/office/officeart/2005/8/layout/hProcess7"/>
    <dgm:cxn modelId="{AD8A1399-698D-4325-9A13-EF496D05DF13}" type="presOf" srcId="{68A9E621-4FC2-4CDB-8781-33F5056B2C00}" destId="{B07FC2F3-9F67-4F7E-8CF8-7E69B1200690}" srcOrd="0" destOrd="6" presId="urn:microsoft.com/office/officeart/2005/8/layout/hProcess7"/>
    <dgm:cxn modelId="{1DC264BD-D65D-4BED-9488-FA2C3846D296}" type="presOf" srcId="{8415E7B0-45DD-4544-B2FA-DA8BF35E1B4A}" destId="{E72BC1C8-938E-473A-BE8C-19613FB636F9}" srcOrd="0" destOrd="0" presId="urn:microsoft.com/office/officeart/2005/8/layout/hProcess7"/>
    <dgm:cxn modelId="{74B89D30-3A1C-49DC-B859-92A5BD6A3AF8}" srcId="{36EE85CC-DD3D-4CA3-B623-3BE779A89AAC}" destId="{8415E7B0-45DD-4544-B2FA-DA8BF35E1B4A}" srcOrd="0" destOrd="0" parTransId="{1B17824F-7F6F-47C7-8A46-9C814B7A81A9}" sibTransId="{1782B867-8D43-437A-8F07-C8A47A42E210}"/>
    <dgm:cxn modelId="{AE4702F5-23EE-4343-AE5A-C614CBD01093}" srcId="{A192251C-AAEB-4B12-BBFF-4BF408A8C982}" destId="{1AACD746-3EE3-48B0-A8AC-6DF0A63CCA04}" srcOrd="0" destOrd="0" parTransId="{41A008B7-496F-4FCE-9356-BA583777F8F9}" sibTransId="{ABECAF6A-BA28-4F35-BAFB-0436CC9EF7D5}"/>
    <dgm:cxn modelId="{7ED6456B-493A-44F4-91F6-E493C77F5F9A}" srcId="{1AACD746-3EE3-48B0-A8AC-6DF0A63CCA04}" destId="{79B7324F-2486-400A-8884-BC5D20A6702D}" srcOrd="1" destOrd="0" parTransId="{65F7D160-BB44-4CCA-96D0-23B6EBABFF58}" sibTransId="{A85950CB-AA49-475A-AB16-D0F58874948E}"/>
    <dgm:cxn modelId="{A0B8DAD8-BD0D-4094-ACCD-13819BFBF466}" type="presOf" srcId="{36EE85CC-DD3D-4CA3-B623-3BE779A89AAC}" destId="{D2F162DC-E475-4E4C-B1D3-B6E7E6D77A71}" srcOrd="0" destOrd="0" presId="urn:microsoft.com/office/officeart/2005/8/layout/hProcess7"/>
    <dgm:cxn modelId="{9AA4037B-A3C5-4FD7-8C20-1A197E5B3288}" type="presOf" srcId="{E2FF56A4-6A3B-48D3-9E47-B0AC9C69C2E9}" destId="{B07FC2F3-9F67-4F7E-8CF8-7E69B1200690}" srcOrd="0" destOrd="2" presId="urn:microsoft.com/office/officeart/2005/8/layout/hProcess7"/>
    <dgm:cxn modelId="{5EC72572-DE36-47DE-A1A0-58306518053C}" srcId="{1AACD746-3EE3-48B0-A8AC-6DF0A63CCA04}" destId="{F69E4F2A-AAF1-4825-A3F6-5B6546A78752}" srcOrd="4" destOrd="0" parTransId="{F028E353-FE0B-4ED1-B664-5DC733FA9E04}" sibTransId="{CE546E68-5068-4A15-AAD5-74B687C87EAD}"/>
    <dgm:cxn modelId="{A6677AD2-E19D-4AF3-AD6C-8C6501DCE2ED}" srcId="{1AACD746-3EE3-48B0-A8AC-6DF0A63CCA04}" destId="{E2FF56A4-6A3B-48D3-9E47-B0AC9C69C2E9}" srcOrd="2" destOrd="0" parTransId="{53FEA9A3-55FA-4F4B-9266-F0A036D5768C}" sibTransId="{EC4D0B85-9E74-48D4-80CF-3F8F59F598B1}"/>
    <dgm:cxn modelId="{C6A2C0E8-6D4E-4F03-8BBF-D8AE06444DDC}" srcId="{1AACD746-3EE3-48B0-A8AC-6DF0A63CCA04}" destId="{260DAF13-9EA3-44D6-BB67-00C21F251009}" srcOrd="0" destOrd="0" parTransId="{FEFA9556-E7A1-4FB3-A169-1CB1DC849C1B}" sibTransId="{36B200FE-DA61-4698-A92E-88BC12AC58B6}"/>
    <dgm:cxn modelId="{A874EBA9-9213-4B1F-8BF2-20FB798C6AD3}" type="presOf" srcId="{260DAF13-9EA3-44D6-BB67-00C21F251009}" destId="{B07FC2F3-9F67-4F7E-8CF8-7E69B1200690}" srcOrd="0" destOrd="0" presId="urn:microsoft.com/office/officeart/2005/8/layout/hProcess7"/>
    <dgm:cxn modelId="{8FC52EDF-2C47-499D-8286-341C6C7F81A6}" type="presOf" srcId="{1AACD746-3EE3-48B0-A8AC-6DF0A63CCA04}" destId="{EF8B8077-9EF2-4FA1-B012-A3098EE88068}" srcOrd="0" destOrd="0" presId="urn:microsoft.com/office/officeart/2005/8/layout/hProcess7"/>
    <dgm:cxn modelId="{69142F5C-1CB7-4C4C-BFBD-62798B2D0020}" type="presParOf" srcId="{536F40B6-4EC0-46A0-99DD-389453F8E7C9}" destId="{3A868A11-F6A0-4063-9318-E833493771C8}" srcOrd="0" destOrd="0" presId="urn:microsoft.com/office/officeart/2005/8/layout/hProcess7"/>
    <dgm:cxn modelId="{D3A518A5-241A-41E5-AB63-8489237DB78B}" type="presParOf" srcId="{3A868A11-F6A0-4063-9318-E833493771C8}" destId="{EF8B8077-9EF2-4FA1-B012-A3098EE88068}" srcOrd="0" destOrd="0" presId="urn:microsoft.com/office/officeart/2005/8/layout/hProcess7"/>
    <dgm:cxn modelId="{16922D38-B989-4215-96EC-1D31A06DDAB2}" type="presParOf" srcId="{3A868A11-F6A0-4063-9318-E833493771C8}" destId="{BF3053DA-6AE4-423A-BA71-652A56534EF7}" srcOrd="1" destOrd="0" presId="urn:microsoft.com/office/officeart/2005/8/layout/hProcess7"/>
    <dgm:cxn modelId="{85C83015-A6CF-4C4A-89DF-9E164552C33F}" type="presParOf" srcId="{3A868A11-F6A0-4063-9318-E833493771C8}" destId="{B07FC2F3-9F67-4F7E-8CF8-7E69B1200690}" srcOrd="2" destOrd="0" presId="urn:microsoft.com/office/officeart/2005/8/layout/hProcess7"/>
    <dgm:cxn modelId="{FBFA5BA9-C7C6-4C4D-9F93-C8EB175383BB}" type="presParOf" srcId="{536F40B6-4EC0-46A0-99DD-389453F8E7C9}" destId="{3822634F-A4DE-4BC5-B017-20C066AAC02F}" srcOrd="1" destOrd="0" presId="urn:microsoft.com/office/officeart/2005/8/layout/hProcess7"/>
    <dgm:cxn modelId="{10A86401-BB50-492B-8764-BE4C521C573C}" type="presParOf" srcId="{536F40B6-4EC0-46A0-99DD-389453F8E7C9}" destId="{E180A174-CF06-4550-8BF5-B46066F01355}" srcOrd="2" destOrd="0" presId="urn:microsoft.com/office/officeart/2005/8/layout/hProcess7"/>
    <dgm:cxn modelId="{21D82781-1E78-4B90-8AC1-BE8BA3281DDC}" type="presParOf" srcId="{E180A174-CF06-4550-8BF5-B46066F01355}" destId="{122B15C6-44AD-4ADD-8019-C720729D7EE3}" srcOrd="0" destOrd="0" presId="urn:microsoft.com/office/officeart/2005/8/layout/hProcess7"/>
    <dgm:cxn modelId="{13339B76-35E7-4A8B-9306-5B51D86914B0}" type="presParOf" srcId="{E180A174-CF06-4550-8BF5-B46066F01355}" destId="{21FD1CA8-04DE-4C8A-95F0-FCD9081AE1C1}" srcOrd="1" destOrd="0" presId="urn:microsoft.com/office/officeart/2005/8/layout/hProcess7"/>
    <dgm:cxn modelId="{403BF85F-E280-4012-9FC7-89E0F6619A1F}" type="presParOf" srcId="{E180A174-CF06-4550-8BF5-B46066F01355}" destId="{BFB4C3A1-55F2-4850-9990-1046FE5CDF2A}" srcOrd="2" destOrd="0" presId="urn:microsoft.com/office/officeart/2005/8/layout/hProcess7"/>
    <dgm:cxn modelId="{866A1729-5942-4A20-A5AE-2F7BAD6E544D}" type="presParOf" srcId="{536F40B6-4EC0-46A0-99DD-389453F8E7C9}" destId="{BA909FA7-BEFE-4CF3-8536-FFF22030BDD4}" srcOrd="3" destOrd="0" presId="urn:microsoft.com/office/officeart/2005/8/layout/hProcess7"/>
    <dgm:cxn modelId="{3D39996F-B016-4562-B1C6-BA850FD4AE74}" type="presParOf" srcId="{536F40B6-4EC0-46A0-99DD-389453F8E7C9}" destId="{7F09B2F5-83D7-4CED-B62A-303DABCAE12D}" srcOrd="4" destOrd="0" presId="urn:microsoft.com/office/officeart/2005/8/layout/hProcess7"/>
    <dgm:cxn modelId="{78538361-C0F9-4945-86E7-22B652C26711}" type="presParOf" srcId="{7F09B2F5-83D7-4CED-B62A-303DABCAE12D}" destId="{D2F162DC-E475-4E4C-B1D3-B6E7E6D77A71}" srcOrd="0" destOrd="0" presId="urn:microsoft.com/office/officeart/2005/8/layout/hProcess7"/>
    <dgm:cxn modelId="{73FC14C0-040D-464A-B27C-FF041BFDB153}" type="presParOf" srcId="{7F09B2F5-83D7-4CED-B62A-303DABCAE12D}" destId="{F67C9B96-DAF1-4305-BCF0-F1F40BFF8B39}" srcOrd="1" destOrd="0" presId="urn:microsoft.com/office/officeart/2005/8/layout/hProcess7"/>
    <dgm:cxn modelId="{909B3DB4-20CE-4ECF-8F00-F486B5FF28B8}" type="presParOf" srcId="{7F09B2F5-83D7-4CED-B62A-303DABCAE12D}" destId="{E72BC1C8-938E-473A-BE8C-19613FB636F9}"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2A442-27F0-49E0-966D-473B4D8DA45B}" type="datetimeFigureOut">
              <a:rPr lang="en-US" smtClean="0"/>
              <a:pPr/>
              <a:t>2/4/2013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1026AC-5DDA-4D61-8E9D-18B95D9950A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741026AC-5DDA-4D61-8E9D-18B95D9950AE}" type="slidenum">
              <a:rPr lang="en-IN" smtClean="0"/>
              <a:pPr/>
              <a:t>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D7146FB-F117-40D9-8450-7E63A69284C4}" type="datetime1">
              <a:rPr lang="en-US" smtClean="0"/>
              <a:pPr/>
              <a:t>2/4/2013</a:t>
            </a:fld>
            <a:endParaRPr lang="en-US"/>
          </a:p>
        </p:txBody>
      </p:sp>
      <p:sp>
        <p:nvSpPr>
          <p:cNvPr id="2" name="Footer Placeholder 1"/>
          <p:cNvSpPr>
            <a:spLocks noGrp="1"/>
          </p:cNvSpPr>
          <p:nvPr>
            <p:ph type="ftr" sz="quarter" idx="11"/>
          </p:nvPr>
        </p:nvSpPr>
        <p:spPr/>
        <p:txBody>
          <a:bodyPr/>
          <a:lstStyle/>
          <a:p>
            <a:r>
              <a:rPr lang="en-US" smtClean="0"/>
              <a:t>www.deepanilassociates.com</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06C57-F2E1-45F9-A992-CEB939B545D1}" type="datetime1">
              <a:rPr lang="en-US" smtClean="0"/>
              <a:pPr/>
              <a:t>2/4/2013</a:t>
            </a:fld>
            <a:endParaRPr lang="en-US"/>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1357E1-829D-4EA2-A98B-29AA16D7103C}" type="datetime1">
              <a:rPr lang="en-US" smtClean="0"/>
              <a:pPr/>
              <a:t>2/4/2013</a:t>
            </a:fld>
            <a:endParaRPr lang="en-US"/>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8FBCC74-BEB2-407E-BD95-34054E3275DF}" type="datetime1">
              <a:rPr lang="en-US" smtClean="0"/>
              <a:pPr/>
              <a:t>2/4/2013</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www.deepanilassociates.com</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81C8CFA-912B-4218-A008-49BE4B303826}" type="datetime1">
              <a:rPr lang="en-US" smtClean="0"/>
              <a:pPr/>
              <a:t>2/4/2013</a:t>
            </a:fld>
            <a:endParaRPr lang="en-US"/>
          </a:p>
        </p:txBody>
      </p:sp>
      <p:sp>
        <p:nvSpPr>
          <p:cNvPr id="11" name="Footer Placeholder 10"/>
          <p:cNvSpPr>
            <a:spLocks noGrp="1"/>
          </p:cNvSpPr>
          <p:nvPr>
            <p:ph type="ftr" sz="quarter" idx="11"/>
          </p:nvPr>
        </p:nvSpPr>
        <p:spPr/>
        <p:txBody>
          <a:bodyPr/>
          <a:lstStyle/>
          <a:p>
            <a:r>
              <a:rPr lang="en-US" smtClean="0"/>
              <a:t>www.deepanilassociates.com</a:t>
            </a: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F9BFC50-9961-416C-8390-C0A161E1E77F}" type="datetime1">
              <a:rPr lang="en-US" smtClean="0"/>
              <a:pPr/>
              <a:t>2/4/2013</a:t>
            </a:fld>
            <a:endParaRPr lang="en-US"/>
          </a:p>
        </p:txBody>
      </p:sp>
      <p:sp>
        <p:nvSpPr>
          <p:cNvPr id="10" name="Footer Placeholder 9"/>
          <p:cNvSpPr>
            <a:spLocks noGrp="1"/>
          </p:cNvSpPr>
          <p:nvPr>
            <p:ph type="ftr" sz="quarter" idx="11"/>
          </p:nvPr>
        </p:nvSpPr>
        <p:spPr/>
        <p:txBody>
          <a:bodyPr/>
          <a:lstStyle/>
          <a:p>
            <a:r>
              <a:rPr lang="en-US" smtClean="0"/>
              <a:t>www.deepanilassociates.com</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BE56932-D0E2-4886-ABD2-103374201BED}" type="datetime1">
              <a:rPr lang="en-US" smtClean="0"/>
              <a:pPr/>
              <a:t>2/4/2013</a:t>
            </a:fld>
            <a:endParaRPr lang="en-US"/>
          </a:p>
        </p:txBody>
      </p:sp>
      <p:sp>
        <p:nvSpPr>
          <p:cNvPr id="6" name="Footer Placeholder 5"/>
          <p:cNvSpPr>
            <a:spLocks noGrp="1"/>
          </p:cNvSpPr>
          <p:nvPr>
            <p:ph type="ftr" sz="quarter" idx="11"/>
          </p:nvPr>
        </p:nvSpPr>
        <p:spPr/>
        <p:txBody>
          <a:bodyPr/>
          <a:lstStyle/>
          <a:p>
            <a:r>
              <a:rPr lang="en-US" smtClean="0"/>
              <a:t>www.deepanilassociates.com</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166180F-9759-49DA-A88B-07458D49EBC5}" type="datetime1">
              <a:rPr lang="en-US" smtClean="0"/>
              <a:pPr/>
              <a:t>2/4/2013</a:t>
            </a:fld>
            <a:endParaRPr lang="en-US"/>
          </a:p>
        </p:txBody>
      </p:sp>
      <p:sp>
        <p:nvSpPr>
          <p:cNvPr id="21" name="Footer Placeholder 20"/>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92BDEE-C5EE-43AF-ADDA-29F01DDB460D}" type="datetime1">
              <a:rPr lang="en-US" smtClean="0"/>
              <a:pPr/>
              <a:t>2/4/2013</a:t>
            </a:fld>
            <a:endParaRPr lang="en-US"/>
          </a:p>
        </p:txBody>
      </p:sp>
      <p:sp>
        <p:nvSpPr>
          <p:cNvPr id="24" name="Footer Placeholder 23"/>
          <p:cNvSpPr>
            <a:spLocks noGrp="1"/>
          </p:cNvSpPr>
          <p:nvPr>
            <p:ph type="ftr" sz="quarter" idx="11"/>
          </p:nvPr>
        </p:nvSpPr>
        <p:spPr/>
        <p:txBody>
          <a:bodyPr/>
          <a:lstStyle/>
          <a:p>
            <a:r>
              <a:rPr lang="en-US" smtClean="0"/>
              <a:t>www.deepanilassociates.com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30890C5-C9C8-4E36-939B-0BDB5F827EC1}" type="datetime1">
              <a:rPr lang="en-US" smtClean="0"/>
              <a:pPr/>
              <a:t>2/4/2013</a:t>
            </a:fld>
            <a:endParaRPr lang="en-US"/>
          </a:p>
        </p:txBody>
      </p:sp>
      <p:sp>
        <p:nvSpPr>
          <p:cNvPr id="29" name="Footer Placeholder 28"/>
          <p:cNvSpPr>
            <a:spLocks noGrp="1"/>
          </p:cNvSpPr>
          <p:nvPr>
            <p:ph type="ftr" sz="quarter" idx="11"/>
          </p:nvPr>
        </p:nvSpPr>
        <p:spPr/>
        <p:txBody>
          <a:bodyPr/>
          <a:lstStyle/>
          <a:p>
            <a:r>
              <a:rPr lang="en-US" smtClean="0"/>
              <a:t>www.deepanilassociates.com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E3A004B-49FF-434B-9403-3AB6EE1293A9}" type="datetime1">
              <a:rPr lang="en-US" smtClean="0"/>
              <a:pPr/>
              <a:t>2/4/2013</a:t>
            </a:fld>
            <a:endParaRPr lang="en-US"/>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44E0911-485A-408C-8C9B-372E9BC01711}" type="datetime1">
              <a:rPr lang="en-US" smtClean="0"/>
              <a:pPr/>
              <a:t>2/4/2013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www.deepanilassociates.com</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Foreign and NRI Investment in India</a:t>
            </a:r>
            <a:endParaRPr lang="en-IN" dirty="0"/>
          </a:p>
        </p:txBody>
      </p:sp>
      <p:pic>
        <p:nvPicPr>
          <p:cNvPr id="5" name="Picture 4" descr="depositphotos_1959859_l.jpg"/>
          <p:cNvPicPr>
            <a:picLocks noChangeAspect="1"/>
          </p:cNvPicPr>
          <p:nvPr/>
        </p:nvPicPr>
        <p:blipFill>
          <a:blip r:embed="rId2" cstate="print"/>
          <a:stretch>
            <a:fillRect/>
          </a:stretch>
        </p:blipFill>
        <p:spPr>
          <a:xfrm>
            <a:off x="1828800" y="0"/>
            <a:ext cx="5638800" cy="4724400"/>
          </a:xfrm>
          <a:prstGeom prst="rect">
            <a:avLst/>
          </a:prstGeom>
        </p:spPr>
      </p:pic>
      <p:sp>
        <p:nvSpPr>
          <p:cNvPr id="4" name="TextBox 3"/>
          <p:cNvSpPr txBox="1"/>
          <p:nvPr/>
        </p:nvSpPr>
        <p:spPr>
          <a:xfrm>
            <a:off x="5867400" y="6248400"/>
            <a:ext cx="3276600" cy="369332"/>
          </a:xfrm>
          <a:prstGeom prst="rect">
            <a:avLst/>
          </a:prstGeom>
          <a:noFill/>
        </p:spPr>
        <p:txBody>
          <a:bodyPr wrap="square" rtlCol="0">
            <a:spAutoFit/>
          </a:bodyPr>
          <a:lstStyle/>
          <a:p>
            <a:r>
              <a:rPr lang="en-US" dirty="0" smtClean="0">
                <a:solidFill>
                  <a:schemeClr val="tx2">
                    <a:lumMod val="75000"/>
                  </a:schemeClr>
                </a:solidFill>
              </a:rPr>
              <a:t>www.deepanilassociates.com</a:t>
            </a:r>
            <a:r>
              <a:rPr lang="en-IN" dirty="0" smtClean="0"/>
              <a:t> </a:t>
            </a:r>
            <a:endParaRPr lang="en-US" dirty="0" smtClean="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dirty="0"/>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
        <p:nvSpPr>
          <p:cNvPr id="4" name="Title 3"/>
          <p:cNvSpPr>
            <a:spLocks noGrp="1"/>
          </p:cNvSpPr>
          <p:nvPr>
            <p:ph type="title"/>
          </p:nvPr>
        </p:nvSpPr>
        <p:spPr/>
        <p:txBody>
          <a:bodyPr>
            <a:normAutofit fontScale="90000"/>
          </a:bodyPr>
          <a:lstStyle/>
          <a:p>
            <a:r>
              <a:rPr lang="en-US" dirty="0" smtClean="0"/>
              <a:t>Foreign Direct Investments in India (FDI)</a:t>
            </a:r>
            <a:endParaRPr lang="en-IN"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Provisions for FDI</a:t>
            </a:r>
            <a:endParaRPr lang="en-IN"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ü"/>
            </a:pPr>
            <a:r>
              <a:rPr lang="en-US" dirty="0" smtClean="0"/>
              <a:t>Section I of Master Circular- Foreign Investment in India dated 2</a:t>
            </a:r>
            <a:r>
              <a:rPr lang="en-US" baseline="30000" dirty="0" smtClean="0"/>
              <a:t>nd</a:t>
            </a:r>
            <a:r>
              <a:rPr lang="en-US" dirty="0" smtClean="0"/>
              <a:t> July, 2012.</a:t>
            </a:r>
          </a:p>
          <a:p>
            <a:pPr algn="just">
              <a:buFont typeface="Wingdings" pitchFamily="2" charset="2"/>
              <a:buChar char="ü"/>
            </a:pPr>
            <a:r>
              <a:rPr lang="en-US" dirty="0" smtClean="0"/>
              <a:t>Undertaken in accordance with FDI Policy formulated and announced by Government of India- Consolidated FDI Policy dated 10</a:t>
            </a:r>
            <a:r>
              <a:rPr lang="en-US" baseline="30000" dirty="0" smtClean="0"/>
              <a:t>th</a:t>
            </a:r>
            <a:r>
              <a:rPr lang="en-US" dirty="0" smtClean="0"/>
              <a:t> April, 2012.</a:t>
            </a:r>
          </a:p>
          <a:p>
            <a:pPr algn="just">
              <a:buFont typeface="Wingdings" pitchFamily="2" charset="2"/>
              <a:buChar char="ü"/>
            </a:pPr>
            <a:r>
              <a:rPr lang="en-US" dirty="0" smtClean="0"/>
              <a:t>FEMA Regulations- Foreign Exchange Management (Transfer or issue of any Security by a person resident outside India) Regulations, 2000 issued by notification 20/2000-RB May 3, 2000. </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ROUTE of FDI</a:t>
            </a:r>
            <a:endParaRPr lang="en-IN" dirty="0"/>
          </a:p>
        </p:txBody>
      </p:sp>
      <p:sp>
        <p:nvSpPr>
          <p:cNvPr id="10" name="Footer Placeholder 9"/>
          <p:cNvSpPr>
            <a:spLocks noGrp="1"/>
          </p:cNvSpPr>
          <p:nvPr>
            <p:ph type="ftr" sz="quarter" idx="11"/>
          </p:nvPr>
        </p:nvSpPr>
        <p:spPr/>
        <p:txBody>
          <a:bodyPr/>
          <a:lstStyle/>
          <a:p>
            <a:r>
              <a:rPr lang="en-US" smtClean="0"/>
              <a:t>www.deepanilassociates.com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
        <p:nvSpPr>
          <p:cNvPr id="17" name="Rounded Rectangle 16"/>
          <p:cNvSpPr/>
          <p:nvPr/>
        </p:nvSpPr>
        <p:spPr>
          <a:xfrm>
            <a:off x="609600" y="1295400"/>
            <a:ext cx="2133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BAN ROUTE</a:t>
            </a:r>
            <a:endParaRPr lang="en-IN" dirty="0"/>
          </a:p>
        </p:txBody>
      </p:sp>
      <p:sp>
        <p:nvSpPr>
          <p:cNvPr id="18" name="Rounded Rectangle 17"/>
          <p:cNvSpPr/>
          <p:nvPr/>
        </p:nvSpPr>
        <p:spPr>
          <a:xfrm>
            <a:off x="3352800" y="1219200"/>
            <a:ext cx="2133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GOVT. ROUTE</a:t>
            </a:r>
            <a:endParaRPr lang="en-IN" dirty="0"/>
          </a:p>
        </p:txBody>
      </p:sp>
      <p:sp>
        <p:nvSpPr>
          <p:cNvPr id="19" name="Rounded Rectangle 18"/>
          <p:cNvSpPr/>
          <p:nvPr/>
        </p:nvSpPr>
        <p:spPr>
          <a:xfrm>
            <a:off x="6248400" y="1219200"/>
            <a:ext cx="2133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AUTOMATIC ROUTE</a:t>
            </a:r>
            <a:endParaRPr lang="en-IN" dirty="0"/>
          </a:p>
        </p:txBody>
      </p:sp>
      <p:sp>
        <p:nvSpPr>
          <p:cNvPr id="20" name="Rectangle 19"/>
          <p:cNvSpPr/>
          <p:nvPr/>
        </p:nvSpPr>
        <p:spPr>
          <a:xfrm>
            <a:off x="304800" y="1828800"/>
            <a:ext cx="2743200" cy="4724400"/>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buFont typeface="Arial" pitchFamily="34" charset="0"/>
              <a:buChar char="•"/>
            </a:pPr>
            <a:r>
              <a:rPr lang="en-US" dirty="0" smtClean="0">
                <a:solidFill>
                  <a:schemeClr val="accent1">
                    <a:lumMod val="75000"/>
                  </a:schemeClr>
                </a:solidFill>
              </a:rPr>
              <a:t>Business of Chit Fund</a:t>
            </a:r>
          </a:p>
          <a:p>
            <a:pPr>
              <a:buFont typeface="Arial" pitchFamily="34" charset="0"/>
              <a:buChar char="•"/>
            </a:pPr>
            <a:r>
              <a:rPr lang="en-US" dirty="0" err="1" smtClean="0">
                <a:solidFill>
                  <a:schemeClr val="accent1">
                    <a:lumMod val="75000"/>
                  </a:schemeClr>
                </a:solidFill>
              </a:rPr>
              <a:t>Nidhi</a:t>
            </a:r>
            <a:r>
              <a:rPr lang="en-US" dirty="0" smtClean="0">
                <a:solidFill>
                  <a:schemeClr val="accent1">
                    <a:lumMod val="75000"/>
                  </a:schemeClr>
                </a:solidFill>
              </a:rPr>
              <a:t> Company</a:t>
            </a:r>
          </a:p>
          <a:p>
            <a:pPr>
              <a:buFont typeface="Arial" pitchFamily="34" charset="0"/>
              <a:buChar char="•"/>
            </a:pPr>
            <a:r>
              <a:rPr lang="en-US" dirty="0" smtClean="0">
                <a:solidFill>
                  <a:schemeClr val="accent1">
                    <a:lumMod val="75000"/>
                  </a:schemeClr>
                </a:solidFill>
              </a:rPr>
              <a:t>Agricultural or Plantation activities</a:t>
            </a:r>
          </a:p>
          <a:p>
            <a:pPr>
              <a:buFont typeface="Arial" pitchFamily="34" charset="0"/>
              <a:buChar char="•"/>
            </a:pPr>
            <a:r>
              <a:rPr lang="en-US" dirty="0" smtClean="0">
                <a:solidFill>
                  <a:schemeClr val="accent1">
                    <a:lumMod val="75000"/>
                  </a:schemeClr>
                </a:solidFill>
              </a:rPr>
              <a:t>Real Estate business</a:t>
            </a:r>
            <a:r>
              <a:rPr lang="en-US" dirty="0" smtClean="0">
                <a:solidFill>
                  <a:schemeClr val="accent4"/>
                </a:solidFill>
              </a:rPr>
              <a:t>*</a:t>
            </a:r>
            <a:r>
              <a:rPr lang="en-US" dirty="0" smtClean="0">
                <a:solidFill>
                  <a:schemeClr val="accent1">
                    <a:lumMod val="75000"/>
                  </a:schemeClr>
                </a:solidFill>
              </a:rPr>
              <a:t> or construction of farm house</a:t>
            </a:r>
          </a:p>
          <a:p>
            <a:pPr>
              <a:buFont typeface="Arial" pitchFamily="34" charset="0"/>
              <a:buChar char="•"/>
            </a:pPr>
            <a:r>
              <a:rPr lang="en-US" dirty="0" smtClean="0">
                <a:solidFill>
                  <a:schemeClr val="accent1">
                    <a:lumMod val="75000"/>
                  </a:schemeClr>
                </a:solidFill>
              </a:rPr>
              <a:t>Trading in Transferable Development Rights (TDRs)</a:t>
            </a:r>
          </a:p>
          <a:p>
            <a:pPr>
              <a:buFont typeface="Arial" pitchFamily="34" charset="0"/>
              <a:buChar char="•"/>
            </a:pPr>
            <a:r>
              <a:rPr lang="en-US" dirty="0" smtClean="0">
                <a:solidFill>
                  <a:schemeClr val="accent1">
                    <a:lumMod val="75000"/>
                  </a:schemeClr>
                </a:solidFill>
              </a:rPr>
              <a:t>Lottery Business, Gambling and betting</a:t>
            </a:r>
          </a:p>
          <a:p>
            <a:pPr>
              <a:buFont typeface="Arial" pitchFamily="34" charset="0"/>
              <a:buChar char="•"/>
            </a:pPr>
            <a:r>
              <a:rPr lang="en-US" dirty="0" smtClean="0">
                <a:solidFill>
                  <a:schemeClr val="accent1">
                    <a:lumMod val="75000"/>
                  </a:schemeClr>
                </a:solidFill>
              </a:rPr>
              <a:t>Manufacture of cigars, cigarettes or tobacco, etc</a:t>
            </a:r>
          </a:p>
          <a:p>
            <a:r>
              <a:rPr lang="en-US" sz="1500" dirty="0" smtClean="0">
                <a:solidFill>
                  <a:schemeClr val="accent4"/>
                </a:solidFill>
              </a:rPr>
              <a:t>(limited extent as defined by regulations)</a:t>
            </a:r>
          </a:p>
        </p:txBody>
      </p:sp>
      <p:sp>
        <p:nvSpPr>
          <p:cNvPr id="21" name="Rectangle 20"/>
          <p:cNvSpPr/>
          <p:nvPr/>
        </p:nvSpPr>
        <p:spPr>
          <a:xfrm>
            <a:off x="3124200" y="1752600"/>
            <a:ext cx="2743200" cy="4800600"/>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just"/>
            <a:r>
              <a:rPr lang="en-IN" dirty="0" smtClean="0">
                <a:solidFill>
                  <a:schemeClr val="accent1">
                    <a:lumMod val="75000"/>
                  </a:schemeClr>
                </a:solidFill>
              </a:rPr>
              <a:t>The foreign investor or the Indian company should obtain prior approval of the Government of India, Ministry of Finance, Foreign Investment Promotion Board (FIPB)/ SIA for the investment. Some are:</a:t>
            </a:r>
          </a:p>
          <a:p>
            <a:pPr algn="just"/>
            <a:endParaRPr lang="en-IN" sz="200" dirty="0" smtClean="0">
              <a:solidFill>
                <a:schemeClr val="accent1">
                  <a:lumMod val="75000"/>
                </a:schemeClr>
              </a:solidFill>
            </a:endParaRPr>
          </a:p>
          <a:p>
            <a:pPr algn="just">
              <a:buFont typeface="Arial" pitchFamily="34" charset="0"/>
              <a:buChar char="•"/>
            </a:pPr>
            <a:r>
              <a:rPr lang="en-US" dirty="0" smtClean="0">
                <a:solidFill>
                  <a:schemeClr val="accent1">
                    <a:lumMod val="75000"/>
                  </a:schemeClr>
                </a:solidFill>
              </a:rPr>
              <a:t>Tea sector including tea plantation (100%)</a:t>
            </a:r>
          </a:p>
          <a:p>
            <a:pPr algn="just">
              <a:buFont typeface="Arial" pitchFamily="34" charset="0"/>
              <a:buChar char="•"/>
            </a:pPr>
            <a:r>
              <a:rPr lang="en-US" dirty="0" smtClean="0">
                <a:solidFill>
                  <a:schemeClr val="accent1">
                    <a:lumMod val="75000"/>
                  </a:schemeClr>
                </a:solidFill>
              </a:rPr>
              <a:t>Defence Industry (26%)</a:t>
            </a:r>
          </a:p>
          <a:p>
            <a:pPr algn="just">
              <a:buFont typeface="Arial" pitchFamily="34" charset="0"/>
              <a:buChar char="•"/>
            </a:pPr>
            <a:r>
              <a:rPr lang="en-US" dirty="0" smtClean="0">
                <a:solidFill>
                  <a:schemeClr val="accent1">
                    <a:lumMod val="75000"/>
                  </a:schemeClr>
                </a:solidFill>
              </a:rPr>
              <a:t>Print Media</a:t>
            </a:r>
          </a:p>
          <a:p>
            <a:pPr algn="just">
              <a:buFont typeface="Arial" pitchFamily="34" charset="0"/>
              <a:buChar char="•"/>
            </a:pPr>
            <a:r>
              <a:rPr lang="en-US" dirty="0" smtClean="0">
                <a:solidFill>
                  <a:schemeClr val="accent1">
                    <a:lumMod val="75000"/>
                  </a:schemeClr>
                </a:solidFill>
              </a:rPr>
              <a:t>Broadcasting</a:t>
            </a:r>
          </a:p>
          <a:p>
            <a:pPr algn="just">
              <a:buFont typeface="Arial" pitchFamily="34" charset="0"/>
              <a:buChar char="•"/>
            </a:pPr>
            <a:r>
              <a:rPr lang="en-US" dirty="0" smtClean="0">
                <a:solidFill>
                  <a:schemeClr val="accent1">
                    <a:lumMod val="75000"/>
                  </a:schemeClr>
                </a:solidFill>
              </a:rPr>
              <a:t>Single Brand Retail</a:t>
            </a:r>
          </a:p>
          <a:p>
            <a:pPr>
              <a:buFont typeface="Arial" pitchFamily="34" charset="0"/>
              <a:buChar char="•"/>
            </a:pPr>
            <a:endParaRPr lang="en-IN" dirty="0">
              <a:solidFill>
                <a:schemeClr val="accent1">
                  <a:lumMod val="75000"/>
                </a:schemeClr>
              </a:solidFill>
            </a:endParaRPr>
          </a:p>
        </p:txBody>
      </p:sp>
      <p:sp>
        <p:nvSpPr>
          <p:cNvPr id="22" name="Rectangle 21"/>
          <p:cNvSpPr/>
          <p:nvPr/>
        </p:nvSpPr>
        <p:spPr>
          <a:xfrm>
            <a:off x="5943600" y="1752600"/>
            <a:ext cx="2743200" cy="4800600"/>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just"/>
            <a:r>
              <a:rPr lang="en-IN" dirty="0" smtClean="0">
                <a:solidFill>
                  <a:schemeClr val="accent1">
                    <a:lumMod val="75000"/>
                  </a:schemeClr>
                </a:solidFill>
              </a:rPr>
              <a:t>The foreign investor or the Indian company does not require any approval from the Reserve Bank or Government of India for the investment. Some are:</a:t>
            </a:r>
          </a:p>
          <a:p>
            <a:endParaRPr lang="en-IN" sz="300" dirty="0" smtClean="0">
              <a:solidFill>
                <a:schemeClr val="accent1">
                  <a:lumMod val="75000"/>
                </a:schemeClr>
              </a:solidFill>
            </a:endParaRPr>
          </a:p>
          <a:p>
            <a:pPr>
              <a:buFont typeface="Arial" pitchFamily="34" charset="0"/>
              <a:buChar char="•"/>
            </a:pPr>
            <a:r>
              <a:rPr lang="en-US" dirty="0" smtClean="0">
                <a:solidFill>
                  <a:schemeClr val="accent1">
                    <a:lumMod val="75000"/>
                  </a:schemeClr>
                </a:solidFill>
              </a:rPr>
              <a:t>E-commerce activities</a:t>
            </a:r>
          </a:p>
          <a:p>
            <a:pPr>
              <a:buFont typeface="Arial" pitchFamily="34" charset="0"/>
              <a:buChar char="•"/>
            </a:pPr>
            <a:r>
              <a:rPr lang="en-US" dirty="0" smtClean="0">
                <a:solidFill>
                  <a:schemeClr val="accent1">
                    <a:lumMod val="75000"/>
                  </a:schemeClr>
                </a:solidFill>
              </a:rPr>
              <a:t>Wholesale trading</a:t>
            </a:r>
          </a:p>
          <a:p>
            <a:pPr>
              <a:buFont typeface="Arial" pitchFamily="34" charset="0"/>
              <a:buChar char="•"/>
            </a:pPr>
            <a:r>
              <a:rPr lang="en-US" dirty="0" smtClean="0">
                <a:solidFill>
                  <a:schemeClr val="accent1">
                    <a:lumMod val="75000"/>
                  </a:schemeClr>
                </a:solidFill>
              </a:rPr>
              <a:t>Industrial Parks</a:t>
            </a:r>
          </a:p>
          <a:p>
            <a:pPr>
              <a:buFont typeface="Arial" pitchFamily="34" charset="0"/>
              <a:buChar char="•"/>
            </a:pPr>
            <a:r>
              <a:rPr lang="en-US" dirty="0" smtClean="0">
                <a:solidFill>
                  <a:schemeClr val="accent1">
                    <a:lumMod val="75000"/>
                  </a:schemeClr>
                </a:solidFill>
              </a:rPr>
              <a:t>Construction: Townships, Housing, Built-up infrastructure</a:t>
            </a:r>
          </a:p>
          <a:p>
            <a:pPr>
              <a:buFont typeface="Arial" pitchFamily="34" charset="0"/>
              <a:buChar char="•"/>
            </a:pPr>
            <a:r>
              <a:rPr lang="en-US" dirty="0" smtClean="0">
                <a:solidFill>
                  <a:schemeClr val="accent1">
                    <a:lumMod val="75000"/>
                  </a:schemeClr>
                </a:solidFill>
              </a:rPr>
              <a:t>Coal and Lignite</a:t>
            </a:r>
          </a:p>
          <a:p>
            <a:pPr algn="just"/>
            <a:r>
              <a:rPr lang="en-US" sz="1500" dirty="0" smtClean="0">
                <a:solidFill>
                  <a:schemeClr val="accent1">
                    <a:lumMod val="75000"/>
                  </a:schemeClr>
                </a:solidFill>
              </a:rPr>
              <a:t>Automatic Route depends on sector, </a:t>
            </a:r>
            <a:r>
              <a:rPr lang="en-US" sz="1500" dirty="0" err="1" smtClean="0">
                <a:solidFill>
                  <a:schemeClr val="accent1">
                    <a:lumMod val="75000"/>
                  </a:schemeClr>
                </a:solidFill>
              </a:rPr>
              <a:t>sectoral</a:t>
            </a:r>
            <a:r>
              <a:rPr lang="en-US" sz="1500" dirty="0" smtClean="0">
                <a:solidFill>
                  <a:schemeClr val="accent1">
                    <a:lumMod val="75000"/>
                  </a:schemeClr>
                </a:solidFill>
              </a:rPr>
              <a:t> cap and </a:t>
            </a:r>
            <a:r>
              <a:rPr lang="en-US" sz="1500" dirty="0" err="1" smtClean="0">
                <a:solidFill>
                  <a:schemeClr val="accent1">
                    <a:lumMod val="75000"/>
                  </a:schemeClr>
                </a:solidFill>
              </a:rPr>
              <a:t>capitalisation</a:t>
            </a:r>
            <a:r>
              <a:rPr lang="en-US" sz="1500" dirty="0" smtClean="0">
                <a:solidFill>
                  <a:schemeClr val="accent1">
                    <a:lumMod val="75000"/>
                  </a:schemeClr>
                </a:solidFill>
              </a:rPr>
              <a:t> norms and other eligible activities.</a:t>
            </a:r>
            <a:endParaRPr lang="en-IN" sz="1500" dirty="0" smtClean="0">
              <a:solidFill>
                <a:schemeClr val="accent1">
                  <a:lumMod val="75000"/>
                </a:schemeClr>
              </a:solidFill>
            </a:endParaRPr>
          </a:p>
          <a:p>
            <a:endParaRPr lang="en-US" dirty="0" smtClean="0">
              <a:solidFill>
                <a:schemeClr val="accent1">
                  <a:lumMod val="75000"/>
                </a:schemeClr>
              </a:solidFill>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of FDI in India</a:t>
            </a:r>
            <a:endParaRPr lang="en-IN" dirty="0"/>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ü"/>
            </a:pPr>
            <a:r>
              <a:rPr lang="en-US" dirty="0" smtClean="0"/>
              <a:t>A person resident outside India or an entity incorporated outside India subject to FDI policy issued by DIPP.</a:t>
            </a:r>
          </a:p>
          <a:p>
            <a:pPr algn="just">
              <a:buFont typeface="Wingdings" pitchFamily="2" charset="2"/>
              <a:buChar char="ü"/>
            </a:pPr>
            <a:r>
              <a:rPr lang="en-US" dirty="0" smtClean="0"/>
              <a:t>Bangladesh’s Citizen/Entity can invest after taking FIPB approval can invest under FDI Scheme in allowed sectors.</a:t>
            </a:r>
          </a:p>
          <a:p>
            <a:pPr algn="just">
              <a:buFont typeface="Wingdings" pitchFamily="2" charset="2"/>
              <a:buChar char="ü"/>
            </a:pPr>
            <a:r>
              <a:rPr lang="en-US" dirty="0" smtClean="0"/>
              <a:t>Pakistan’s Citizen/Entity can invest after taking FIPB approval can invest under FDI Scheme in allowed sectors (except </a:t>
            </a:r>
            <a:r>
              <a:rPr lang="en-IN" dirty="0" smtClean="0"/>
              <a:t>defence, space and atomic energy and sectors/ activities prohibited for foreign investment).</a:t>
            </a:r>
            <a:endParaRPr lang="en-US" dirty="0" smtClean="0"/>
          </a:p>
          <a:p>
            <a:pPr algn="just">
              <a:buFont typeface="Wingdings" pitchFamily="2" charset="2"/>
              <a:buChar char="ü"/>
            </a:pPr>
            <a:r>
              <a:rPr lang="en-US" dirty="0" smtClean="0"/>
              <a:t>NRIs, resident and citizens of Nepal or Bhutan are permitted to invest in shares/ convertible debentures of Indian Company.</a:t>
            </a:r>
          </a:p>
          <a:p>
            <a:pPr>
              <a:buFont typeface="Wingdings" pitchFamily="2" charset="2"/>
              <a:buChar char="ü"/>
            </a:pP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Instruments of </a:t>
            </a:r>
            <a:r>
              <a:rPr lang="en-US" dirty="0" err="1" smtClean="0"/>
              <a:t>fdi</a:t>
            </a:r>
            <a:endParaRPr lang="en-IN" dirty="0"/>
          </a:p>
        </p:txBody>
      </p:sp>
      <p:sp>
        <p:nvSpPr>
          <p:cNvPr id="3" name="Content Placeholder 2"/>
          <p:cNvSpPr>
            <a:spLocks noGrp="1"/>
          </p:cNvSpPr>
          <p:nvPr>
            <p:ph idx="1"/>
          </p:nvPr>
        </p:nvSpPr>
        <p:spPr/>
        <p:txBody>
          <a:bodyPr/>
          <a:lstStyle/>
          <a:p>
            <a:pPr>
              <a:buFont typeface="Wingdings" pitchFamily="2" charset="2"/>
              <a:buChar char="q"/>
            </a:pPr>
            <a:r>
              <a:rPr lang="en-US" dirty="0" smtClean="0"/>
              <a:t>Equity Shares</a:t>
            </a:r>
          </a:p>
          <a:p>
            <a:pPr>
              <a:buFont typeface="Wingdings" pitchFamily="2" charset="2"/>
              <a:buChar char="q"/>
            </a:pPr>
            <a:r>
              <a:rPr lang="en-US" dirty="0" smtClean="0"/>
              <a:t>Compulsorily Convertible Debentures/Preference shares into equity shares</a:t>
            </a:r>
          </a:p>
          <a:p>
            <a:pPr>
              <a:buFont typeface="Wingdings" pitchFamily="2" charset="2"/>
              <a:buChar char="q"/>
            </a:pPr>
            <a:r>
              <a:rPr lang="en-US" dirty="0" smtClean="0"/>
              <a:t>Other Preference shares- under External Commercial Borrowings guidelines</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Pricing Guidelines- Listed company</a:t>
            </a:r>
            <a:endParaRPr lang="en-IN" dirty="0"/>
          </a:p>
        </p:txBody>
      </p:sp>
      <p:sp>
        <p:nvSpPr>
          <p:cNvPr id="3" name="Content Placeholder 2"/>
          <p:cNvSpPr>
            <a:spLocks noGrp="1"/>
          </p:cNvSpPr>
          <p:nvPr>
            <p:ph idx="1"/>
          </p:nvPr>
        </p:nvSpPr>
        <p:spPr/>
        <p:txBody>
          <a:bodyPr>
            <a:normAutofit/>
          </a:bodyPr>
          <a:lstStyle/>
          <a:p>
            <a:pPr>
              <a:buFont typeface="Wingdings" pitchFamily="2" charset="2"/>
              <a:buChar char="§"/>
            </a:pPr>
            <a:endParaRPr lang="en-US" dirty="0" smtClean="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graphicFrame>
        <p:nvGraphicFramePr>
          <p:cNvPr id="6" name="Table 5"/>
          <p:cNvGraphicFramePr>
            <a:graphicFrameLocks noGrp="1"/>
          </p:cNvGraphicFramePr>
          <p:nvPr/>
        </p:nvGraphicFramePr>
        <p:xfrm>
          <a:off x="304800" y="1524000"/>
          <a:ext cx="8686800" cy="5044440"/>
        </p:xfrm>
        <a:graphic>
          <a:graphicData uri="http://schemas.openxmlformats.org/drawingml/2006/table">
            <a:tbl>
              <a:tblPr firstRow="1" bandRow="1">
                <a:tableStyleId>{B301B821-A1FF-4177-AEE7-76D212191A09}</a:tableStyleId>
              </a:tblPr>
              <a:tblGrid>
                <a:gridCol w="3352800"/>
                <a:gridCol w="5334000"/>
              </a:tblGrid>
              <a:tr h="370840">
                <a:tc>
                  <a:txBody>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Instrument</a:t>
                      </a:r>
                      <a:endParaRPr lang="en-IN"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txBody>
                  <a:tcPr/>
                </a:tc>
                <a:tc>
                  <a:txBody>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Pricing Guidelines</a:t>
                      </a:r>
                      <a:endParaRPr lang="en-IN"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Fresh</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Issue to Public</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price determined by SEBI Guidelines. </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Preferential Allotment</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lang="en-US"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Atleast</a:t>
                      </a: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the Price determined as per SEBI guidelines by SEBI registered Merchant Banker or Chartered Accountant</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Transfer of Existing shares from Resident to Non-Resident</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lang="en-US"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Atleast</a:t>
                      </a: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the Price determined as per SEBI guidelines by SEBI registered Merchant Banker or Chartered Accountant</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Rights Shares</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 price determined by the company</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Amalgamation/Merger</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Shares can be issued</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of New Company to Foreign Investors satisfying allowed sector and </a:t>
                      </a:r>
                      <a:r>
                        <a:rPr lang="en-US" b="1" cap="none" spc="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sectoral</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cap.</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pPr marL="0" algn="l" rtl="0" eaLnBrk="1" latinLnBrk="0" hangingPunct="1"/>
                      <a:r>
                        <a:rPr kumimoji="0" lang="en-US"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Buy Back of Shares/Reduction of Capital</a:t>
                      </a:r>
                      <a:endParaRPr kumimoji="0" lang="en-IN"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under General</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Permission for transfer of shares from Non-Resident to Indian Company, price shall not be more than the minimum </a:t>
                      </a:r>
                      <a:r>
                        <a:rPr kumimoji="0" lang="en-US" b="1" kern="1200"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price </a:t>
                      </a:r>
                      <a:r>
                        <a:rPr kumimoji="0" lang="en-IN" b="1" kern="1200"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at which the transfer of shares can be made from a resident to a non-resident</a:t>
                      </a:r>
                      <a:r>
                        <a:rPr kumimoji="0" lang="en-IN" b="0" i="0" kern="1200" dirty="0" smtClean="0">
                          <a:solidFill>
                            <a:schemeClr val="dk1"/>
                          </a:solidFill>
                          <a:latin typeface="+mn-lt"/>
                          <a:ea typeface="+mn-ea"/>
                          <a:cs typeface="+mn-cs"/>
                        </a:rPr>
                        <a:t> </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Pricing Guidelines - Unlisted company</a:t>
            </a:r>
            <a:endParaRPr lang="en-IN" dirty="0"/>
          </a:p>
        </p:txBody>
      </p:sp>
      <p:graphicFrame>
        <p:nvGraphicFramePr>
          <p:cNvPr id="6" name="Content Placeholder 5"/>
          <p:cNvGraphicFramePr>
            <a:graphicFrameLocks noGrp="1"/>
          </p:cNvGraphicFramePr>
          <p:nvPr>
            <p:ph idx="1"/>
          </p:nvPr>
        </p:nvGraphicFramePr>
        <p:xfrm>
          <a:off x="304800" y="1295400"/>
          <a:ext cx="8686800" cy="5217160"/>
        </p:xfrm>
        <a:graphic>
          <a:graphicData uri="http://schemas.openxmlformats.org/drawingml/2006/table">
            <a:tbl>
              <a:tblPr firstRow="1" bandRow="1">
                <a:tableStyleId>{B301B821-A1FF-4177-AEE7-76D212191A09}</a:tableStyleId>
              </a:tblPr>
              <a:tblGrid>
                <a:gridCol w="3276600"/>
                <a:gridCol w="5410200"/>
              </a:tblGrid>
              <a:tr h="370840">
                <a:tc>
                  <a:txBody>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Instruments</a:t>
                      </a:r>
                      <a:endParaRPr lang="en-IN"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txBody>
                  <a:tcPr/>
                </a:tc>
                <a:tc>
                  <a:txBody>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Pricing Guidelines</a:t>
                      </a:r>
                      <a:endParaRPr lang="en-IN"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Subscriber to Memorandum Shares</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Issue at Face Value</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Other</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New Allotment</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algn="just"/>
                      <a:r>
                        <a:rPr kumimoji="0" lang="en-IN"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price not less than fair value of shares determined by a SEBI registered Merchant Banker or a Chartered Accountant as per the Discounted Free Cash Flow Method (DCF) in case of unlisted companies.</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Transfer of Existing shares from Resident to Non-Resident</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IN"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price not less than fair value of shares determined by a SEBI registered Merchant Banker or a Chartered Accountant as per the Discounted Free Cash Flow Method (DCF) in case of unlisted companies.</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Rights Shares</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r>
                        <a:rPr kumimoji="0" lang="en-IN" b="1" kern="12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 price which is not less than the price at which the offer on right basis is made to the resident shareholders</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Convertible Instrument: </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Price to be determined based on the conversion formula, price at the time of conversion &gt;= Fair Market Value at the time of issuance of instrument.</a:t>
                      </a:r>
                    </a:p>
                  </a:txBody>
                  <a:tcPr/>
                </a:tc>
              </a:tr>
            </a:tbl>
          </a:graphicData>
        </a:graphic>
      </p:graphicFrame>
      <p:sp>
        <p:nvSpPr>
          <p:cNvPr id="4" name="Footer Placeholder 3"/>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Pricing Guidelines - Unlisted company</a:t>
            </a:r>
            <a:endParaRPr lang="en-IN" dirty="0"/>
          </a:p>
        </p:txBody>
      </p:sp>
      <p:graphicFrame>
        <p:nvGraphicFramePr>
          <p:cNvPr id="6" name="Content Placeholder 5"/>
          <p:cNvGraphicFramePr>
            <a:graphicFrameLocks noGrp="1"/>
          </p:cNvGraphicFramePr>
          <p:nvPr>
            <p:ph idx="1"/>
          </p:nvPr>
        </p:nvGraphicFramePr>
        <p:xfrm>
          <a:off x="304800" y="1554163"/>
          <a:ext cx="8686800" cy="2199640"/>
        </p:xfrm>
        <a:graphic>
          <a:graphicData uri="http://schemas.openxmlformats.org/drawingml/2006/table">
            <a:tbl>
              <a:tblPr firstRow="1" bandRow="1">
                <a:tableStyleId>{B301B821-A1FF-4177-AEE7-76D212191A09}</a:tableStyleId>
              </a:tblPr>
              <a:tblGrid>
                <a:gridCol w="3048000"/>
                <a:gridCol w="5638800"/>
              </a:tblGrid>
              <a:tr h="370840">
                <a:tc>
                  <a:txBody>
                    <a:bodyPr/>
                    <a:lstStyle/>
                    <a:p>
                      <a:r>
                        <a:rPr lang="en-US" dirty="0" smtClean="0"/>
                        <a:t>Instruments</a:t>
                      </a:r>
                      <a:endParaRPr lang="en-IN" dirty="0"/>
                    </a:p>
                  </a:txBody>
                  <a:tcPr/>
                </a:tc>
                <a:tc>
                  <a:txBody>
                    <a:bodyPr/>
                    <a:lstStyle/>
                    <a:p>
                      <a:r>
                        <a:rPr lang="en-US" dirty="0" smtClean="0"/>
                        <a:t>Pricing Guidelines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Amalgamation/Merger</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Shares can be issued</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of New Company to Foreign Investors satisfying allowed sector and </a:t>
                      </a:r>
                      <a:r>
                        <a:rPr lang="en-US" b="1" cap="none" spc="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sectoral</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cap.</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r h="370840">
                <a:tc>
                  <a:txBody>
                    <a:bodyPr/>
                    <a:lstStyle/>
                    <a:p>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Buy Back of Shares/Reduction of</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Capital</a:t>
                      </a:r>
                      <a:endParaRPr lang="en-IN"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under General</a:t>
                      </a:r>
                      <a:r>
                        <a:rPr lang="en-US" b="1"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Permission for transfer of shares from Non-Resident to Indian Company, price shall not be more than the minimum </a:t>
                      </a:r>
                      <a:r>
                        <a:rPr kumimoji="0" lang="en-US" b="1" kern="1200"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price </a:t>
                      </a:r>
                      <a:r>
                        <a:rPr kumimoji="0" lang="en-IN" b="1" kern="1200" cap="none" spc="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at which the transfer of shares can be made from a resident to a non-resident</a:t>
                      </a:r>
                      <a:r>
                        <a:rPr kumimoji="0" lang="en-IN" b="0" i="0" kern="1200" dirty="0" smtClean="0">
                          <a:solidFill>
                            <a:schemeClr val="dk1"/>
                          </a:solidFill>
                          <a:latin typeface="+mn-lt"/>
                          <a:ea typeface="+mn-ea"/>
                          <a:cs typeface="+mn-cs"/>
                        </a:rPr>
                        <a:t> </a:t>
                      </a:r>
                      <a:endParaRPr lang="en-IN"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tc>
              </a:tr>
            </a:tbl>
          </a:graphicData>
        </a:graphic>
      </p:graphicFrame>
      <p:sp>
        <p:nvSpPr>
          <p:cNvPr id="4" name="Footer Placeholder 3"/>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of Payment</a:t>
            </a:r>
            <a:endParaRPr lang="en-IN" dirty="0"/>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Ø"/>
            </a:pPr>
            <a:r>
              <a:rPr lang="en-IN" dirty="0" smtClean="0"/>
              <a:t>Inward remittance through normal banking channels.</a:t>
            </a:r>
          </a:p>
          <a:p>
            <a:pPr algn="just">
              <a:buFont typeface="Wingdings" pitchFamily="2" charset="2"/>
              <a:buChar char="Ø"/>
            </a:pPr>
            <a:r>
              <a:rPr lang="en-IN" dirty="0" smtClean="0"/>
              <a:t>Debit to NRE / FCNR (B) account of a person concerned maintained with an AD category I bank.</a:t>
            </a:r>
          </a:p>
          <a:p>
            <a:pPr algn="just">
              <a:buFont typeface="Wingdings" pitchFamily="2" charset="2"/>
              <a:buChar char="Ø"/>
            </a:pPr>
            <a:r>
              <a:rPr lang="en-IN" dirty="0" smtClean="0"/>
              <a:t>Conversion of royalty / lump sum / technical knowhow fee due for payment or conversion of ECB, shall be treated as consideration for issue of shares.</a:t>
            </a:r>
          </a:p>
          <a:p>
            <a:pPr algn="just">
              <a:buFont typeface="Wingdings" pitchFamily="2" charset="2"/>
              <a:buChar char="Ø"/>
            </a:pPr>
            <a:r>
              <a:rPr lang="en-IN" dirty="0" smtClean="0"/>
              <a:t>Conversion of import payables / pre incorporation expenses / share swap can be treated as consideration for issue of shares with the approval of FIPB.</a:t>
            </a:r>
          </a:p>
          <a:p>
            <a:pPr algn="just">
              <a:buFont typeface="Wingdings" pitchFamily="2" charset="2"/>
              <a:buChar char="Ø"/>
            </a:pPr>
            <a:r>
              <a:rPr lang="en-IN" dirty="0" smtClean="0"/>
              <a:t>Debit to non-interest bearing Escrow account in Indian Rupees in India which is opened with the approval from AD Category – I bank and is maintained with the AD Category I bank on behalf of residents and non-residents towards payment of share purchase consideration.</a:t>
            </a:r>
          </a:p>
          <a:p>
            <a:pPr>
              <a:buFont typeface="Wingdings" pitchFamily="2" charset="2"/>
              <a:buChar char="§"/>
            </a:pP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of </a:t>
            </a:r>
            <a:r>
              <a:rPr lang="en-US" dirty="0" err="1" smtClean="0"/>
              <a:t>FDi</a:t>
            </a:r>
            <a:endParaRPr lang="en-IN" dirty="0"/>
          </a:p>
        </p:txBody>
      </p:sp>
      <p:graphicFrame>
        <p:nvGraphicFramePr>
          <p:cNvPr id="8" name="Content Placeholder 7"/>
          <p:cNvGraphicFramePr>
            <a:graphicFrameLocks noGrp="1"/>
          </p:cNvGraphicFramePr>
          <p:nvPr>
            <p:ph idx="1"/>
          </p:nvPr>
        </p:nvGraphicFramePr>
        <p:xfrm>
          <a:off x="304800" y="1219200"/>
          <a:ext cx="8686800" cy="5212080"/>
        </p:xfrm>
        <a:graphic>
          <a:graphicData uri="http://schemas.openxmlformats.org/drawingml/2006/table">
            <a:tbl>
              <a:tblPr firstRow="1" bandRow="1">
                <a:tableStyleId>{5C22544A-7EE6-4342-B048-85BDC9FD1C3A}</a:tableStyleId>
              </a:tblPr>
              <a:tblGrid>
                <a:gridCol w="2171700"/>
                <a:gridCol w="2171700"/>
                <a:gridCol w="2171700"/>
                <a:gridCol w="2171700"/>
              </a:tblGrid>
              <a:tr h="370840">
                <a:tc>
                  <a:txBody>
                    <a:bodyPr/>
                    <a:lstStyle/>
                    <a:p>
                      <a:r>
                        <a:rPr lang="en-US" dirty="0" smtClean="0"/>
                        <a:t>Steps</a:t>
                      </a:r>
                      <a:endParaRPr lang="en-IN" dirty="0"/>
                    </a:p>
                  </a:txBody>
                  <a:tcPr/>
                </a:tc>
                <a:tc>
                  <a:txBody>
                    <a:bodyPr/>
                    <a:lstStyle/>
                    <a:p>
                      <a:r>
                        <a:rPr lang="en-US" dirty="0" smtClean="0"/>
                        <a:t>Industrial Parks- new and existing</a:t>
                      </a:r>
                      <a:endParaRPr lang="en-IN" dirty="0"/>
                    </a:p>
                  </a:txBody>
                  <a:tcPr/>
                </a:tc>
                <a:tc>
                  <a:txBody>
                    <a:bodyPr/>
                    <a:lstStyle/>
                    <a:p>
                      <a:r>
                        <a:rPr lang="en-US" dirty="0" smtClean="0"/>
                        <a:t>Single</a:t>
                      </a:r>
                      <a:r>
                        <a:rPr lang="en-US" baseline="0" dirty="0" smtClean="0"/>
                        <a:t> Retail Branding</a:t>
                      </a:r>
                      <a:endParaRPr lang="en-IN" dirty="0"/>
                    </a:p>
                  </a:txBody>
                  <a:tcPr/>
                </a:tc>
                <a:tc>
                  <a:txBody>
                    <a:bodyPr/>
                    <a:lstStyle/>
                    <a:p>
                      <a:r>
                        <a:rPr lang="en-US" dirty="0" smtClean="0"/>
                        <a:t>HITS Broadcasting Services</a:t>
                      </a:r>
                      <a:endParaRPr lang="en-IN" dirty="0"/>
                    </a:p>
                  </a:txBody>
                  <a:tcPr/>
                </a:tc>
              </a:tr>
              <a:tr h="370840">
                <a:tc>
                  <a:txBody>
                    <a:bodyPr/>
                    <a:lstStyle/>
                    <a:p>
                      <a:r>
                        <a:rPr lang="en-US" b="1" dirty="0" smtClean="0"/>
                        <a:t>Sector Identification</a:t>
                      </a:r>
                      <a:endParaRPr lang="en-IN" b="1" dirty="0"/>
                    </a:p>
                  </a:txBody>
                  <a:tcPr/>
                </a:tc>
                <a:tc>
                  <a:txBody>
                    <a:bodyPr/>
                    <a:lstStyle/>
                    <a:p>
                      <a:r>
                        <a:rPr lang="en-US" dirty="0" smtClean="0"/>
                        <a:t>Automatic Route</a:t>
                      </a:r>
                      <a:endParaRPr lang="en-IN" dirty="0"/>
                    </a:p>
                  </a:txBody>
                  <a:tcPr/>
                </a:tc>
                <a:tc>
                  <a:txBody>
                    <a:bodyPr/>
                    <a:lstStyle/>
                    <a:p>
                      <a:r>
                        <a:rPr lang="en-US" dirty="0" smtClean="0"/>
                        <a:t>Government Route</a:t>
                      </a:r>
                      <a:endParaRPr lang="en-IN" dirty="0"/>
                    </a:p>
                  </a:txBody>
                  <a:tcPr/>
                </a:tc>
                <a:tc>
                  <a:txBody>
                    <a:bodyPr/>
                    <a:lstStyle/>
                    <a:p>
                      <a:r>
                        <a:rPr lang="en-US" dirty="0" smtClean="0"/>
                        <a:t>Automatic and Government route</a:t>
                      </a:r>
                      <a:endParaRPr lang="en-IN" dirty="0"/>
                    </a:p>
                  </a:txBody>
                  <a:tcPr/>
                </a:tc>
              </a:tr>
              <a:tr h="370840">
                <a:tc>
                  <a:txBody>
                    <a:bodyPr/>
                    <a:lstStyle/>
                    <a:p>
                      <a:r>
                        <a:rPr lang="en-US" b="1" dirty="0" smtClean="0"/>
                        <a:t>Allowed Investment</a:t>
                      </a:r>
                      <a:endParaRPr lang="en-IN" b="1" dirty="0"/>
                    </a:p>
                  </a:txBody>
                  <a:tcPr/>
                </a:tc>
                <a:tc>
                  <a:txBody>
                    <a:bodyPr/>
                    <a:lstStyle/>
                    <a:p>
                      <a:r>
                        <a:rPr lang="en-US" dirty="0" smtClean="0"/>
                        <a:t>100%</a:t>
                      </a:r>
                      <a:endParaRPr lang="en-IN" dirty="0"/>
                    </a:p>
                  </a:txBody>
                  <a:tcPr/>
                </a:tc>
                <a:tc>
                  <a:txBody>
                    <a:bodyPr/>
                    <a:lstStyle/>
                    <a:p>
                      <a:r>
                        <a:rPr lang="en-US" dirty="0" smtClean="0"/>
                        <a:t>100%</a:t>
                      </a:r>
                      <a:endParaRPr lang="en-IN" dirty="0"/>
                    </a:p>
                  </a:txBody>
                  <a:tcPr/>
                </a:tc>
                <a:tc>
                  <a:txBody>
                    <a:bodyPr/>
                    <a:lstStyle/>
                    <a:p>
                      <a:r>
                        <a:rPr lang="en-US" dirty="0" smtClean="0"/>
                        <a:t>49%- Automatic Route</a:t>
                      </a:r>
                    </a:p>
                    <a:p>
                      <a:r>
                        <a:rPr lang="en-US" dirty="0" smtClean="0"/>
                        <a:t>50% to 74%- Govt. Route</a:t>
                      </a:r>
                      <a:endParaRPr lang="en-IN" dirty="0"/>
                    </a:p>
                  </a:txBody>
                  <a:tcPr/>
                </a:tc>
              </a:tr>
              <a:tr h="370840">
                <a:tc>
                  <a:txBody>
                    <a:bodyPr/>
                    <a:lstStyle/>
                    <a:p>
                      <a:r>
                        <a:rPr lang="en-US" b="1" dirty="0" smtClean="0"/>
                        <a:t>Approval</a:t>
                      </a:r>
                      <a:endParaRPr lang="en-IN" b="1" dirty="0"/>
                    </a:p>
                  </a:txBody>
                  <a:tcPr/>
                </a:tc>
                <a:tc>
                  <a:txBody>
                    <a:bodyPr/>
                    <a:lstStyle/>
                    <a:p>
                      <a:pPr>
                        <a:buFont typeface="Arial" pitchFamily="34" charset="0"/>
                        <a:buNone/>
                      </a:pPr>
                      <a:r>
                        <a:rPr lang="en-US" dirty="0" smtClean="0"/>
                        <a:t>Not Required</a:t>
                      </a:r>
                      <a:endParaRPr lang="en-IN" dirty="0"/>
                    </a:p>
                  </a:txBody>
                  <a:tcPr/>
                </a:tc>
                <a:tc>
                  <a:txBody>
                    <a:bodyPr/>
                    <a:lstStyle/>
                    <a:p>
                      <a:r>
                        <a:rPr lang="en-US" dirty="0" smtClean="0"/>
                        <a:t>Required from FIPB</a:t>
                      </a:r>
                      <a:endParaRPr lang="en-IN" dirty="0"/>
                    </a:p>
                  </a:txBody>
                  <a:tcPr/>
                </a:tc>
                <a:tc>
                  <a:txBody>
                    <a:bodyPr/>
                    <a:lstStyle/>
                    <a:p>
                      <a:r>
                        <a:rPr lang="en-US" dirty="0" smtClean="0"/>
                        <a:t>Required from FIPB in excess of 49%</a:t>
                      </a:r>
                      <a:endParaRPr lang="en-IN" dirty="0"/>
                    </a:p>
                  </a:txBody>
                  <a:tcPr/>
                </a:tc>
              </a:tr>
              <a:tr h="370840">
                <a:tc>
                  <a:txBody>
                    <a:bodyPr/>
                    <a:lstStyle/>
                    <a:p>
                      <a:r>
                        <a:rPr lang="en-US" b="1" dirty="0" smtClean="0"/>
                        <a:t>Conditions</a:t>
                      </a:r>
                      <a:endParaRPr lang="en-IN" b="1" dirty="0"/>
                    </a:p>
                  </a:txBody>
                  <a:tcPr/>
                </a:tc>
                <a:tc>
                  <a:txBody>
                    <a:bodyPr/>
                    <a:lstStyle/>
                    <a:p>
                      <a:r>
                        <a:rPr lang="en-US" dirty="0" smtClean="0"/>
                        <a:t>To be satisfied as per FDI Policy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be satisfied as per FDI Policy</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be satisfied as per FDI Policy</a:t>
                      </a:r>
                      <a:endParaRPr lang="en-IN" dirty="0" smtClean="0"/>
                    </a:p>
                  </a:txBody>
                  <a:tcPr/>
                </a:tc>
              </a:tr>
              <a:tr h="370840">
                <a:tc>
                  <a:txBody>
                    <a:bodyPr/>
                    <a:lstStyle/>
                    <a:p>
                      <a:r>
                        <a:rPr lang="en-US" b="1" dirty="0" smtClean="0"/>
                        <a:t>Procedure</a:t>
                      </a:r>
                      <a:endParaRPr lang="en-IN" b="1" dirty="0"/>
                    </a:p>
                  </a:txBody>
                  <a:tcPr/>
                </a:tc>
                <a:tc>
                  <a:txBody>
                    <a:bodyPr/>
                    <a:lstStyle/>
                    <a:p>
                      <a:r>
                        <a:rPr lang="en-US" dirty="0" smtClean="0"/>
                        <a:t>No Prior Regulatory approval but only post facto</a:t>
                      </a:r>
                      <a:r>
                        <a:rPr lang="en-US" baseline="0" dirty="0" smtClean="0"/>
                        <a:t> filing to RBI through AD Bank</a:t>
                      </a:r>
                      <a:endParaRPr lang="en-IN" dirty="0"/>
                    </a:p>
                  </a:txBody>
                  <a:tcPr/>
                </a:tc>
                <a:tc>
                  <a:txBody>
                    <a:bodyPr/>
                    <a:lstStyle/>
                    <a:p>
                      <a:r>
                        <a:rPr lang="en-US" dirty="0" smtClean="0"/>
                        <a:t>First approval from FIPB then post facto</a:t>
                      </a:r>
                      <a:r>
                        <a:rPr lang="en-US" baseline="0" dirty="0" smtClean="0"/>
                        <a:t> filing to RBI through AD Bank</a:t>
                      </a:r>
                      <a:endParaRPr lang="en-IN" dirty="0"/>
                    </a:p>
                  </a:txBody>
                  <a:tcPr/>
                </a:tc>
                <a:tc>
                  <a:txBody>
                    <a:bodyPr/>
                    <a:lstStyle/>
                    <a:p>
                      <a:r>
                        <a:rPr lang="en-US" dirty="0" smtClean="0"/>
                        <a:t>As Required</a:t>
                      </a:r>
                      <a:endParaRPr lang="en-IN" dirty="0"/>
                    </a:p>
                  </a:txBody>
                  <a:tcPr/>
                </a:tc>
              </a:tr>
            </a:tbl>
          </a:graphicData>
        </a:graphic>
      </p:graphicFrame>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a:t>
            </a:r>
            <a:endParaRPr lang="en-IN"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
            </a:pPr>
            <a:r>
              <a:rPr lang="en-US" dirty="0" smtClean="0"/>
              <a:t>Foreign Investment in India-Legal Provisions…………..	3</a:t>
            </a:r>
          </a:p>
          <a:p>
            <a:pPr>
              <a:buFont typeface="Wingdings" pitchFamily="2" charset="2"/>
              <a:buChar char="§"/>
            </a:pPr>
            <a:r>
              <a:rPr lang="en-US" dirty="0" smtClean="0"/>
              <a:t>Types of Foreign Investment…………………………………..	4</a:t>
            </a:r>
          </a:p>
          <a:p>
            <a:pPr>
              <a:buFont typeface="Wingdings" pitchFamily="2" charset="2"/>
              <a:buChar char="§"/>
            </a:pPr>
            <a:r>
              <a:rPr lang="en-US" dirty="0" smtClean="0"/>
              <a:t>Capital Account Transactions…………………………………	5</a:t>
            </a:r>
          </a:p>
          <a:p>
            <a:pPr>
              <a:buFont typeface="Wingdings" pitchFamily="2" charset="2"/>
              <a:buChar char="§"/>
            </a:pPr>
            <a:r>
              <a:rPr lang="en-US" dirty="0" smtClean="0"/>
              <a:t>Definitions…………………………………………………………….	7</a:t>
            </a:r>
          </a:p>
          <a:p>
            <a:pPr>
              <a:buFont typeface="Wingdings" pitchFamily="2" charset="2"/>
              <a:buChar char="§"/>
            </a:pPr>
            <a:r>
              <a:rPr lang="en-US" dirty="0" smtClean="0"/>
              <a:t>Forms of Foreign Investment………………………………….	9</a:t>
            </a:r>
          </a:p>
          <a:p>
            <a:pPr>
              <a:buFont typeface="Wingdings" pitchFamily="2" charset="2"/>
              <a:buChar char="§"/>
            </a:pPr>
            <a:r>
              <a:rPr lang="en-US" dirty="0" smtClean="0"/>
              <a:t>Foreign Direct Investment……………………………………..	10</a:t>
            </a:r>
          </a:p>
          <a:p>
            <a:pPr>
              <a:buFont typeface="Wingdings" pitchFamily="2" charset="2"/>
              <a:buChar char="§"/>
            </a:pPr>
            <a:r>
              <a:rPr lang="en-US" dirty="0" smtClean="0"/>
              <a:t>Foreign Investment in Portfolio Investment ……………	25</a:t>
            </a:r>
          </a:p>
          <a:p>
            <a:pPr>
              <a:buNone/>
            </a:pPr>
            <a:r>
              <a:rPr lang="en-US" dirty="0" smtClean="0"/>
              <a:t>	Scheme</a:t>
            </a:r>
          </a:p>
          <a:p>
            <a:pPr>
              <a:buFont typeface="Wingdings" pitchFamily="2" charset="2"/>
              <a:buChar char="§"/>
            </a:pPr>
            <a:r>
              <a:rPr lang="en-US" dirty="0" smtClean="0"/>
              <a:t>Foreign Venture Capital Investment and Other………..	34 Investment</a:t>
            </a:r>
          </a:p>
          <a:p>
            <a:pPr>
              <a:buFont typeface="Wingdings" pitchFamily="2" charset="2"/>
              <a:buChar char="§"/>
            </a:pPr>
            <a:r>
              <a:rPr lang="en-US" dirty="0" smtClean="0"/>
              <a:t>Acquisition or Transfer of Immovable …………………….	</a:t>
            </a:r>
            <a:r>
              <a:rPr lang="en-US" smtClean="0"/>
              <a:t>38</a:t>
            </a:r>
            <a:endParaRPr lang="en-US" dirty="0" smtClean="0"/>
          </a:p>
          <a:p>
            <a:pPr>
              <a:buNone/>
            </a:pPr>
            <a:r>
              <a:rPr lang="en-US" dirty="0" smtClean="0"/>
              <a:t>	Property in India</a:t>
            </a:r>
          </a:p>
          <a:p>
            <a:pPr>
              <a:buFont typeface="Wingdings" pitchFamily="2" charset="2"/>
              <a:buChar char="§"/>
            </a:pPr>
            <a:endParaRPr lang="en-IN" dirty="0"/>
          </a:p>
        </p:txBody>
      </p:sp>
      <p:sp>
        <p:nvSpPr>
          <p:cNvPr id="4" name="Footer Placeholder 3"/>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pPr/>
              <a:t>2</a:t>
            </a:fld>
            <a:endParaRPr lang="en-US"/>
          </a:p>
        </p:txBody>
      </p:sp>
    </p:spTree>
  </p:cSld>
  <p:clrMapOvr>
    <a:masterClrMapping/>
  </p:clrMapOvr>
  <p:transition>
    <p:push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Procedural Aspect - FRESH ALLOTMENT</a:t>
            </a:r>
            <a:endParaRPr lang="en-IN" dirty="0"/>
          </a:p>
        </p:txBody>
      </p:sp>
      <p:graphicFrame>
        <p:nvGraphicFramePr>
          <p:cNvPr id="4" name="Content Placeholder 3"/>
          <p:cNvGraphicFramePr>
            <a:graphicFrameLocks noGrp="1"/>
          </p:cNvGraphicFramePr>
          <p:nvPr>
            <p:ph idx="1"/>
          </p:nvPr>
        </p:nvGraphicFramePr>
        <p:xfrm>
          <a:off x="304800" y="1295400"/>
          <a:ext cx="8686800" cy="5303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IN" dirty="0"/>
          </a:p>
        </p:txBody>
      </p:sp>
      <p:graphicFrame>
        <p:nvGraphicFramePr>
          <p:cNvPr id="4" name="Content Placeholder 3"/>
          <p:cNvGraphicFramePr>
            <a:graphicFrameLocks noGrp="1"/>
          </p:cNvGraphicFramePr>
          <p:nvPr>
            <p:ph idx="1"/>
          </p:nvPr>
        </p:nvGraphicFramePr>
        <p:xfrm>
          <a:off x="304800" y="304800"/>
          <a:ext cx="8686800" cy="5775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Procedural Aspect – Acquisition/ transfer of existing shares (FC-TRS)</a:t>
            </a:r>
            <a:endParaRPr lang="en-IN" dirty="0"/>
          </a:p>
        </p:txBody>
      </p:sp>
      <p:graphicFrame>
        <p:nvGraphicFramePr>
          <p:cNvPr id="4" name="Content Placeholder 3"/>
          <p:cNvGraphicFramePr>
            <a:graphicFrameLocks noGrp="1"/>
          </p:cNvGraphicFramePr>
          <p:nvPr>
            <p:ph idx="1"/>
          </p:nvPr>
        </p:nvGraphicFramePr>
        <p:xfrm>
          <a:off x="304800" y="1524000"/>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p:strips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 Provisions</a:t>
            </a:r>
            <a:endParaRPr lang="en-IN" dirty="0"/>
          </a:p>
        </p:txBody>
      </p:sp>
      <p:sp>
        <p:nvSpPr>
          <p:cNvPr id="3" name="Content Placeholder 2"/>
          <p:cNvSpPr>
            <a:spLocks noGrp="1"/>
          </p:cNvSpPr>
          <p:nvPr>
            <p:ph idx="1"/>
          </p:nvPr>
        </p:nvSpPr>
        <p:spPr/>
        <p:txBody>
          <a:bodyPr/>
          <a:lstStyle/>
          <a:p>
            <a:pPr>
              <a:buFont typeface="Wingdings" pitchFamily="2" charset="2"/>
              <a:buChar char="q"/>
            </a:pPr>
            <a:r>
              <a:rPr lang="en-US" dirty="0" smtClean="0"/>
              <a:t>Section 13- Any Procedural aspect not followed within time frame allowed will attract penalty (a) maximum to thrice of sum involved in contravention</a:t>
            </a:r>
          </a:p>
          <a:p>
            <a:pPr>
              <a:buFont typeface="Wingdings" pitchFamily="2" charset="2"/>
              <a:buChar char="q"/>
            </a:pPr>
            <a:r>
              <a:rPr lang="en-US" dirty="0" smtClean="0"/>
              <a:t>(b) if not quantifiable then INR 200,000/-</a:t>
            </a:r>
          </a:p>
          <a:p>
            <a:pPr>
              <a:buFont typeface="Wingdings" pitchFamily="2" charset="2"/>
              <a:buChar char="q"/>
            </a:pPr>
            <a:r>
              <a:rPr lang="en-US" dirty="0" smtClean="0"/>
              <a:t>(c) Where such contravention is a continuing one, further penalty of maximum INR 5000/- every day.</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POWER TO COMPOUND CONTRAVENTION</a:t>
            </a:r>
            <a:endParaRPr lang="en-IN"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q"/>
            </a:pPr>
            <a:r>
              <a:rPr lang="en-US" dirty="0" smtClean="0"/>
              <a:t>Section 15- </a:t>
            </a:r>
            <a:r>
              <a:rPr lang="en-IN" dirty="0" smtClean="0"/>
              <a:t>Any contravention under section 13 may, on an application made by the person committing such contravention, be compounded within one hundred and eighty days from the date of receipt of application by the Director f Enforcement or such other officers of the Directorate of Enforcement and officers of the Reserve Bank as may be authorised in this behalf by the Central Government in such manner as may be prescribed.</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
        <p:nvSpPr>
          <p:cNvPr id="4" name="Title 3"/>
          <p:cNvSpPr>
            <a:spLocks noGrp="1"/>
          </p:cNvSpPr>
          <p:nvPr>
            <p:ph type="title"/>
          </p:nvPr>
        </p:nvSpPr>
        <p:spPr/>
        <p:txBody>
          <a:bodyPr>
            <a:normAutofit fontScale="90000"/>
          </a:bodyPr>
          <a:lstStyle/>
          <a:p>
            <a:r>
              <a:rPr lang="en-IN" b="1" dirty="0" smtClean="0"/>
              <a:t>Foreign investments under Portfolio Investment Scheme (PIS)</a:t>
            </a:r>
            <a:endParaRPr lang="en-IN"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Eligible Entities- PIS Scheme</a:t>
            </a:r>
            <a:endParaRPr lang="en-IN" dirty="0"/>
          </a:p>
        </p:txBody>
      </p:sp>
      <p:sp>
        <p:nvSpPr>
          <p:cNvPr id="5" name="Content Placeholder 4"/>
          <p:cNvSpPr>
            <a:spLocks noGrp="1"/>
          </p:cNvSpPr>
          <p:nvPr>
            <p:ph idx="1"/>
          </p:nvPr>
        </p:nvSpPr>
        <p:spPr/>
        <p:txBody>
          <a:bodyPr>
            <a:normAutofit fontScale="92500" lnSpcReduction="10000"/>
          </a:bodyPr>
          <a:lstStyle/>
          <a:p>
            <a:pPr algn="just">
              <a:buFont typeface="Wingdings" pitchFamily="2" charset="2"/>
              <a:buChar char="v"/>
            </a:pPr>
            <a:r>
              <a:rPr lang="en-US" dirty="0" smtClean="0"/>
              <a:t>Foreign Institutional Investors (FII) and its sub accounts registered with SEBI- purchase shares and convertible debentures issued by Indian Company under Portfolio investment in India.</a:t>
            </a:r>
          </a:p>
          <a:p>
            <a:pPr algn="just">
              <a:buFont typeface="Wingdings" pitchFamily="2" charset="2"/>
              <a:buChar char="v"/>
            </a:pPr>
            <a:r>
              <a:rPr lang="en-US" dirty="0" smtClean="0"/>
              <a:t>NRI, if permitted by designated branch of AD Category Bank-I (</a:t>
            </a:r>
            <a:r>
              <a:rPr lang="en-US" dirty="0" err="1" smtClean="0"/>
              <a:t>authorised</a:t>
            </a:r>
            <a:r>
              <a:rPr lang="en-US" dirty="0" smtClean="0"/>
              <a:t> by RBI)</a:t>
            </a:r>
          </a:p>
          <a:p>
            <a:pPr algn="just">
              <a:buFont typeface="Wingdings" pitchFamily="2" charset="2"/>
              <a:buChar char="v"/>
            </a:pPr>
            <a:r>
              <a:rPr lang="en-US" dirty="0" smtClean="0"/>
              <a:t>OCB investments before November 29, 2001 in India.</a:t>
            </a:r>
          </a:p>
          <a:p>
            <a:pPr algn="just">
              <a:buFont typeface="Wingdings" pitchFamily="2" charset="2"/>
              <a:buChar char="v"/>
            </a:pPr>
            <a:r>
              <a:rPr lang="en-US" dirty="0" smtClean="0"/>
              <a:t>Qualified Foreign Investors (QFIs) in listed equity shares.</a:t>
            </a:r>
            <a:endParaRPr lang="en-IN" dirty="0"/>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LIMITS ON PIS</a:t>
            </a:r>
            <a:endParaRPr lang="en-IN" dirty="0"/>
          </a:p>
        </p:txBody>
      </p:sp>
      <p:sp>
        <p:nvSpPr>
          <p:cNvPr id="5" name="Text Placeholder 4"/>
          <p:cNvSpPr>
            <a:spLocks noGrp="1"/>
          </p:cNvSpPr>
          <p:nvPr>
            <p:ph type="body" idx="1"/>
          </p:nvPr>
        </p:nvSpPr>
        <p:spPr/>
        <p:txBody>
          <a:bodyPr/>
          <a:lstStyle/>
          <a:p>
            <a:pPr algn="ctr"/>
            <a:r>
              <a:rPr lang="en-US" b="1" dirty="0" smtClean="0"/>
              <a:t>FII/Sub accounts</a:t>
            </a:r>
            <a:endParaRPr lang="en-IN" b="1" dirty="0"/>
          </a:p>
        </p:txBody>
      </p:sp>
      <p:sp>
        <p:nvSpPr>
          <p:cNvPr id="7" name="Text Placeholder 6"/>
          <p:cNvSpPr>
            <a:spLocks noGrp="1"/>
          </p:cNvSpPr>
          <p:nvPr>
            <p:ph type="body" sz="half" idx="3"/>
          </p:nvPr>
        </p:nvSpPr>
        <p:spPr/>
        <p:txBody>
          <a:bodyPr/>
          <a:lstStyle/>
          <a:p>
            <a:pPr algn="ctr"/>
            <a:r>
              <a:rPr lang="en-US" b="1" dirty="0" smtClean="0"/>
              <a:t>NRI</a:t>
            </a:r>
            <a:endParaRPr lang="en-IN" b="1" dirty="0"/>
          </a:p>
        </p:txBody>
      </p:sp>
      <p:sp>
        <p:nvSpPr>
          <p:cNvPr id="6" name="Content Placeholder 5"/>
          <p:cNvSpPr>
            <a:spLocks noGrp="1"/>
          </p:cNvSpPr>
          <p:nvPr>
            <p:ph sz="quarter" idx="2"/>
          </p:nvPr>
        </p:nvSpPr>
        <p:spPr/>
        <p:txBody>
          <a:bodyPr>
            <a:normAutofit fontScale="92500" lnSpcReduction="20000"/>
          </a:bodyPr>
          <a:lstStyle/>
          <a:p>
            <a:pPr algn="just"/>
            <a:r>
              <a:rPr lang="en-US" dirty="0" smtClean="0"/>
              <a:t>Individually, Limit of Investment </a:t>
            </a:r>
            <a:r>
              <a:rPr lang="en-US" dirty="0" err="1" smtClean="0"/>
              <a:t>upto</a:t>
            </a:r>
            <a:r>
              <a:rPr lang="en-US" dirty="0" smtClean="0"/>
              <a:t> 10% of total paid up capital or 10% of the paid-up value series of convertible debentures in a listed Indian Company</a:t>
            </a:r>
          </a:p>
          <a:p>
            <a:pPr algn="just"/>
            <a:r>
              <a:rPr lang="en-US" dirty="0" smtClean="0"/>
              <a:t>Total Holding limit of all FIIs/sub accounts shall not exceed 24% of paid up capital or paid-up value series of convertible debentures of a listed Indian Company or as increased by Board Resolution.</a:t>
            </a:r>
            <a:endParaRPr lang="en-IN" dirty="0"/>
          </a:p>
        </p:txBody>
      </p:sp>
      <p:sp>
        <p:nvSpPr>
          <p:cNvPr id="8" name="Content Placeholder 7"/>
          <p:cNvSpPr>
            <a:spLocks noGrp="1"/>
          </p:cNvSpPr>
          <p:nvPr>
            <p:ph sz="quarter" idx="4"/>
          </p:nvPr>
        </p:nvSpPr>
        <p:spPr/>
        <p:txBody>
          <a:bodyPr>
            <a:normAutofit fontScale="85000" lnSpcReduction="20000"/>
          </a:bodyPr>
          <a:lstStyle/>
          <a:p>
            <a:pPr algn="just"/>
            <a:r>
              <a:rPr lang="en-IN" dirty="0" smtClean="0"/>
              <a:t>Limit of 5 per cent of the paid- up capital / paid-up value of each series of debentures of listed Indian companies through AD-I Bank- repatriation or non-repatriation basis.</a:t>
            </a:r>
          </a:p>
          <a:p>
            <a:pPr algn="just"/>
            <a:r>
              <a:rPr lang="en-US" dirty="0" smtClean="0"/>
              <a:t>Investment through </a:t>
            </a:r>
            <a:r>
              <a:rPr lang="en-US" dirty="0" err="1" smtClean="0"/>
              <a:t>Recognised</a:t>
            </a:r>
            <a:r>
              <a:rPr lang="en-US" dirty="0" smtClean="0"/>
              <a:t> Stock Exchange</a:t>
            </a:r>
          </a:p>
          <a:p>
            <a:pPr algn="just"/>
            <a:r>
              <a:rPr lang="en-US" dirty="0" smtClean="0"/>
              <a:t>Limit of Investment </a:t>
            </a:r>
            <a:r>
              <a:rPr lang="en-US" dirty="0" err="1" smtClean="0"/>
              <a:t>upto</a:t>
            </a:r>
            <a:r>
              <a:rPr lang="en-US" dirty="0" smtClean="0"/>
              <a:t> 10% of total paid up capital or 10% of the paid-up value series of convertible debentures in a listed Indian Company. Also, by passing Board Resolution can be raised to 24%.</a:t>
            </a:r>
            <a:endParaRPr lang="en-IN" dirty="0"/>
          </a:p>
        </p:txBody>
      </p:sp>
      <p:sp>
        <p:nvSpPr>
          <p:cNvPr id="10" name="Footer Placeholder 9"/>
          <p:cNvSpPr>
            <a:spLocks noGrp="1"/>
          </p:cNvSpPr>
          <p:nvPr>
            <p:ph type="ftr" sz="quarter" idx="11"/>
          </p:nvPr>
        </p:nvSpPr>
        <p:spPr/>
        <p:txBody>
          <a:bodyPr/>
          <a:lstStyle/>
          <a:p>
            <a:r>
              <a:rPr lang="en-US" smtClean="0"/>
              <a:t>www.deepanilassociates.com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Prohibitions on PIS</a:t>
            </a:r>
            <a:endParaRPr lang="en-IN" dirty="0"/>
          </a:p>
        </p:txBody>
      </p:sp>
      <p:sp>
        <p:nvSpPr>
          <p:cNvPr id="3" name="Text Placeholder 2"/>
          <p:cNvSpPr>
            <a:spLocks noGrp="1"/>
          </p:cNvSpPr>
          <p:nvPr>
            <p:ph type="body" idx="1"/>
          </p:nvPr>
        </p:nvSpPr>
        <p:spPr/>
        <p:txBody>
          <a:bodyPr/>
          <a:lstStyle/>
          <a:p>
            <a:pPr algn="ctr"/>
            <a:r>
              <a:rPr lang="en-US" b="1" dirty="0" smtClean="0"/>
              <a:t>FII</a:t>
            </a:r>
            <a:endParaRPr lang="en-IN" b="1" dirty="0"/>
          </a:p>
        </p:txBody>
      </p:sp>
      <p:sp>
        <p:nvSpPr>
          <p:cNvPr id="4" name="Text Placeholder 3"/>
          <p:cNvSpPr>
            <a:spLocks noGrp="1"/>
          </p:cNvSpPr>
          <p:nvPr>
            <p:ph type="body" sz="half" idx="3"/>
          </p:nvPr>
        </p:nvSpPr>
        <p:spPr/>
        <p:txBody>
          <a:bodyPr/>
          <a:lstStyle/>
          <a:p>
            <a:pPr algn="ctr"/>
            <a:r>
              <a:rPr lang="en-US" b="1" dirty="0" smtClean="0"/>
              <a:t>NRI</a:t>
            </a:r>
            <a:endParaRPr lang="en-IN" b="1" dirty="0"/>
          </a:p>
        </p:txBody>
      </p:sp>
      <p:sp>
        <p:nvSpPr>
          <p:cNvPr id="5" name="Content Placeholder 4"/>
          <p:cNvSpPr>
            <a:spLocks noGrp="1"/>
          </p:cNvSpPr>
          <p:nvPr>
            <p:ph sz="quarter" idx="2"/>
          </p:nvPr>
        </p:nvSpPr>
        <p:spPr/>
        <p:txBody>
          <a:bodyPr>
            <a:normAutofit fontScale="92500"/>
          </a:bodyPr>
          <a:lstStyle/>
          <a:p>
            <a:pPr algn="just"/>
            <a:r>
              <a:rPr lang="en-IN" dirty="0" smtClean="0"/>
              <a:t>Business of chit fund, or</a:t>
            </a:r>
          </a:p>
          <a:p>
            <a:pPr algn="just"/>
            <a:r>
              <a:rPr lang="en-IN" dirty="0" err="1" smtClean="0"/>
              <a:t>Nidhi</a:t>
            </a:r>
            <a:r>
              <a:rPr lang="en-IN" dirty="0" smtClean="0"/>
              <a:t> company, or</a:t>
            </a:r>
          </a:p>
          <a:p>
            <a:pPr algn="just"/>
            <a:r>
              <a:rPr lang="en-IN" dirty="0" smtClean="0"/>
              <a:t>Agricultural or plantation activities, or</a:t>
            </a:r>
          </a:p>
          <a:p>
            <a:pPr algn="just"/>
            <a:r>
              <a:rPr lang="en-IN" dirty="0" smtClean="0"/>
              <a:t>Real estate business</a:t>
            </a:r>
            <a:r>
              <a:rPr lang="en-IN" dirty="0" smtClean="0">
                <a:solidFill>
                  <a:schemeClr val="accent4"/>
                </a:solidFill>
              </a:rPr>
              <a:t>*</a:t>
            </a:r>
            <a:r>
              <a:rPr lang="en-IN" dirty="0" smtClean="0"/>
              <a:t> or construction of farm houses, or</a:t>
            </a:r>
          </a:p>
          <a:p>
            <a:pPr algn="just"/>
            <a:r>
              <a:rPr lang="en-IN" dirty="0" smtClean="0"/>
              <a:t>Trading in Transferable Development Rights (TDRs).</a:t>
            </a:r>
          </a:p>
          <a:p>
            <a:pPr algn="just"/>
            <a:r>
              <a:rPr lang="en-US" dirty="0" smtClean="0"/>
              <a:t>Asset Reconstruction Company</a:t>
            </a:r>
            <a:endParaRPr lang="en-IN" dirty="0" smtClean="0"/>
          </a:p>
          <a:p>
            <a:endParaRPr lang="en-IN" dirty="0"/>
          </a:p>
        </p:txBody>
      </p:sp>
      <p:sp>
        <p:nvSpPr>
          <p:cNvPr id="6" name="Content Placeholder 5"/>
          <p:cNvSpPr>
            <a:spLocks noGrp="1"/>
          </p:cNvSpPr>
          <p:nvPr>
            <p:ph sz="quarter" idx="4"/>
          </p:nvPr>
        </p:nvSpPr>
        <p:spPr/>
        <p:txBody>
          <a:bodyPr>
            <a:normAutofit/>
          </a:bodyPr>
          <a:lstStyle/>
          <a:p>
            <a:pPr algn="just"/>
            <a:r>
              <a:rPr lang="en-IN" dirty="0" smtClean="0"/>
              <a:t>Business of chit fund, or</a:t>
            </a:r>
          </a:p>
          <a:p>
            <a:pPr algn="just"/>
            <a:r>
              <a:rPr lang="en-IN" dirty="0" err="1" smtClean="0"/>
              <a:t>Nidhi</a:t>
            </a:r>
            <a:r>
              <a:rPr lang="en-IN" dirty="0" smtClean="0"/>
              <a:t> company, or</a:t>
            </a:r>
          </a:p>
          <a:p>
            <a:pPr algn="just"/>
            <a:r>
              <a:rPr lang="en-IN" dirty="0" smtClean="0"/>
              <a:t>Agricultural or plantation activities, or</a:t>
            </a:r>
          </a:p>
          <a:p>
            <a:pPr algn="just"/>
            <a:r>
              <a:rPr lang="en-IN" dirty="0" smtClean="0"/>
              <a:t>Real estate business</a:t>
            </a:r>
            <a:r>
              <a:rPr lang="en-IN" dirty="0" smtClean="0">
                <a:solidFill>
                  <a:schemeClr val="accent4"/>
                </a:solidFill>
              </a:rPr>
              <a:t>*</a:t>
            </a:r>
            <a:r>
              <a:rPr lang="en-IN" dirty="0" smtClean="0"/>
              <a:t> or construction of farm houses, or</a:t>
            </a:r>
          </a:p>
          <a:p>
            <a:pPr algn="just"/>
            <a:r>
              <a:rPr lang="en-IN" dirty="0" smtClean="0"/>
              <a:t>Trading in Transferable Development Rights (TDRs).</a:t>
            </a:r>
          </a:p>
          <a:p>
            <a:pPr>
              <a:buNone/>
            </a:pPr>
            <a:endParaRPr lang="en-US" dirty="0" smtClean="0"/>
          </a:p>
        </p:txBody>
      </p:sp>
      <p:sp>
        <p:nvSpPr>
          <p:cNvPr id="8" name="Footer Placeholder 7"/>
          <p:cNvSpPr>
            <a:spLocks noGrp="1"/>
          </p:cNvSpPr>
          <p:nvPr>
            <p:ph type="ftr" sz="quarter" idx="11"/>
          </p:nvPr>
        </p:nvSpPr>
        <p:spPr/>
        <p:txBody>
          <a:bodyPr/>
          <a:lstStyle/>
          <a:p>
            <a:r>
              <a:rPr lang="en-US" smtClean="0"/>
              <a:t>www.deepanilassociates.com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Accounts with AD-I Bank for PIS</a:t>
            </a:r>
            <a:endParaRPr lang="en-IN" dirty="0"/>
          </a:p>
        </p:txBody>
      </p:sp>
      <p:sp>
        <p:nvSpPr>
          <p:cNvPr id="14" name="Content Placeholder 13"/>
          <p:cNvSpPr>
            <a:spLocks noGrp="1"/>
          </p:cNvSpPr>
          <p:nvPr>
            <p:ph idx="1"/>
          </p:nvPr>
        </p:nvSpPr>
        <p:spPr/>
        <p:txBody>
          <a:bodyPr/>
          <a:lstStyle/>
          <a:p>
            <a:pPr algn="just"/>
            <a:r>
              <a:rPr lang="en-US" b="1" dirty="0" smtClean="0"/>
              <a:t>FIIs</a:t>
            </a:r>
            <a:r>
              <a:rPr lang="en-US" dirty="0" smtClean="0"/>
              <a:t>- Non-Interest bearing Foreign Currency Account /Single non-interest bearing Special Non-Resident Rupee Account  (SNRR A/c).</a:t>
            </a:r>
          </a:p>
          <a:p>
            <a:pPr algn="just"/>
            <a:r>
              <a:rPr lang="en-US" b="1" dirty="0" smtClean="0"/>
              <a:t>NRI- </a:t>
            </a:r>
            <a:r>
              <a:rPr lang="en-US" dirty="0" smtClean="0"/>
              <a:t>Designated Branch of AD-I Bank to open NRE/NRO account. Repatriation basis- Normal Banking Channel/NRE/FCNR (B) Account. Non-Repatriation Basis- Normal Banking Channel/ NRE/NRO/FCNR(B) Account.</a:t>
            </a:r>
            <a:endParaRPr lang="en-IN" b="1" dirty="0"/>
          </a:p>
        </p:txBody>
      </p:sp>
      <p:sp>
        <p:nvSpPr>
          <p:cNvPr id="16" name="Footer Placeholder 15"/>
          <p:cNvSpPr>
            <a:spLocks noGrp="1"/>
          </p:cNvSpPr>
          <p:nvPr>
            <p:ph type="ftr" sz="quarter" idx="11"/>
          </p:nvPr>
        </p:nvSpPr>
        <p:spPr/>
        <p:txBody>
          <a:bodyPr/>
          <a:lstStyle/>
          <a:p>
            <a:r>
              <a:rPr lang="en-US" smtClean="0"/>
              <a:t>www.deepanilassociates.com</a:t>
            </a:r>
            <a:endParaRPr lang="en-US"/>
          </a:p>
        </p:txBody>
      </p:sp>
      <p:sp>
        <p:nvSpPr>
          <p:cNvPr id="15" name="Slide Number Placeholder 1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Foreign Investment IN INDIA – Legal Provisions</a:t>
            </a:r>
            <a:endParaRPr lang="en-IN" dirty="0"/>
          </a:p>
        </p:txBody>
      </p:sp>
      <p:graphicFrame>
        <p:nvGraphicFramePr>
          <p:cNvPr id="6" name="Content Placeholder 5"/>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pPr/>
              <a:t>3</a:t>
            </a:fld>
            <a:endParaRPr lang="en-US"/>
          </a:p>
        </p:txBody>
      </p:sp>
    </p:spTree>
  </p:cSld>
  <p:clrMapOvr>
    <a:masterClrMapping/>
  </p:clrMapOvr>
  <p:transition>
    <p:plus/>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Points for FII and NRI</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b="1" dirty="0" smtClean="0"/>
              <a:t>FIIs</a:t>
            </a:r>
            <a:r>
              <a:rPr lang="en-US" dirty="0" smtClean="0"/>
              <a:t>  and </a:t>
            </a:r>
            <a:r>
              <a:rPr lang="en-US" b="1" dirty="0" smtClean="0"/>
              <a:t>NRIs</a:t>
            </a:r>
            <a:r>
              <a:rPr lang="en-US" dirty="0" smtClean="0"/>
              <a:t> allowed to trade in </a:t>
            </a:r>
            <a:r>
              <a:rPr lang="en-US" b="1" dirty="0" smtClean="0"/>
              <a:t>Exchange traded derivative contracts</a:t>
            </a:r>
            <a:r>
              <a:rPr lang="en-US" dirty="0" smtClean="0"/>
              <a:t> from separate account under their SNRR A/c (FIIs) and their rupee funds held in India on non-repatriation basis.</a:t>
            </a:r>
          </a:p>
          <a:p>
            <a:pPr algn="just"/>
            <a:r>
              <a:rPr lang="en-US" b="1" dirty="0" smtClean="0"/>
              <a:t>Collateral by FIIs- </a:t>
            </a:r>
            <a:r>
              <a:rPr lang="en-US" dirty="0" smtClean="0"/>
              <a:t>Foreign Sovereign Securities with AAA rating (Equity and Derivatives)</a:t>
            </a:r>
          </a:p>
          <a:p>
            <a:pPr algn="just"/>
            <a:r>
              <a:rPr lang="en-US" b="1" dirty="0" smtClean="0"/>
              <a:t>FIIs and Sub accounts- </a:t>
            </a:r>
            <a:r>
              <a:rPr lang="en-US" dirty="0" smtClean="0"/>
              <a:t>Short sell, lend or borrow of equity shares of Indian Company allowed subject to prescribed conditions. Short selling is not permitted for NRIs.</a:t>
            </a:r>
          </a:p>
          <a:p>
            <a:pPr algn="just"/>
            <a:r>
              <a:rPr lang="en-US" b="1" dirty="0" smtClean="0"/>
              <a:t>Private Placemen allowed to FIIs subject to conditions of PIS and FDI, where applicable.</a:t>
            </a:r>
            <a:endParaRPr lang="en-IN" b="1"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of PIS</a:t>
            </a:r>
            <a:endParaRPr lang="en-IN" dirty="0"/>
          </a:p>
        </p:txBody>
      </p:sp>
      <p:sp>
        <p:nvSpPr>
          <p:cNvPr id="3" name="Content Placeholder 2"/>
          <p:cNvSpPr>
            <a:spLocks noGrp="1"/>
          </p:cNvSpPr>
          <p:nvPr>
            <p:ph idx="1"/>
          </p:nvPr>
        </p:nvSpPr>
        <p:spPr/>
        <p:txBody>
          <a:bodyPr>
            <a:normAutofit fontScale="62500" lnSpcReduction="20000"/>
          </a:bodyPr>
          <a:lstStyle/>
          <a:p>
            <a:pPr algn="just"/>
            <a:r>
              <a:rPr lang="en-US" dirty="0" smtClean="0"/>
              <a:t>Custodian/ designated bank AD Banks </a:t>
            </a:r>
            <a:r>
              <a:rPr lang="en-US" b="1" dirty="0" smtClean="0"/>
              <a:t>report</a:t>
            </a:r>
            <a:r>
              <a:rPr lang="en-US" dirty="0" smtClean="0"/>
              <a:t> the investment position of FIIs/NRIs on daily basis to RBI.</a:t>
            </a:r>
          </a:p>
          <a:p>
            <a:pPr lvl="1" algn="just"/>
            <a:r>
              <a:rPr lang="en-US" dirty="0" smtClean="0"/>
              <a:t>Limits are not breached</a:t>
            </a:r>
          </a:p>
          <a:p>
            <a:pPr lvl="1" algn="just"/>
            <a:r>
              <a:rPr lang="en-US" dirty="0" smtClean="0"/>
              <a:t>Trades are not in prohibited sector</a:t>
            </a:r>
          </a:p>
          <a:p>
            <a:pPr lvl="1" algn="just"/>
            <a:r>
              <a:rPr lang="en-US" dirty="0" smtClean="0"/>
              <a:t>All trades reported in designated account.</a:t>
            </a:r>
          </a:p>
          <a:p>
            <a:pPr algn="just"/>
            <a:r>
              <a:rPr lang="en-US" b="1" dirty="0" smtClean="0"/>
              <a:t>Prior Intimation to RBI – </a:t>
            </a:r>
            <a:r>
              <a:rPr lang="en-US" dirty="0" smtClean="0"/>
              <a:t>in case general limits exceeds from 24% for FIIs and limit from 10% to 24% for NRI</a:t>
            </a:r>
          </a:p>
          <a:p>
            <a:pPr algn="just"/>
            <a:r>
              <a:rPr lang="en-US" b="1" dirty="0" smtClean="0"/>
              <a:t>Caution List – </a:t>
            </a:r>
            <a:r>
              <a:rPr lang="en-US" dirty="0" smtClean="0"/>
              <a:t>When </a:t>
            </a:r>
            <a:r>
              <a:rPr lang="en-IN" dirty="0" smtClean="0"/>
              <a:t>aggregate net purchases of equity shares of the Indian company by FIIs/NRIs/PIOs reaches the </a:t>
            </a:r>
            <a:r>
              <a:rPr lang="en-IN" b="1" dirty="0" smtClean="0"/>
              <a:t>cut-off point of 2 per cent below the overall limit</a:t>
            </a:r>
            <a:r>
              <a:rPr lang="en-IN" dirty="0" smtClean="0"/>
              <a:t>, the Reserve Bank </a:t>
            </a:r>
            <a:r>
              <a:rPr lang="en-IN" b="1" u="sng" dirty="0" smtClean="0"/>
              <a:t>cautions</a:t>
            </a:r>
            <a:r>
              <a:rPr lang="en-IN" dirty="0" smtClean="0"/>
              <a:t> all the designated bank branches not to purchase any more equity shares of the respective company on behalf of any FIIs/ NRIs/ PIOs without prior approval of the Reserve Bank.</a:t>
            </a:r>
          </a:p>
          <a:p>
            <a:pPr algn="just"/>
            <a:r>
              <a:rPr lang="en-US" b="1" dirty="0" smtClean="0"/>
              <a:t>Ban List - </a:t>
            </a:r>
            <a:r>
              <a:rPr lang="en-US" dirty="0" smtClean="0"/>
              <a:t>When </a:t>
            </a:r>
            <a:r>
              <a:rPr lang="en-IN" dirty="0" smtClean="0"/>
              <a:t>overall ceiling / </a:t>
            </a:r>
            <a:r>
              <a:rPr lang="en-IN" dirty="0" err="1" smtClean="0"/>
              <a:t>sectoral</a:t>
            </a:r>
            <a:r>
              <a:rPr lang="en-IN" dirty="0" smtClean="0"/>
              <a:t> cap / statutory limit, the Reserve Bank places the company in the Ban List and advises all designated bank branches to </a:t>
            </a:r>
            <a:r>
              <a:rPr lang="en-IN" u="sng" dirty="0" smtClean="0"/>
              <a:t>stop purchases</a:t>
            </a:r>
            <a:r>
              <a:rPr lang="en-IN" dirty="0" smtClean="0"/>
              <a:t> on behalf of their FIIs/ NRIs/ PIO clients.</a:t>
            </a:r>
            <a:endParaRPr lang="en-US" b="1" dirty="0" smtClean="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p:pull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Qualified Foreign Investors (QFI)</a:t>
            </a:r>
            <a:endParaRPr lang="en-IN" dirty="0"/>
          </a:p>
        </p:txBody>
      </p:sp>
      <p:sp>
        <p:nvSpPr>
          <p:cNvPr id="3" name="Content Placeholder 2"/>
          <p:cNvSpPr>
            <a:spLocks noGrp="1"/>
          </p:cNvSpPr>
          <p:nvPr>
            <p:ph idx="1"/>
          </p:nvPr>
        </p:nvSpPr>
        <p:spPr/>
        <p:txBody>
          <a:bodyPr>
            <a:noAutofit/>
          </a:bodyPr>
          <a:lstStyle/>
          <a:p>
            <a:pPr algn="just"/>
            <a:r>
              <a:rPr lang="en-IN" sz="1800" b="1" dirty="0" smtClean="0"/>
              <a:t>Meaning-</a:t>
            </a:r>
            <a:r>
              <a:rPr lang="en-IN" sz="1800" dirty="0" smtClean="0"/>
              <a:t> QFIs as defined therein to mean non-resident investors, other than SEBI registered FIIs and SEBI registered FVCIs, who meet the KYC requirements of SEBI.</a:t>
            </a:r>
          </a:p>
          <a:p>
            <a:pPr algn="just"/>
            <a:r>
              <a:rPr lang="en-US" sz="1800" b="1" dirty="0" smtClean="0"/>
              <a:t>Eligibility- </a:t>
            </a:r>
            <a:r>
              <a:rPr lang="en-IN" sz="1800" dirty="0" smtClean="0"/>
              <a:t>Only QFIs from jurisdictions which are Financial Action Task Force (FATF) compliant and with which SEBI has signed Multilateral Memorandum of Understanding (MOUs) under the International Organization of Securities Commission’s (IOSCO) framework will be eligible to invest in equity shares under this scheme</a:t>
            </a:r>
          </a:p>
          <a:p>
            <a:pPr algn="just"/>
            <a:r>
              <a:rPr lang="en-US" sz="1800" b="1" dirty="0" smtClean="0"/>
              <a:t>Eligible Transactions-</a:t>
            </a:r>
          </a:p>
          <a:p>
            <a:pPr lvl="1" algn="just"/>
            <a:r>
              <a:rPr lang="en-US" sz="1800" dirty="0" smtClean="0"/>
              <a:t>Purchase of listed equity shares </a:t>
            </a:r>
            <a:r>
              <a:rPr lang="en-US" sz="1800" b="1" dirty="0" smtClean="0"/>
              <a:t>through Depository Participants </a:t>
            </a:r>
            <a:r>
              <a:rPr lang="en-IN" sz="1800" dirty="0" smtClean="0"/>
              <a:t>through recognized brokers on recognized stock exchange</a:t>
            </a:r>
          </a:p>
          <a:p>
            <a:pPr lvl="1" algn="just"/>
            <a:r>
              <a:rPr lang="en-US" sz="1800" dirty="0" smtClean="0"/>
              <a:t>Initial public offer in India</a:t>
            </a:r>
          </a:p>
          <a:p>
            <a:pPr lvl="1" algn="just"/>
            <a:r>
              <a:rPr lang="en-IN" sz="1800" dirty="0" smtClean="0"/>
              <a:t>Rights shares, bonus shares or equity shares on account of stock split / consolidation or equity shares on account of amalgamation, demerger, etc.</a:t>
            </a:r>
          </a:p>
          <a:p>
            <a:pPr lvl="1" algn="just"/>
            <a:r>
              <a:rPr lang="en-US" sz="1800" dirty="0" smtClean="0"/>
              <a:t>Sell equity shares through </a:t>
            </a:r>
            <a:r>
              <a:rPr lang="en-US" sz="1800" dirty="0" err="1" smtClean="0"/>
              <a:t>Recognised</a:t>
            </a:r>
            <a:r>
              <a:rPr lang="en-US" sz="1800" dirty="0" smtClean="0"/>
              <a:t> stock exchange, an open offer as per SEBI guidelines or buyback offer permitted by SEBI.</a:t>
            </a:r>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algn="just"/>
            <a:r>
              <a:rPr lang="en-US" sz="1800" b="1" dirty="0" smtClean="0"/>
              <a:t>Payment Mode- </a:t>
            </a:r>
            <a:r>
              <a:rPr lang="en-IN" sz="1800" dirty="0" smtClean="0"/>
              <a:t>Non-interest bearing separate single rupee pool bank account would be maintained by the DP with an AD Category- I bank in India for QFI investments</a:t>
            </a:r>
          </a:p>
          <a:p>
            <a:pPr algn="just"/>
            <a:r>
              <a:rPr lang="en-US" sz="1800" b="1" dirty="0" smtClean="0"/>
              <a:t>Limits-</a:t>
            </a:r>
            <a:r>
              <a:rPr lang="en-US" sz="1800" dirty="0" smtClean="0"/>
              <a:t> </a:t>
            </a:r>
            <a:r>
              <a:rPr lang="en-IN" sz="1800" dirty="0" smtClean="0"/>
              <a:t>The individual and aggregate investment limits for the QFIs shall be 5% and 10% respectively of the paid up capital of an Indian company.</a:t>
            </a:r>
          </a:p>
          <a:p>
            <a:pPr algn="just"/>
            <a:r>
              <a:rPr lang="en-IN" sz="1800" b="1" dirty="0" smtClean="0"/>
              <a:t>KYC</a:t>
            </a:r>
            <a:r>
              <a:rPr lang="en-IN" sz="1800" dirty="0" smtClean="0"/>
              <a:t> - DPs will ensure KYC of the QFIs as per the norms prescribed by SEBI.</a:t>
            </a:r>
          </a:p>
          <a:p>
            <a:pPr algn="just"/>
            <a:r>
              <a:rPr lang="en-IN" sz="1800" b="1" dirty="0" smtClean="0"/>
              <a:t>Permissible currencies</a:t>
            </a:r>
            <a:r>
              <a:rPr lang="en-IN" sz="1800" dirty="0" smtClean="0"/>
              <a:t> - QFIs will remit foreign inward remittance through normal banking channel in any permitted currency (freely convertible) directly into single rupee pool bank account of the DP maintained with AD Category-I bank.</a:t>
            </a:r>
          </a:p>
          <a:p>
            <a:pPr algn="just"/>
            <a:r>
              <a:rPr lang="en-IN" sz="1800" b="1" dirty="0" smtClean="0"/>
              <a:t>Pricing</a:t>
            </a:r>
            <a:r>
              <a:rPr lang="en-IN" sz="1800" dirty="0" smtClean="0"/>
              <a:t> – The pricing of all eligible transactions and investment in all eligible instruments by QFIs under this scheme shall be in accordance with the relevant and applicable SEBI guidelines only.</a:t>
            </a:r>
          </a:p>
          <a:p>
            <a:pPr algn="just"/>
            <a:r>
              <a:rPr lang="en-IN" sz="1800" b="1" dirty="0" smtClean="0"/>
              <a:t>Reporting</a:t>
            </a:r>
            <a:r>
              <a:rPr lang="en-IN" sz="1800" dirty="0" smtClean="0"/>
              <a:t> – In addition to the reporting to SEBI as may be prescribed by them, DPs will also ensure reporting to the Reserve Bank of India in a manner and format as prescribed by the Reserve Bank of India from time to time.</a:t>
            </a:r>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ransition>
    <p:pull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IN"/>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
        <p:nvSpPr>
          <p:cNvPr id="4" name="Title 3"/>
          <p:cNvSpPr>
            <a:spLocks noGrp="1"/>
          </p:cNvSpPr>
          <p:nvPr>
            <p:ph type="title"/>
          </p:nvPr>
        </p:nvSpPr>
        <p:spPr/>
        <p:txBody>
          <a:bodyPr>
            <a:normAutofit fontScale="90000"/>
          </a:bodyPr>
          <a:lstStyle/>
          <a:p>
            <a:r>
              <a:rPr lang="en-IN" b="1" dirty="0" smtClean="0"/>
              <a:t>Foreign Venture Capital Investments and Other Foreign Investments</a:t>
            </a:r>
            <a:endParaRPr lang="en-IN" dirty="0"/>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t>Investments by Foreign Venture Capital Investor</a:t>
            </a:r>
            <a:endParaRPr lang="en-IN" dirty="0"/>
          </a:p>
        </p:txBody>
      </p:sp>
      <p:sp>
        <p:nvSpPr>
          <p:cNvPr id="5" name="Content Placeholder 4"/>
          <p:cNvSpPr>
            <a:spLocks noGrp="1"/>
          </p:cNvSpPr>
          <p:nvPr>
            <p:ph idx="1"/>
          </p:nvPr>
        </p:nvSpPr>
        <p:spPr/>
        <p:txBody>
          <a:bodyPr>
            <a:normAutofit fontScale="70000" lnSpcReduction="20000"/>
          </a:bodyPr>
          <a:lstStyle/>
          <a:p>
            <a:pPr algn="just">
              <a:buFont typeface="Wingdings" pitchFamily="2" charset="2"/>
              <a:buChar char="q"/>
            </a:pPr>
            <a:r>
              <a:rPr lang="en-IN" b="1" dirty="0" smtClean="0"/>
              <a:t>SEBI registered Foreign Venture Capital Investor (</a:t>
            </a:r>
            <a:r>
              <a:rPr lang="en-IN" dirty="0" smtClean="0"/>
              <a:t>FVCI) with specific approval from the Reserve Bank can invest in following, subject to SEBI regulations, FEMA regulations and sector specific caps of FDI:</a:t>
            </a:r>
          </a:p>
          <a:p>
            <a:pPr lvl="1" algn="just">
              <a:buFont typeface="Wingdings" pitchFamily="2" charset="2"/>
              <a:buChar char="§"/>
            </a:pPr>
            <a:r>
              <a:rPr lang="en-IN" dirty="0" smtClean="0"/>
              <a:t>Indian Venture Capital Undertaking (IVCU)</a:t>
            </a:r>
          </a:p>
          <a:p>
            <a:pPr lvl="1" algn="just">
              <a:buFont typeface="Wingdings" pitchFamily="2" charset="2"/>
              <a:buChar char="§"/>
            </a:pPr>
            <a:r>
              <a:rPr lang="en-IN" dirty="0" smtClean="0"/>
              <a:t>Venture Capital Fund (VCF)</a:t>
            </a:r>
          </a:p>
          <a:p>
            <a:pPr lvl="1" algn="just">
              <a:buFont typeface="Wingdings" pitchFamily="2" charset="2"/>
              <a:buChar char="§"/>
            </a:pPr>
            <a:r>
              <a:rPr lang="en-IN" dirty="0" smtClean="0"/>
              <a:t>Scheme floated by domestic VCFs (registered with SEBI)</a:t>
            </a:r>
          </a:p>
          <a:p>
            <a:pPr algn="just">
              <a:buFont typeface="Wingdings" pitchFamily="2" charset="2"/>
              <a:buChar char="q"/>
            </a:pPr>
            <a:r>
              <a:rPr lang="en-US" b="1" dirty="0" smtClean="0"/>
              <a:t>Instruments of Investments: </a:t>
            </a:r>
            <a:r>
              <a:rPr lang="en-US" dirty="0" err="1" smtClean="0"/>
              <a:t>Pu</a:t>
            </a:r>
            <a:r>
              <a:rPr lang="en-IN" dirty="0" err="1" smtClean="0"/>
              <a:t>rchase</a:t>
            </a:r>
            <a:r>
              <a:rPr lang="en-IN" dirty="0" smtClean="0"/>
              <a:t> equity / equity linked instruments / debt / debt instruments, debentures of an IVCU or of a VCF or in units of schemes / funds set up by a VCF through initial public offer or private placement or by way of private arrangement or purchase from third party. Also, Securities in Stock Exchanges subject to conditions.</a:t>
            </a:r>
          </a:p>
          <a:p>
            <a:pPr algn="just">
              <a:buFont typeface="Wingdings" pitchFamily="2" charset="2"/>
              <a:buChar char="q"/>
            </a:pPr>
            <a:r>
              <a:rPr lang="en-US" b="1" dirty="0" smtClean="0"/>
              <a:t>Bank Account - </a:t>
            </a:r>
            <a:r>
              <a:rPr lang="en-IN" dirty="0" smtClean="0"/>
              <a:t>non-interest bearing Foreign Currency Account and/or a non-interest bearing Special Non-Resident Rupee Account with a designated branch of an AD Category – I bank.</a:t>
            </a:r>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b="1" dirty="0" smtClean="0"/>
              <a:t>Other Foreign Investments- NRI</a:t>
            </a:r>
            <a:endParaRPr lang="en-IN" dirty="0"/>
          </a:p>
        </p:txBody>
      </p:sp>
      <p:sp>
        <p:nvSpPr>
          <p:cNvPr id="5" name="Content Placeholder 4"/>
          <p:cNvSpPr>
            <a:spLocks noGrp="1"/>
          </p:cNvSpPr>
          <p:nvPr>
            <p:ph idx="1"/>
          </p:nvPr>
        </p:nvSpPr>
        <p:spPr/>
        <p:txBody>
          <a:bodyPr>
            <a:normAutofit fontScale="77500" lnSpcReduction="20000"/>
          </a:bodyPr>
          <a:lstStyle/>
          <a:p>
            <a:pPr algn="just"/>
            <a:r>
              <a:rPr lang="en-US" b="1" dirty="0" smtClean="0"/>
              <a:t>Non-Repatriation Basis: </a:t>
            </a:r>
          </a:p>
          <a:p>
            <a:pPr lvl="1" algn="just"/>
            <a:r>
              <a:rPr lang="en-US" b="1" dirty="0" smtClean="0"/>
              <a:t>P</a:t>
            </a:r>
            <a:r>
              <a:rPr lang="en-IN" b="1" dirty="0" err="1" smtClean="0"/>
              <a:t>urchase</a:t>
            </a:r>
            <a:r>
              <a:rPr lang="en-IN" b="1" dirty="0" smtClean="0"/>
              <a:t> shares / convertible debentures</a:t>
            </a:r>
            <a:r>
              <a:rPr lang="en-IN" dirty="0" smtClean="0"/>
              <a:t> of an Indian company without any limit by way of inward remittance, payment through normal banking channels from abroad or out of funds held in NRE / FCNR(B) / NRO account maintained with the AD Category - I bank.</a:t>
            </a:r>
          </a:p>
          <a:p>
            <a:pPr lvl="1" algn="just"/>
            <a:r>
              <a:rPr lang="en-IN" dirty="0" smtClean="0"/>
              <a:t>Government securities, treasury bills, units of domestic mutual funds, units of Money Market Mutual Funds, without any limit.</a:t>
            </a:r>
          </a:p>
          <a:p>
            <a:pPr algn="just"/>
            <a:r>
              <a:rPr lang="en-US" b="1" dirty="0" smtClean="0"/>
              <a:t>Repatriation Basis: </a:t>
            </a:r>
          </a:p>
          <a:p>
            <a:pPr lvl="1" algn="just"/>
            <a:r>
              <a:rPr lang="en-IN" dirty="0" smtClean="0"/>
              <a:t>Government dated securities (other than bearer securities) or treasury bills or units of domestic mutual funds; bonds issued by a public sector undertaking (PSU) in India and shares in Public Sector Enterprises</a:t>
            </a:r>
            <a:endParaRPr lang="en-IN" dirty="0"/>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OTHER FOREIGN INVESTMENTS</a:t>
            </a:r>
            <a:endParaRPr lang="en-IN" dirty="0"/>
          </a:p>
        </p:txBody>
      </p:sp>
      <p:sp>
        <p:nvSpPr>
          <p:cNvPr id="5" name="Content Placeholder 4"/>
          <p:cNvSpPr>
            <a:spLocks noGrp="1"/>
          </p:cNvSpPr>
          <p:nvPr>
            <p:ph idx="1"/>
          </p:nvPr>
        </p:nvSpPr>
        <p:spPr/>
        <p:txBody>
          <a:bodyPr>
            <a:normAutofit fontScale="92500" lnSpcReduction="10000"/>
          </a:bodyPr>
          <a:lstStyle/>
          <a:p>
            <a:pPr algn="just"/>
            <a:r>
              <a:rPr lang="en-IN" dirty="0" smtClean="0"/>
              <a:t>Indian Depository Receipts (IDR)</a:t>
            </a:r>
          </a:p>
          <a:p>
            <a:pPr algn="just"/>
            <a:r>
              <a:rPr lang="en-IN" dirty="0" smtClean="0"/>
              <a:t>Purchase of other securities by FIIs</a:t>
            </a:r>
          </a:p>
          <a:p>
            <a:pPr algn="just"/>
            <a:r>
              <a:rPr lang="en-IN" dirty="0" smtClean="0"/>
              <a:t>Investment by Multilateral Development Banks (MDBs)</a:t>
            </a:r>
          </a:p>
          <a:p>
            <a:pPr algn="just"/>
            <a:r>
              <a:rPr lang="en-IN" dirty="0" smtClean="0"/>
              <a:t>Foreign Investment in Tier I and Tier II instruments issued by banks in India</a:t>
            </a:r>
          </a:p>
          <a:p>
            <a:pPr algn="just"/>
            <a:r>
              <a:rPr lang="en-IN" dirty="0" smtClean="0"/>
              <a:t>Qualified Foreign Investors (QFIs) investment in the units of Domestic Mutual funds</a:t>
            </a:r>
          </a:p>
          <a:p>
            <a:pPr algn="just"/>
            <a:r>
              <a:rPr lang="en-IN" dirty="0" smtClean="0"/>
              <a:t>Infrastructure Debt Funds (IDF)</a:t>
            </a:r>
            <a:endParaRPr lang="en-IN" dirty="0"/>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IN"/>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
        <p:nvSpPr>
          <p:cNvPr id="3" name="Title 2"/>
          <p:cNvSpPr>
            <a:spLocks noGrp="1"/>
          </p:cNvSpPr>
          <p:nvPr>
            <p:ph type="title"/>
          </p:nvPr>
        </p:nvSpPr>
        <p:spPr/>
        <p:txBody>
          <a:bodyPr>
            <a:normAutofit fontScale="90000"/>
          </a:bodyPr>
          <a:lstStyle/>
          <a:p>
            <a:r>
              <a:rPr lang="en-IN" b="1" dirty="0" smtClean="0"/>
              <a:t>Acquisition and Transfer of Immovable Property in India</a:t>
            </a:r>
            <a:endParaRPr lang="en-IN" dirty="0"/>
          </a:p>
        </p:txBody>
      </p:sp>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LEGAL PROVISIONS</a:t>
            </a:r>
            <a:endParaRPr lang="en-IN" dirty="0"/>
          </a:p>
        </p:txBody>
      </p:sp>
      <p:sp>
        <p:nvSpPr>
          <p:cNvPr id="5" name="Content Placeholder 4"/>
          <p:cNvSpPr>
            <a:spLocks noGrp="1"/>
          </p:cNvSpPr>
          <p:nvPr>
            <p:ph idx="1"/>
          </p:nvPr>
        </p:nvSpPr>
        <p:spPr/>
        <p:txBody>
          <a:bodyPr>
            <a:normAutofit lnSpcReduction="10000"/>
          </a:bodyPr>
          <a:lstStyle/>
          <a:p>
            <a:pPr algn="just"/>
            <a:r>
              <a:rPr lang="en-IN" dirty="0" smtClean="0"/>
              <a:t>Master Circular on Acquisition and Transfer of Immovable Property in India by NRIs/PIOs/Foreign Nationals of Non-Indian Origin</a:t>
            </a:r>
          </a:p>
          <a:p>
            <a:pPr algn="just"/>
            <a:r>
              <a:rPr lang="en-IN" dirty="0" smtClean="0"/>
              <a:t>Foreign Exchange Management (Acquisition and transfer of immovable property in India) Regulations, 2000 issued by Notification No. FEMA 21 /2000-RB dated 3rd May 2000</a:t>
            </a:r>
          </a:p>
          <a:p>
            <a:pPr algn="just"/>
            <a:r>
              <a:rPr lang="en-US" dirty="0" smtClean="0"/>
              <a:t>Related A.P. (Dir Series) Circular issued by RBI  </a:t>
            </a:r>
            <a:endParaRPr lang="en-IN" dirty="0"/>
          </a:p>
        </p:txBody>
      </p:sp>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Foreign Investments</a:t>
            </a:r>
            <a:endParaRPr lang="en-IN" dirty="0"/>
          </a:p>
        </p:txBody>
      </p:sp>
      <p:graphicFrame>
        <p:nvGraphicFramePr>
          <p:cNvPr id="5" name="Content Placeholder 4"/>
          <p:cNvGraphicFramePr>
            <a:graphicFrameLocks noGrp="1"/>
          </p:cNvGraphicFramePr>
          <p:nvPr>
            <p:ph idx="1"/>
          </p:nvPr>
        </p:nvGraphicFramePr>
        <p:xfrm>
          <a:off x="0" y="1676401"/>
          <a:ext cx="91440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6"/>
          <p:cNvSpPr>
            <a:spLocks noGrp="1"/>
          </p:cNvSpPr>
          <p:nvPr>
            <p:ph type="ftr" sz="quarter" idx="11"/>
          </p:nvPr>
        </p:nvSpPr>
        <p:spPr/>
        <p:txBody>
          <a:bodyPr/>
          <a:lstStyle/>
          <a:p>
            <a:r>
              <a:rPr lang="en-US"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cxnSp>
        <p:nvCxnSpPr>
          <p:cNvPr id="14" name="Elbow Connector 13"/>
          <p:cNvCxnSpPr/>
          <p:nvPr/>
        </p:nvCxnSpPr>
        <p:spPr>
          <a:xfrm>
            <a:off x="609600" y="4343400"/>
            <a:ext cx="838200" cy="152400"/>
          </a:xfrm>
          <a:prstGeom prst="bentConnector3">
            <a:avLst>
              <a:gd name="adj1" fmla="val 1329"/>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Non- Resident Indian (NRI)</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US" b="1" dirty="0" smtClean="0"/>
              <a:t>Purchase</a:t>
            </a:r>
            <a:r>
              <a:rPr lang="en-US" dirty="0" smtClean="0"/>
              <a:t> </a:t>
            </a:r>
            <a:r>
              <a:rPr lang="en-IN" dirty="0" smtClean="0"/>
              <a:t>Immovable property (other than agricultural land/ plantation property / farm house) in India.</a:t>
            </a:r>
          </a:p>
          <a:p>
            <a:pPr algn="just"/>
            <a:r>
              <a:rPr lang="en-IN" b="1" dirty="0" smtClean="0"/>
              <a:t>Transfer</a:t>
            </a:r>
            <a:r>
              <a:rPr lang="en-IN" dirty="0" smtClean="0"/>
              <a:t> Immovable property in India to a person resident in India or Indian Citizen / Person of Indian Origin (PIO) resident outside India.</a:t>
            </a:r>
          </a:p>
          <a:p>
            <a:pPr algn="just"/>
            <a:r>
              <a:rPr lang="en-US" b="1" dirty="0" smtClean="0"/>
              <a:t>Payments for acquisition: </a:t>
            </a:r>
            <a:r>
              <a:rPr lang="en-IN" dirty="0" smtClean="0"/>
              <a:t>Normal banking channels by way of inward remittance or debit to his NRE / FCNR(B) / NRO account.</a:t>
            </a:r>
          </a:p>
          <a:p>
            <a:pPr algn="just"/>
            <a:r>
              <a:rPr lang="en-IN" b="1" dirty="0" smtClean="0"/>
              <a:t>Purchase of residential / commercial property: </a:t>
            </a:r>
            <a:r>
              <a:rPr lang="en-IN" dirty="0" smtClean="0"/>
              <a:t>No need to file any document to RBI.</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Person of Indian Origin (PIO)</a:t>
            </a:r>
            <a:endParaRPr lang="en-IN" dirty="0"/>
          </a:p>
        </p:txBody>
      </p:sp>
      <p:sp>
        <p:nvSpPr>
          <p:cNvPr id="3" name="Content Placeholder 2"/>
          <p:cNvSpPr>
            <a:spLocks noGrp="1"/>
          </p:cNvSpPr>
          <p:nvPr>
            <p:ph idx="1"/>
          </p:nvPr>
        </p:nvSpPr>
        <p:spPr/>
        <p:txBody>
          <a:bodyPr>
            <a:normAutofit fontScale="62500" lnSpcReduction="20000"/>
          </a:bodyPr>
          <a:lstStyle/>
          <a:p>
            <a:pPr algn="just"/>
            <a:r>
              <a:rPr lang="en-IN" b="1" dirty="0" smtClean="0"/>
              <a:t>Purchase</a:t>
            </a:r>
            <a:r>
              <a:rPr lang="en-IN" dirty="0" smtClean="0"/>
              <a:t> any immovable property (other than agricultural land/ plantation property / farm house) in India.</a:t>
            </a:r>
          </a:p>
          <a:p>
            <a:pPr algn="just"/>
            <a:r>
              <a:rPr lang="en-IN" dirty="0" smtClean="0"/>
              <a:t>Acquire any immovable property (other than agricultural land/ plantation property / farm house) in India by way of </a:t>
            </a:r>
            <a:r>
              <a:rPr lang="en-IN" b="1" dirty="0" smtClean="0"/>
              <a:t>gift</a:t>
            </a:r>
            <a:r>
              <a:rPr lang="en-IN" dirty="0" smtClean="0"/>
              <a:t> from a person resident in India or a NRI or a PIO.</a:t>
            </a:r>
          </a:p>
          <a:p>
            <a:pPr algn="just"/>
            <a:r>
              <a:rPr lang="en-IN" dirty="0" smtClean="0"/>
              <a:t>Acquire any immovable property in India by way of </a:t>
            </a:r>
            <a:r>
              <a:rPr lang="en-IN" b="1" dirty="0" smtClean="0"/>
              <a:t>inheritance</a:t>
            </a:r>
            <a:r>
              <a:rPr lang="en-IN" dirty="0" smtClean="0"/>
              <a:t> from a person resident in India or a person resident outside India.</a:t>
            </a:r>
          </a:p>
          <a:p>
            <a:pPr algn="just"/>
            <a:r>
              <a:rPr lang="en-IN" b="1" dirty="0" smtClean="0"/>
              <a:t>Transfer: </a:t>
            </a:r>
          </a:p>
          <a:p>
            <a:pPr lvl="1" algn="just"/>
            <a:r>
              <a:rPr lang="en-IN" b="1" dirty="0" smtClean="0"/>
              <a:t>Immovable property in India </a:t>
            </a:r>
            <a:r>
              <a:rPr lang="en-IN" dirty="0" smtClean="0"/>
              <a:t>(other than agricultural land / farm house / plantation property)-Sale to person resident in India.</a:t>
            </a:r>
          </a:p>
          <a:p>
            <a:pPr lvl="1" algn="just"/>
            <a:r>
              <a:rPr lang="en-IN" b="1" dirty="0" smtClean="0"/>
              <a:t>Agricultural land / farm house / plantation property in India- </a:t>
            </a:r>
            <a:r>
              <a:rPr lang="en-IN" dirty="0" smtClean="0"/>
              <a:t>gift or sale to a person resident in India, who is a citizen of India.</a:t>
            </a:r>
          </a:p>
          <a:p>
            <a:pPr lvl="1" algn="just"/>
            <a:r>
              <a:rPr lang="en-IN" b="1" dirty="0" smtClean="0"/>
              <a:t>Residential or commercial property in India- </a:t>
            </a:r>
            <a:r>
              <a:rPr lang="en-IN" dirty="0" smtClean="0"/>
              <a:t>gift to a person resident in India or to a person resident outside India, who is a citizen of India or to a Person of Indian Origin</a:t>
            </a:r>
          </a:p>
          <a:p>
            <a:pPr algn="just"/>
            <a:r>
              <a:rPr lang="en-US" b="1" dirty="0" smtClean="0"/>
              <a:t>Payments for acquisition: </a:t>
            </a:r>
            <a:r>
              <a:rPr lang="en-IN" dirty="0" smtClean="0"/>
              <a:t>Normal banking channels by way of inward remittance or debit to his NRE / FCNR(B) / NRO account.</a:t>
            </a:r>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Acquisition of immovable Property</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b="1" dirty="0" smtClean="0"/>
              <a:t>Foreign Embassies/ Diplomats/ Consulate Generals: </a:t>
            </a:r>
            <a:r>
              <a:rPr lang="en-IN" dirty="0" smtClean="0"/>
              <a:t>Clearance from the Government of India, Ministry of External Affairs is obtained for such purchase/sale, and the consideration for acquisition of immovable property in India is paid out of funds remitted from abroad through the normal banking channels.</a:t>
            </a:r>
          </a:p>
          <a:p>
            <a:pPr algn="just"/>
            <a:r>
              <a:rPr lang="en-IN" b="1" dirty="0" smtClean="0"/>
              <a:t>Person resident outside India for carrying on a permitted activity through Branch, office or other place of business other than Liaison office: </a:t>
            </a:r>
            <a:r>
              <a:rPr lang="en-IN" dirty="0" smtClean="0"/>
              <a:t>Acquire it and declaration in Form IPI (Annex-2) within 90 days of acquisitions, subject to satisfaction of all prescribed conditions.</a:t>
            </a:r>
          </a:p>
          <a:p>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p:pull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Repatriation of sale proceeds of immovable property</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b="1" dirty="0" smtClean="0"/>
              <a:t>Acquired by way of purchase: </a:t>
            </a:r>
            <a:r>
              <a:rPr lang="en-IN" dirty="0" smtClean="0"/>
              <a:t>No repatriation without prior approval from RBI, if person has acquired property when he/she was resident in India or inherited from person resident in India</a:t>
            </a:r>
          </a:p>
          <a:p>
            <a:pPr algn="just"/>
            <a:r>
              <a:rPr lang="en-IN" dirty="0" smtClean="0"/>
              <a:t>Sale of immovable property other than agricultural land/farm house /plantation property in India by a person resident outside India who is a citizen of India or a person of Indian origin, repatriation through Authorised Dealer, provided conditions are satisfied:</a:t>
            </a:r>
          </a:p>
          <a:p>
            <a:pPr lvl="1" algn="just"/>
            <a:r>
              <a:rPr lang="en-IN" dirty="0" smtClean="0"/>
              <a:t>Property acquired satisfying FEMA regulations.</a:t>
            </a:r>
          </a:p>
          <a:p>
            <a:pPr lvl="1" algn="just"/>
            <a:r>
              <a:rPr lang="en-IN" dirty="0" smtClean="0"/>
              <a:t>Sale taken place after 3 years from date of acquisition or date of payment  of last instalment, whichever is later.</a:t>
            </a:r>
          </a:p>
          <a:p>
            <a:pPr lvl="1" algn="just"/>
            <a:r>
              <a:rPr lang="en-US" dirty="0" smtClean="0"/>
              <a:t>Repatriation Amount does not exceed  amount paid for acquisition from Normal Banking Channel or FCNR A/c or foreign currency equivalent paid from </a:t>
            </a:r>
            <a:r>
              <a:rPr lang="en-IN" dirty="0" smtClean="0"/>
              <a:t>Non-Resident External account</a:t>
            </a:r>
            <a:endParaRPr lang="en-US" dirty="0" smtClean="0"/>
          </a:p>
          <a:p>
            <a:pPr lvl="1" algn="just"/>
            <a:r>
              <a:rPr lang="en-IN" dirty="0" smtClean="0"/>
              <a:t>Residential property, repatriation of such 2 property allowed.</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p:pull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citizens of certain countries</a:t>
            </a:r>
            <a:endParaRPr lang="en-IN" dirty="0"/>
          </a:p>
        </p:txBody>
      </p:sp>
      <p:sp>
        <p:nvSpPr>
          <p:cNvPr id="3" name="Content Placeholder 2"/>
          <p:cNvSpPr>
            <a:spLocks noGrp="1"/>
          </p:cNvSpPr>
          <p:nvPr>
            <p:ph idx="1"/>
          </p:nvPr>
        </p:nvSpPr>
        <p:spPr/>
        <p:txBody>
          <a:bodyPr>
            <a:normAutofit/>
          </a:bodyPr>
          <a:lstStyle/>
          <a:p>
            <a:pPr algn="just">
              <a:buNone/>
            </a:pPr>
            <a:r>
              <a:rPr lang="en-IN" dirty="0" smtClean="0"/>
              <a:t>	A citizen of Pakistan, Bangladesh, Sri Lanka, Afghanistan, China, Iran, Nepal or Bhutan, whether resident in India or outside India, cannot acquire or transfer immovable property in India, without the prior permission of the Reserve Bank. This restriction is not applicable where the immovable property is taken on lease for a period not exceeding five years.</a:t>
            </a:r>
          </a:p>
          <a:p>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p:wipe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thank_you_letter_crop380w.jpg"/>
          <p:cNvPicPr>
            <a:picLocks noGrp="1" noChangeAspect="1"/>
          </p:cNvPicPr>
          <p:nvPr>
            <p:ph type="pic" idx="1"/>
          </p:nvPr>
        </p:nvPicPr>
        <p:blipFill>
          <a:blip r:embed="rId2"/>
          <a:srcRect l="4770" r="4770"/>
          <a:stretch>
            <a:fillRect/>
          </a:stretch>
        </p:blipFill>
        <p:spPr/>
      </p:pic>
      <p:sp>
        <p:nvSpPr>
          <p:cNvPr id="8" name="Footer Placeholder 7"/>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
        <p:nvSpPr>
          <p:cNvPr id="4" name="Title 3"/>
          <p:cNvSpPr>
            <a:spLocks noGrp="1"/>
          </p:cNvSpPr>
          <p:nvPr>
            <p:ph type="title"/>
          </p:nvPr>
        </p:nvSpPr>
        <p:spPr/>
        <p:txBody>
          <a:bodyPr/>
          <a:lstStyle/>
          <a:p>
            <a:r>
              <a:rPr lang="en-US" dirty="0" smtClean="0"/>
              <a:t>CA. DEEPENDER KUMAR</a:t>
            </a:r>
            <a:endParaRPr lang="en-IN" dirty="0"/>
          </a:p>
        </p:txBody>
      </p:sp>
      <p:sp>
        <p:nvSpPr>
          <p:cNvPr id="6" name="Text Placeholder 5"/>
          <p:cNvSpPr>
            <a:spLocks noGrp="1"/>
          </p:cNvSpPr>
          <p:nvPr>
            <p:ph type="body" sz="half" idx="2"/>
          </p:nvPr>
        </p:nvSpPr>
        <p:spPr>
          <a:xfrm>
            <a:off x="381000" y="5533218"/>
            <a:ext cx="5867400" cy="1019982"/>
          </a:xfrm>
        </p:spPr>
        <p:txBody>
          <a:bodyPr>
            <a:normAutofit fontScale="92500" lnSpcReduction="10000"/>
          </a:bodyPr>
          <a:lstStyle/>
          <a:p>
            <a:r>
              <a:rPr lang="en-US" sz="1500" dirty="0" smtClean="0"/>
              <a:t>DEEPENDER ANIL &amp; ASSOCIATES</a:t>
            </a:r>
          </a:p>
          <a:p>
            <a:r>
              <a:rPr lang="en-US" sz="1500" dirty="0" smtClean="0"/>
              <a:t>101, E-36, </a:t>
            </a:r>
            <a:r>
              <a:rPr lang="en-US" sz="1500" dirty="0" err="1" smtClean="0"/>
              <a:t>Jawahar</a:t>
            </a:r>
            <a:r>
              <a:rPr lang="en-US" sz="1500" dirty="0" smtClean="0"/>
              <a:t> Park, </a:t>
            </a:r>
            <a:r>
              <a:rPr lang="en-US" sz="1500" dirty="0" err="1" smtClean="0"/>
              <a:t>Laxmi</a:t>
            </a:r>
            <a:r>
              <a:rPr lang="en-US" sz="1500" dirty="0" smtClean="0"/>
              <a:t> Nagar, Delhi-110092</a:t>
            </a:r>
          </a:p>
          <a:p>
            <a:r>
              <a:rPr lang="en-US" sz="1500" dirty="0" smtClean="0"/>
              <a:t>+91-9910099584, +91-9312245584</a:t>
            </a:r>
          </a:p>
          <a:p>
            <a:r>
              <a:rPr lang="en-US" sz="1500" dirty="0" smtClean="0"/>
              <a:t>deepanilassociates.@gmail.com, www.deepanilassociates.com</a:t>
            </a:r>
            <a:endParaRPr lang="en-IN" sz="1500"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Capital account transaction</a:t>
            </a:r>
            <a:endParaRPr lang="en-IN" dirty="0"/>
          </a:p>
        </p:txBody>
      </p:sp>
      <p:sp>
        <p:nvSpPr>
          <p:cNvPr id="3" name="Content Placeholder 2"/>
          <p:cNvSpPr>
            <a:spLocks noGrp="1"/>
          </p:cNvSpPr>
          <p:nvPr>
            <p:ph idx="1"/>
          </p:nvPr>
        </p:nvSpPr>
        <p:spPr/>
        <p:txBody>
          <a:bodyPr>
            <a:normAutofit lnSpcReduction="10000"/>
          </a:bodyPr>
          <a:lstStyle/>
          <a:p>
            <a:pPr algn="just">
              <a:buNone/>
            </a:pPr>
            <a:r>
              <a:rPr lang="en-US" dirty="0" smtClean="0"/>
              <a:t>	Section 2(e) of Foreign Exchange Management Act, 1999</a:t>
            </a:r>
          </a:p>
          <a:p>
            <a:pPr algn="just">
              <a:buNone/>
            </a:pPr>
            <a:r>
              <a:rPr lang="en-IN" dirty="0" smtClean="0"/>
              <a:t>	Capital account transaction means a transaction which alters the assets or liabilities, including contingent liabilities, outside India of persons resident in India or assets or liabilities in India of persons resident outside India, and includes transactions referred to in sub- section (3) of section 6;</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6- Capital Account Transactions</a:t>
            </a:r>
            <a:endParaRPr lang="en-IN" dirty="0"/>
          </a:p>
        </p:txBody>
      </p:sp>
      <p:sp>
        <p:nvSpPr>
          <p:cNvPr id="3" name="Content Placeholder 2"/>
          <p:cNvSpPr>
            <a:spLocks noGrp="1"/>
          </p:cNvSpPr>
          <p:nvPr>
            <p:ph idx="1"/>
          </p:nvPr>
        </p:nvSpPr>
        <p:spPr>
          <a:xfrm>
            <a:off x="304800" y="1524000"/>
            <a:ext cx="8686800" cy="4525963"/>
          </a:xfrm>
        </p:spPr>
        <p:txBody>
          <a:bodyPr>
            <a:normAutofit fontScale="70000" lnSpcReduction="20000"/>
          </a:bodyPr>
          <a:lstStyle/>
          <a:p>
            <a:pPr algn="just">
              <a:buFont typeface="Wingdings" pitchFamily="2" charset="2"/>
              <a:buChar char="§"/>
            </a:pPr>
            <a:r>
              <a:rPr lang="en-US" dirty="0" smtClean="0"/>
              <a:t>A person may sell or draw </a:t>
            </a:r>
            <a:r>
              <a:rPr lang="en-IN" dirty="0" smtClean="0"/>
              <a:t>foreign exchange to or from an authorized person for a capital account transaction</a:t>
            </a:r>
          </a:p>
          <a:p>
            <a:pPr algn="just">
              <a:buNone/>
            </a:pPr>
            <a:endParaRPr lang="en-IN" sz="400" dirty="0" smtClean="0"/>
          </a:p>
          <a:p>
            <a:pPr algn="just">
              <a:buFont typeface="Wingdings" pitchFamily="2" charset="2"/>
              <a:buChar char="§"/>
            </a:pPr>
            <a:r>
              <a:rPr lang="en-US" dirty="0" smtClean="0"/>
              <a:t>RBI specifies the permissible Capital Account Transactions and also limit of it.</a:t>
            </a:r>
          </a:p>
          <a:p>
            <a:pPr algn="just">
              <a:buNone/>
            </a:pPr>
            <a:endParaRPr lang="en-US" sz="400" dirty="0" smtClean="0"/>
          </a:p>
          <a:p>
            <a:pPr algn="just">
              <a:buFont typeface="Wingdings" pitchFamily="2" charset="2"/>
              <a:buChar char="§"/>
            </a:pPr>
            <a:r>
              <a:rPr lang="en-US" dirty="0" smtClean="0"/>
              <a:t>RBI may regulates, prohibit, or restrict </a:t>
            </a:r>
            <a:r>
              <a:rPr lang="en-IN" dirty="0" smtClean="0"/>
              <a:t>transfer or issue of any security by a person resident outside India;</a:t>
            </a:r>
          </a:p>
          <a:p>
            <a:pPr algn="just">
              <a:buNone/>
            </a:pPr>
            <a:endParaRPr lang="en-IN" sz="400" dirty="0" smtClean="0"/>
          </a:p>
          <a:p>
            <a:pPr algn="just">
              <a:buFont typeface="Wingdings" pitchFamily="2" charset="2"/>
              <a:buChar char="§"/>
            </a:pPr>
            <a:r>
              <a:rPr lang="en-IN" dirty="0" smtClean="0"/>
              <a:t>acquisition or transfer of immovable property in India, other than a lease not exceeding five years, by a person resident outside India;</a:t>
            </a:r>
          </a:p>
          <a:p>
            <a:pPr algn="just">
              <a:buNone/>
            </a:pPr>
            <a:endParaRPr lang="en-IN" sz="400" dirty="0" smtClean="0"/>
          </a:p>
          <a:p>
            <a:pPr algn="just">
              <a:buFont typeface="Wingdings" pitchFamily="2" charset="2"/>
              <a:buChar char="§"/>
            </a:pPr>
            <a:r>
              <a:rPr lang="en-IN" dirty="0" smtClean="0"/>
              <a:t>A person resident outside India may hold, own, transfer or invest in Indian currency, security or any immovable property situated in India if such currency, security or property was acquired, held or owned by such person when he was resident in India or inherited from a person who was resident in India.</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 Section 2 of Foreign Exchange Management Act, 1999 (FEMA)</a:t>
            </a:r>
            <a:endParaRPr lang="en-IN" dirty="0"/>
          </a:p>
        </p:txBody>
      </p:sp>
      <p:sp>
        <p:nvSpPr>
          <p:cNvPr id="3" name="Content Placeholder 2"/>
          <p:cNvSpPr>
            <a:spLocks noGrp="1"/>
          </p:cNvSpPr>
          <p:nvPr>
            <p:ph idx="1"/>
          </p:nvPr>
        </p:nvSpPr>
        <p:spPr>
          <a:xfrm>
            <a:off x="304800" y="1554162"/>
            <a:ext cx="8686800" cy="4846638"/>
          </a:xfrm>
        </p:spPr>
        <p:txBody>
          <a:bodyPr>
            <a:noAutofit/>
          </a:bodyPr>
          <a:lstStyle/>
          <a:p>
            <a:pPr algn="just">
              <a:buFont typeface="Wingdings" pitchFamily="2" charset="2"/>
              <a:buChar char="q"/>
            </a:pPr>
            <a:r>
              <a:rPr lang="en-IN" sz="1500" b="1" dirty="0" smtClean="0"/>
              <a:t>“Person resident outside India" </a:t>
            </a:r>
            <a:r>
              <a:rPr lang="en-IN" sz="1500" dirty="0" smtClean="0"/>
              <a:t>means a person who is not resident in India.</a:t>
            </a:r>
          </a:p>
          <a:p>
            <a:pPr algn="just">
              <a:buFont typeface="Wingdings" pitchFamily="2" charset="2"/>
              <a:buChar char="q"/>
            </a:pPr>
            <a:r>
              <a:rPr lang="en-IN" sz="1500" b="1" dirty="0" smtClean="0"/>
              <a:t>“Person resident in India" </a:t>
            </a:r>
            <a:r>
              <a:rPr lang="en-IN" sz="1500" dirty="0" smtClean="0"/>
              <a:t>means- (</a:t>
            </a:r>
            <a:r>
              <a:rPr lang="en-IN" sz="1500" dirty="0" err="1" smtClean="0"/>
              <a:t>i</a:t>
            </a:r>
            <a:r>
              <a:rPr lang="en-IN" sz="1500" dirty="0" smtClean="0"/>
              <a:t>) a person residing in India for more than one hundred and eighty- two days during the course of the preceding financial year but does not include-</a:t>
            </a:r>
          </a:p>
          <a:p>
            <a:pPr algn="just">
              <a:buNone/>
            </a:pPr>
            <a:r>
              <a:rPr lang="en-IN" sz="1500" dirty="0" smtClean="0"/>
              <a:t>	(A) a person who has gone out of India or who stays outside India, in either case-</a:t>
            </a:r>
          </a:p>
          <a:p>
            <a:pPr algn="just">
              <a:buNone/>
            </a:pPr>
            <a:r>
              <a:rPr lang="en-IN" sz="1500" dirty="0" smtClean="0"/>
              <a:t>		(a) for or on taking up employment outside India, or</a:t>
            </a:r>
          </a:p>
          <a:p>
            <a:pPr algn="just">
              <a:buNone/>
            </a:pPr>
            <a:r>
              <a:rPr lang="en-IN" sz="1500" dirty="0" smtClean="0"/>
              <a:t>		(b) for carrying on outside India a business or vocation outside India, or</a:t>
            </a:r>
          </a:p>
          <a:p>
            <a:pPr algn="just">
              <a:buNone/>
            </a:pPr>
            <a:r>
              <a:rPr lang="en-IN" sz="1500" dirty="0" smtClean="0"/>
              <a:t>		(c) for any other purpose, in such circumstances as would indicate his intention to stay outside 	India for an uncertain period;</a:t>
            </a:r>
          </a:p>
          <a:p>
            <a:pPr algn="just">
              <a:buNone/>
            </a:pPr>
            <a:r>
              <a:rPr lang="en-IN" sz="1500" dirty="0" smtClean="0"/>
              <a:t>	(B) a person who has come to or stays in India, in either case, otherwise than-</a:t>
            </a:r>
          </a:p>
          <a:p>
            <a:pPr algn="just">
              <a:buNone/>
            </a:pPr>
            <a:r>
              <a:rPr lang="en-IN" sz="1500" dirty="0" smtClean="0"/>
              <a:t>		(a) for or on taking up employment in India, or</a:t>
            </a:r>
          </a:p>
          <a:p>
            <a:pPr algn="just">
              <a:buNone/>
            </a:pPr>
            <a:r>
              <a:rPr lang="en-IN" sz="1500" dirty="0" smtClean="0"/>
              <a:t>		(b) for carrying on in India a business or vocation in India, or</a:t>
            </a:r>
          </a:p>
          <a:p>
            <a:pPr algn="just">
              <a:buNone/>
            </a:pPr>
            <a:r>
              <a:rPr lang="en-IN" sz="1500" dirty="0" smtClean="0"/>
              <a:t>		(c) (</a:t>
            </a:r>
            <a:r>
              <a:rPr lang="en-IN" sz="1500" dirty="0" err="1" smtClean="0"/>
              <a:t>i</a:t>
            </a:r>
            <a:r>
              <a:rPr lang="en-IN" sz="1500" dirty="0" smtClean="0"/>
              <a:t>) for any other purpose, in such circumstances as would indicate his intention to stay in 	India for an uncertain period;</a:t>
            </a:r>
          </a:p>
          <a:p>
            <a:pPr algn="just">
              <a:buNone/>
            </a:pPr>
            <a:r>
              <a:rPr lang="en-IN" sz="1500" dirty="0" smtClean="0"/>
              <a:t>		     (ii) any person or body corporate registered or incorporated in India,</a:t>
            </a:r>
          </a:p>
          <a:p>
            <a:pPr algn="just">
              <a:buNone/>
            </a:pPr>
            <a:r>
              <a:rPr lang="en-IN" sz="1500" dirty="0" smtClean="0"/>
              <a:t>		    (iii) an office, branch or agency in India owned or controlled by a person resident outside 		          India,</a:t>
            </a:r>
          </a:p>
          <a:p>
            <a:pPr algn="just">
              <a:buNone/>
            </a:pPr>
            <a:r>
              <a:rPr lang="en-IN" sz="1500" dirty="0" smtClean="0"/>
              <a:t>		    (iv) an office, branch or agency outside India owned or controlled by a person resident in 		          India;</a:t>
            </a:r>
          </a:p>
        </p:txBody>
      </p:sp>
      <p:sp>
        <p:nvSpPr>
          <p:cNvPr id="4" name="Footer Placeholder 3"/>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Terms and definitions</a:t>
            </a:r>
            <a:endParaRPr lang="en-IN"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q"/>
            </a:pPr>
            <a:r>
              <a:rPr lang="en-IN" b="1" dirty="0" smtClean="0"/>
              <a:t>Non-Resident Indian (NRI) </a:t>
            </a:r>
            <a:r>
              <a:rPr lang="en-IN" dirty="0" smtClean="0"/>
              <a:t>is a citizen of India resident outside India</a:t>
            </a:r>
          </a:p>
          <a:p>
            <a:pPr algn="just">
              <a:buFont typeface="Wingdings" pitchFamily="2" charset="2"/>
              <a:buChar char="q"/>
            </a:pPr>
            <a:r>
              <a:rPr lang="en-IN" dirty="0" smtClean="0"/>
              <a:t>A </a:t>
            </a:r>
            <a:r>
              <a:rPr lang="en-IN" b="1" dirty="0" smtClean="0"/>
              <a:t>‘Person of Indian Origin' </a:t>
            </a:r>
            <a:r>
              <a:rPr lang="en-IN" dirty="0" smtClean="0"/>
              <a:t>means an individual (not being a citizen of Pakistan or Bangladesh or Sir Lanka or Afghanistan or China or Iran or Nepal or Bhutan) who</a:t>
            </a:r>
          </a:p>
          <a:p>
            <a:pPr lvl="1" algn="just">
              <a:buFont typeface="Wingdings" pitchFamily="2" charset="2"/>
              <a:buChar char="Ø"/>
            </a:pPr>
            <a:r>
              <a:rPr lang="en-IN" dirty="0" smtClean="0"/>
              <a:t>at any time, held an Indian Passport or</a:t>
            </a:r>
          </a:p>
          <a:p>
            <a:pPr lvl="1" algn="just">
              <a:buFont typeface="Wingdings" pitchFamily="2" charset="2"/>
              <a:buChar char="Ø"/>
            </a:pPr>
            <a:r>
              <a:rPr lang="en-IN" dirty="0" smtClean="0"/>
              <a:t>who or either of whose father or mother or whose grandfather or grandmother was a citizen of India by virtue of the Constitution of India or the Citizenship Act, 1955 (57 of 1955).</a:t>
            </a:r>
          </a:p>
          <a:p>
            <a:endParaRPr lang="en-IN" dirty="0"/>
          </a:p>
        </p:txBody>
      </p:sp>
      <p:sp>
        <p:nvSpPr>
          <p:cNvPr id="4" name="Footer Placeholder 3"/>
          <p:cNvSpPr>
            <a:spLocks noGrp="1"/>
          </p:cNvSpPr>
          <p:nvPr>
            <p:ph type="ftr" sz="quarter" idx="11"/>
          </p:nvPr>
        </p:nvSpPr>
        <p:spPr/>
        <p:txBody>
          <a:bodyPr/>
          <a:lstStyle/>
          <a:p>
            <a:r>
              <a:rPr lang="en-US"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Forms of Foreign Investments</a:t>
            </a:r>
            <a:endParaRPr lang="en-IN" dirty="0"/>
          </a:p>
        </p:txBody>
      </p:sp>
      <p:sp>
        <p:nvSpPr>
          <p:cNvPr id="3" name="Content Placeholder 2"/>
          <p:cNvSpPr>
            <a:spLocks noGrp="1"/>
          </p:cNvSpPr>
          <p:nvPr>
            <p:ph idx="1"/>
          </p:nvPr>
        </p:nvSpPr>
        <p:spPr/>
        <p:txBody>
          <a:bodyPr/>
          <a:lstStyle/>
          <a:p>
            <a:pPr>
              <a:buFont typeface="Wingdings" pitchFamily="2" charset="2"/>
              <a:buChar char="q"/>
            </a:pPr>
            <a:r>
              <a:rPr lang="en-US" dirty="0" smtClean="0"/>
              <a:t>Foreign Direct Investment</a:t>
            </a:r>
          </a:p>
          <a:p>
            <a:pPr>
              <a:buFont typeface="Wingdings" pitchFamily="2" charset="2"/>
              <a:buChar char="q"/>
            </a:pPr>
            <a:r>
              <a:rPr lang="en-US" dirty="0" smtClean="0"/>
              <a:t>Foreign Investments under Portfolio Investment Scheme (PIS)</a:t>
            </a:r>
          </a:p>
          <a:p>
            <a:pPr>
              <a:buFont typeface="Wingdings" pitchFamily="2" charset="2"/>
              <a:buChar char="q"/>
            </a:pPr>
            <a:r>
              <a:rPr lang="en-US" dirty="0" smtClean="0"/>
              <a:t>Foreign Venture Capital Investments</a:t>
            </a:r>
          </a:p>
          <a:p>
            <a:pPr>
              <a:buFont typeface="Wingdings" pitchFamily="2" charset="2"/>
              <a:buChar char="q"/>
            </a:pPr>
            <a:r>
              <a:rPr lang="en-US" dirty="0" smtClean="0"/>
              <a:t>Other Foreign Investments</a:t>
            </a:r>
          </a:p>
          <a:p>
            <a:pPr>
              <a:buFont typeface="Wingdings" pitchFamily="2" charset="2"/>
              <a:buChar char="q"/>
            </a:pPr>
            <a:r>
              <a:rPr lang="en-US" dirty="0" smtClean="0"/>
              <a:t>Immovable Properties in India</a:t>
            </a:r>
            <a:endParaRPr lang="en-IN" dirty="0"/>
          </a:p>
        </p:txBody>
      </p:sp>
      <p:sp>
        <p:nvSpPr>
          <p:cNvPr id="5" name="Footer Placeholder 4"/>
          <p:cNvSpPr>
            <a:spLocks noGrp="1"/>
          </p:cNvSpPr>
          <p:nvPr>
            <p:ph type="ftr" sz="quarter" idx="11"/>
          </p:nvPr>
        </p:nvSpPr>
        <p:spPr/>
        <p:txBody>
          <a:bodyPr/>
          <a:lstStyle/>
          <a:p>
            <a:r>
              <a:rPr lang="en-US"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724</TotalTime>
  <Words>3812</Words>
  <Application>Microsoft Office PowerPoint</Application>
  <PresentationFormat>On-screen Show (4:3)</PresentationFormat>
  <Paragraphs>435</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Trek</vt:lpstr>
      <vt:lpstr>Foreign and NRI Investment in India</vt:lpstr>
      <vt:lpstr>INDEX</vt:lpstr>
      <vt:lpstr>Foreign Investment IN INDIA – Legal Provisions</vt:lpstr>
      <vt:lpstr>Types of Foreign Investments</vt:lpstr>
      <vt:lpstr>Capital account transaction</vt:lpstr>
      <vt:lpstr>Section 6- Capital Account Transactions</vt:lpstr>
      <vt:lpstr>Definitions- Section 2 of Foreign Exchange Management Act, 1999 (FEMA)</vt:lpstr>
      <vt:lpstr>Other Terms and definitions</vt:lpstr>
      <vt:lpstr>Forms of Foreign Investments</vt:lpstr>
      <vt:lpstr>Foreign Direct Investments in India (FDI)</vt:lpstr>
      <vt:lpstr>Legal Provisions for FDI</vt:lpstr>
      <vt:lpstr>ENTRY ROUTE of FDI</vt:lpstr>
      <vt:lpstr>Eligibility of FDI in India</vt:lpstr>
      <vt:lpstr>Instruments of fdi</vt:lpstr>
      <vt:lpstr>Pricing Guidelines- Listed company</vt:lpstr>
      <vt:lpstr>Pricing Guidelines - Unlisted company</vt:lpstr>
      <vt:lpstr>Pricing Guidelines - Unlisted company</vt:lpstr>
      <vt:lpstr>MODE of Payment</vt:lpstr>
      <vt:lpstr>Steps of FDi</vt:lpstr>
      <vt:lpstr>Procedural Aspect - FRESH ALLOTMENT</vt:lpstr>
      <vt:lpstr>,</vt:lpstr>
      <vt:lpstr>Procedural Aspect – Acquisition/ transfer of existing shares (FC-TRS)</vt:lpstr>
      <vt:lpstr>Penal Provisions</vt:lpstr>
      <vt:lpstr>POWER TO COMPOUND CONTRAVENTION</vt:lpstr>
      <vt:lpstr>Foreign investments under Portfolio Investment Scheme (PIS)</vt:lpstr>
      <vt:lpstr>Eligible Entities- PIS Scheme</vt:lpstr>
      <vt:lpstr>LIMITS ON PIS</vt:lpstr>
      <vt:lpstr>Prohibitions on PIS</vt:lpstr>
      <vt:lpstr>Accounts with AD-I Bank for PIS</vt:lpstr>
      <vt:lpstr>Other Points for FII and NRI</vt:lpstr>
      <vt:lpstr>Monitoring of PIS</vt:lpstr>
      <vt:lpstr>Qualified Foreign Investors (QFI)</vt:lpstr>
      <vt:lpstr>Slide 33</vt:lpstr>
      <vt:lpstr>Foreign Venture Capital Investments and Other Foreign Investments</vt:lpstr>
      <vt:lpstr>Investments by Foreign Venture Capital Investor</vt:lpstr>
      <vt:lpstr>Other Foreign Investments- NRI</vt:lpstr>
      <vt:lpstr>OTHER FOREIGN INVESTMENTS</vt:lpstr>
      <vt:lpstr>Acquisition and Transfer of Immovable Property in India</vt:lpstr>
      <vt:lpstr>LEGAL PROVISIONS</vt:lpstr>
      <vt:lpstr>Non- Resident Indian (NRI)</vt:lpstr>
      <vt:lpstr>Person of Indian Origin (PIO)</vt:lpstr>
      <vt:lpstr>Acquisition of immovable Property</vt:lpstr>
      <vt:lpstr>Repatriation of sale proceeds of immovable property</vt:lpstr>
      <vt:lpstr>citizens of certain countries</vt:lpstr>
      <vt:lpstr>CA. DEEPENDER KUMAR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and NRI Investment in India</dc:title>
  <dc:creator>Laptop 2</dc:creator>
  <cp:lastModifiedBy>Laptop 2</cp:lastModifiedBy>
  <cp:revision>104</cp:revision>
  <dcterms:created xsi:type="dcterms:W3CDTF">2006-08-16T00:00:00Z</dcterms:created>
  <dcterms:modified xsi:type="dcterms:W3CDTF">2013-02-04T13:35:18Z</dcterms:modified>
</cp:coreProperties>
</file>